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3"/>
  </p:notesMasterIdLst>
  <p:sldIdLst>
    <p:sldId id="266" r:id="rId5"/>
    <p:sldId id="267" r:id="rId6"/>
    <p:sldId id="282" r:id="rId7"/>
    <p:sldId id="283" r:id="rId8"/>
    <p:sldId id="293" r:id="rId9"/>
    <p:sldId id="294" r:id="rId10"/>
    <p:sldId id="295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95" d="100"/>
          <a:sy n="95" d="100"/>
        </p:scale>
        <p:origin x="10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77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E1: Cash flow forecasts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2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701908" y="3526343"/>
            <a:ext cx="875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In today’s lesson we will be looking at the use of cash flow forecasts for planning, monitoring, control and target setting</a:t>
            </a: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9559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Draw a cash flow table to show your personal finances for the next month. Think k about what money will be coming from wages, presents, parents as appropriate, and what expenses you will have. These might include food and drink, presents, trips, travel etc.</a:t>
            </a:r>
          </a:p>
          <a:p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What is your opening balance at the start of the month?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What is your closing balance at the end of the month</a:t>
            </a:r>
            <a:r>
              <a:rPr lang="en-GB" sz="20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Are there any points during the month where you may have a cash flow problem?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What actions can you take </a:t>
            </a:r>
            <a:r>
              <a:rPr lang="en-GB" sz="2400" dirty="0" smtClean="0"/>
              <a:t>to </a:t>
            </a:r>
            <a:r>
              <a:rPr lang="en-GB" sz="2400" dirty="0"/>
              <a:t>ensure that any cash flow problems are solved?</a:t>
            </a:r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Explain problems within the cash flow forecast</a:t>
            </a:r>
          </a:p>
          <a:p>
            <a:endParaRPr lang="en-GB" sz="2800" dirty="0"/>
          </a:p>
          <a:p>
            <a:r>
              <a:rPr lang="en-GB" sz="2800" dirty="0" smtClean="0"/>
              <a:t>Explain the solutions to cash flow problems</a:t>
            </a:r>
          </a:p>
          <a:p>
            <a:endParaRPr lang="en-GB" sz="2800" dirty="0"/>
          </a:p>
          <a:p>
            <a:r>
              <a:rPr lang="en-GB" sz="2800" dirty="0" smtClean="0"/>
              <a:t>Explain the benefits and limitations of cash flow forecasts</a:t>
            </a:r>
          </a:p>
        </p:txBody>
      </p:sp>
    </p:spTree>
    <p:extLst>
      <p:ext uri="{BB962C8B-B14F-4D97-AF65-F5344CB8AC3E}">
        <p14:creationId xmlns:p14="http://schemas.microsoft.com/office/powerpoint/2010/main" val="25621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cash flow forecasting for planning, monitoring, control and target 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012221"/>
            <a:ext cx="11029616" cy="4499789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Can help to identify where there are potential shortfalls</a:t>
            </a:r>
          </a:p>
          <a:p>
            <a:endParaRPr lang="en-GB" sz="2400" dirty="0" smtClean="0"/>
          </a:p>
          <a:p>
            <a:r>
              <a:rPr lang="en-GB" sz="2400" dirty="0" smtClean="0"/>
              <a:t>Might also indicate where there are large amounts of cash left at the end of the month </a:t>
            </a:r>
            <a:r>
              <a:rPr lang="en-GB" sz="2400" i="1" dirty="0" smtClean="0"/>
              <a:t>(why might this be a bad thing?)</a:t>
            </a:r>
          </a:p>
          <a:p>
            <a:pPr marL="0" indent="0">
              <a:buNone/>
            </a:pPr>
            <a:endParaRPr lang="en-GB" sz="2400" i="1" dirty="0" smtClean="0"/>
          </a:p>
          <a:p>
            <a:r>
              <a:rPr lang="en-GB" sz="2400" dirty="0" smtClean="0"/>
              <a:t>As it is just a forecast, </a:t>
            </a:r>
            <a:r>
              <a:rPr lang="en-GB" sz="2400" u="sng" dirty="0" smtClean="0"/>
              <a:t>actual</a:t>
            </a:r>
            <a:r>
              <a:rPr lang="en-GB" sz="2400" dirty="0" smtClean="0"/>
              <a:t> cash flow of the business should be monitored alongside the forecast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123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within the cash flow forecast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Problems occur when outflows are greater than the opening balance plus inflows (this will result in a negative closing balance).</a:t>
            </a:r>
          </a:p>
          <a:p>
            <a:endParaRPr lang="en-GB" sz="2400" dirty="0"/>
          </a:p>
          <a:p>
            <a:r>
              <a:rPr lang="en-GB" sz="2400" dirty="0" smtClean="0"/>
              <a:t>Seasonal fluctuations can affect the cash flow cycle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9765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Solutions to cash flow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520778"/>
            <a:ext cx="11029615" cy="4028304"/>
          </a:xfrm>
        </p:spPr>
        <p:txBody>
          <a:bodyPr numCol="2">
            <a:noAutofit/>
          </a:bodyPr>
          <a:lstStyle/>
          <a:p>
            <a:r>
              <a:rPr lang="en-GB" dirty="0" smtClean="0"/>
              <a:t>Overdraft arrangements</a:t>
            </a:r>
          </a:p>
          <a:p>
            <a:endParaRPr lang="en-GB" dirty="0"/>
          </a:p>
          <a:p>
            <a:r>
              <a:rPr lang="en-GB" dirty="0" smtClean="0"/>
              <a:t>Negotiating terms with creditors</a:t>
            </a:r>
          </a:p>
          <a:p>
            <a:endParaRPr lang="en-GB" dirty="0"/>
          </a:p>
          <a:p>
            <a:r>
              <a:rPr lang="en-GB" dirty="0" smtClean="0"/>
              <a:t>Reviewing and rescheduling capital expenditure</a:t>
            </a:r>
          </a:p>
          <a:p>
            <a:endParaRPr lang="en-GB" dirty="0"/>
          </a:p>
          <a:p>
            <a:pPr>
              <a:lnSpc>
                <a:spcPct val="90000"/>
              </a:lnSpc>
              <a:defRPr/>
            </a:pPr>
            <a:r>
              <a:rPr lang="en-GB" dirty="0"/>
              <a:t>Increased long term </a:t>
            </a:r>
            <a:r>
              <a:rPr lang="en-GB" dirty="0" smtClean="0"/>
              <a:t>borrowing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dirty="0"/>
          </a:p>
          <a:p>
            <a:pPr>
              <a:lnSpc>
                <a:spcPct val="90000"/>
              </a:lnSpc>
              <a:defRPr/>
            </a:pPr>
            <a:r>
              <a:rPr lang="en-GB" dirty="0"/>
              <a:t>Use of debt </a:t>
            </a:r>
            <a:r>
              <a:rPr lang="en-GB" dirty="0" smtClean="0"/>
              <a:t>factoring</a:t>
            </a:r>
          </a:p>
          <a:p>
            <a:pPr>
              <a:lnSpc>
                <a:spcPct val="90000"/>
              </a:lnSpc>
              <a:defRPr/>
            </a:pPr>
            <a:endParaRPr lang="en-GB" dirty="0"/>
          </a:p>
          <a:p>
            <a:pPr>
              <a:lnSpc>
                <a:spcPct val="90000"/>
              </a:lnSpc>
              <a:defRPr/>
            </a:pPr>
            <a:r>
              <a:rPr lang="en-GB" dirty="0" smtClean="0"/>
              <a:t>Delaying </a:t>
            </a:r>
            <a:r>
              <a:rPr lang="en-GB" dirty="0"/>
              <a:t>payments to </a:t>
            </a:r>
            <a:r>
              <a:rPr lang="en-GB" dirty="0" smtClean="0"/>
              <a:t>creditors</a:t>
            </a:r>
          </a:p>
          <a:p>
            <a:pPr>
              <a:lnSpc>
                <a:spcPct val="90000"/>
              </a:lnSpc>
              <a:defRPr/>
            </a:pPr>
            <a:endParaRPr lang="en-GB" dirty="0"/>
          </a:p>
          <a:p>
            <a:pPr>
              <a:lnSpc>
                <a:spcPct val="90000"/>
              </a:lnSpc>
              <a:defRPr/>
            </a:pPr>
            <a:r>
              <a:rPr lang="en-GB" dirty="0"/>
              <a:t>Reducing stock levels </a:t>
            </a:r>
            <a:endParaRPr lang="en-GB" dirty="0" smtClean="0"/>
          </a:p>
          <a:p>
            <a:pPr>
              <a:lnSpc>
                <a:spcPct val="90000"/>
              </a:lnSpc>
              <a:defRPr/>
            </a:pPr>
            <a:endParaRPr lang="en-GB" dirty="0" smtClean="0"/>
          </a:p>
          <a:p>
            <a:pPr>
              <a:lnSpc>
                <a:spcPct val="90000"/>
              </a:lnSpc>
              <a:defRPr/>
            </a:pPr>
            <a:r>
              <a:rPr lang="en-GB" dirty="0"/>
              <a:t>Bank </a:t>
            </a:r>
            <a:r>
              <a:rPr lang="en-GB" dirty="0" smtClean="0"/>
              <a:t>loans</a:t>
            </a:r>
          </a:p>
          <a:p>
            <a:pPr>
              <a:lnSpc>
                <a:spcPct val="90000"/>
              </a:lnSpc>
              <a:defRPr/>
            </a:pPr>
            <a:endParaRPr lang="en-GB" dirty="0"/>
          </a:p>
          <a:p>
            <a:r>
              <a:rPr lang="en-GB" dirty="0"/>
              <a:t>Sale and </a:t>
            </a:r>
            <a:r>
              <a:rPr lang="en-GB" dirty="0" smtClean="0"/>
              <a:t>leaseback</a:t>
            </a:r>
          </a:p>
          <a:p>
            <a:endParaRPr lang="en-GB" dirty="0"/>
          </a:p>
          <a:p>
            <a:r>
              <a:rPr lang="en-GB" dirty="0"/>
              <a:t>Leasing rather than </a:t>
            </a:r>
            <a:r>
              <a:rPr lang="en-GB" dirty="0" smtClean="0"/>
              <a:t>buying</a:t>
            </a:r>
          </a:p>
          <a:p>
            <a:endParaRPr lang="en-GB" dirty="0"/>
          </a:p>
          <a:p>
            <a:r>
              <a:rPr lang="en-GB" dirty="0"/>
              <a:t>Increased financial capital (owners investment</a:t>
            </a:r>
            <a:r>
              <a:rPr lang="en-GB" dirty="0" smtClean="0"/>
              <a:t>)</a:t>
            </a:r>
            <a:endParaRPr lang="en-GB" dirty="0"/>
          </a:p>
          <a:p>
            <a:pPr>
              <a:lnSpc>
                <a:spcPct val="90000"/>
              </a:lnSpc>
              <a:defRPr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10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</a:t>
            </a:r>
            <a:r>
              <a:rPr lang="en-GB" smtClean="0"/>
              <a:t>and limitations 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054521"/>
              </p:ext>
            </p:extLst>
          </p:nvPr>
        </p:nvGraphicFramePr>
        <p:xfrm>
          <a:off x="581025" y="2181225"/>
          <a:ext cx="1102995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648"/>
                <a:gridCol w="56523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Benefits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Limitations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Encourages planning for cash inflows and outflows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Based on forecasts</a:t>
                      </a:r>
                      <a:r>
                        <a:rPr lang="en-GB" baseline="0" dirty="0" smtClean="0"/>
                        <a:t> and therefore may be inaccurate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Enables cash flow to be monitored</a:t>
                      </a:r>
                      <a:r>
                        <a:rPr lang="en-GB" baseline="0" dirty="0" smtClean="0"/>
                        <a:t>  and corrective action to be taken if necessary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Cannot plan for unexpected events such as rise</a:t>
                      </a:r>
                      <a:r>
                        <a:rPr lang="en-GB" baseline="0" dirty="0" smtClean="0"/>
                        <a:t> in the cost of raw materials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be used as part of a business</a:t>
                      </a:r>
                      <a:r>
                        <a:rPr lang="en-GB" baseline="0" dirty="0" smtClean="0"/>
                        <a:t> plan to raise finance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 taken to produce a cash flow forecast could have</a:t>
                      </a:r>
                      <a:r>
                        <a:rPr lang="en-GB" baseline="0" dirty="0" smtClean="0"/>
                        <a:t> been spent on other tasks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Identifies in advance times of negative</a:t>
                      </a:r>
                      <a:r>
                        <a:rPr lang="en-GB" baseline="0" dirty="0" smtClean="0"/>
                        <a:t> closing balances allowing the business to plan for these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33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23" y="2592989"/>
            <a:ext cx="10785153" cy="2386784"/>
          </a:xfrm>
        </p:spPr>
        <p:txBody>
          <a:bodyPr>
            <a:noAutofit/>
          </a:bodyPr>
          <a:lstStyle/>
          <a:p>
            <a:r>
              <a:rPr lang="en-GB" sz="2800" dirty="0" smtClean="0"/>
              <a:t>Open the Celin</a:t>
            </a:r>
            <a:r>
              <a:rPr lang="en-GB" sz="2800" dirty="0" smtClean="0"/>
              <a:t>a’s cleaning services case study and follow the instructions to create a cash flow forecast using a spreadsheet</a:t>
            </a:r>
          </a:p>
          <a:p>
            <a:endParaRPr lang="en-GB" sz="2800" dirty="0"/>
          </a:p>
          <a:p>
            <a:r>
              <a:rPr lang="en-GB" sz="2800" dirty="0" smtClean="0"/>
              <a:t>Answer the </a:t>
            </a:r>
            <a:r>
              <a:rPr lang="en-GB" sz="2800" smtClean="0"/>
              <a:t>knowledge questions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34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519</TotalTime>
  <Words>432</Words>
  <Application>Microsoft Office PowerPoint</Application>
  <PresentationFormat>Widescreen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Gill Sans MT</vt:lpstr>
      <vt:lpstr>Wingdings 2</vt:lpstr>
      <vt:lpstr>Dividend</vt:lpstr>
      <vt:lpstr>Unit 3: Business finance  TOPIC E1: Cash flow forecasts</vt:lpstr>
      <vt:lpstr>Starter activity</vt:lpstr>
      <vt:lpstr>Learning Objectives</vt:lpstr>
      <vt:lpstr>Use of cash flow forecasting for planning, monitoring, control and target setting</vt:lpstr>
      <vt:lpstr>Problems within the cash flow forecast</vt:lpstr>
      <vt:lpstr>Solutions to cash flow problems</vt:lpstr>
      <vt:lpstr>Benefits and limitations 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Rebecca Crumpton</cp:lastModifiedBy>
  <cp:revision>52</cp:revision>
  <dcterms:created xsi:type="dcterms:W3CDTF">2016-11-30T10:57:38Z</dcterms:created>
  <dcterms:modified xsi:type="dcterms:W3CDTF">2017-01-20T15:55:55Z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