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8" r:id="rId4"/>
  </p:sldMasterIdLst>
  <p:notesMasterIdLst>
    <p:notesMasterId r:id="rId22"/>
  </p:notesMasterIdLst>
  <p:sldIdLst>
    <p:sldId id="266" r:id="rId5"/>
    <p:sldId id="267" r:id="rId6"/>
    <p:sldId id="282" r:id="rId7"/>
    <p:sldId id="283" r:id="rId8"/>
    <p:sldId id="286" r:id="rId9"/>
    <p:sldId id="288" r:id="rId10"/>
    <p:sldId id="284" r:id="rId11"/>
    <p:sldId id="289" r:id="rId12"/>
    <p:sldId id="290" r:id="rId13"/>
    <p:sldId id="291" r:id="rId14"/>
    <p:sldId id="285" r:id="rId15"/>
    <p:sldId id="295" r:id="rId16"/>
    <p:sldId id="296" r:id="rId17"/>
    <p:sldId id="292" r:id="rId18"/>
    <p:sldId id="293" r:id="rId19"/>
    <p:sldId id="287" r:id="rId20"/>
    <p:sldId id="294"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5040" autoAdjust="0"/>
  </p:normalViewPr>
  <p:slideViewPr>
    <p:cSldViewPr snapToGrid="0">
      <p:cViewPr varScale="1">
        <p:scale>
          <a:sx n="80" d="100"/>
          <a:sy n="80" d="100"/>
        </p:scale>
        <p:origin x="120" y="3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CF7B2E-F5B4-4910-8C4F-FC2FCD9DE4CF}" type="datetimeFigureOut">
              <a:rPr lang="en-GB" smtClean="0"/>
              <a:t>25/01/2017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5E3539-69B8-48A3-8A79-E54565A1BDC5}" type="slidenum">
              <a:rPr lang="en-GB" smtClean="0"/>
              <a:t>‹#›</a:t>
            </a:fld>
            <a:endParaRPr lang="en-GB"/>
          </a:p>
        </p:txBody>
      </p:sp>
    </p:spTree>
    <p:extLst>
      <p:ext uri="{BB962C8B-B14F-4D97-AF65-F5344CB8AC3E}">
        <p14:creationId xmlns:p14="http://schemas.microsoft.com/office/powerpoint/2010/main" val="1855928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smtClean="0"/>
              <a:pPr/>
              <a:t>1/25/2017</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66408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18408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smtClean="0"/>
              <a:pPr/>
              <a:t>1/25/2017</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11884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24770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1/25/2017</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5491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94000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1/25/2017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95152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61BEF0D-F0BB-DE4B-95CE-6DB70DBA9567}" type="datetimeFigureOut">
              <a:rPr lang="en-US" smtClean="0"/>
              <a:pPr/>
              <a:t>1/25/2017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Tree>
    <p:extLst>
      <p:ext uri="{BB962C8B-B14F-4D97-AF65-F5344CB8AC3E}">
        <p14:creationId xmlns:p14="http://schemas.microsoft.com/office/powerpoint/2010/main" val="4037826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1/25/2017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67532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1/25/2017</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9606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75120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smtClean="0"/>
              <a:pPr/>
              <a:t>1/25/2017</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15188522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4400" dirty="0" smtClean="0"/>
              <a:t>Unit 3: Business finance </a:t>
            </a:r>
            <a:br>
              <a:rPr lang="en-GB" sz="4400" dirty="0" smtClean="0"/>
            </a:br>
            <a:r>
              <a:rPr lang="en-GB" sz="2800" b="1" dirty="0" smtClean="0">
                <a:solidFill>
                  <a:schemeClr val="accent2"/>
                </a:solidFill>
                <a:latin typeface="+mn-lt"/>
                <a:ea typeface="+mn-ea"/>
                <a:cs typeface="+mn-cs"/>
              </a:rPr>
              <a:t>TOPIC E2: Break Even</a:t>
            </a:r>
            <a:endParaRPr lang="en-GB" sz="1800" b="1" dirty="0">
              <a:solidFill>
                <a:schemeClr val="accent2"/>
              </a:solidFill>
              <a:latin typeface="+mn-lt"/>
              <a:ea typeface="+mn-ea"/>
              <a:cs typeface="+mn-cs"/>
            </a:endParaRPr>
          </a:p>
        </p:txBody>
      </p:sp>
      <p:sp>
        <p:nvSpPr>
          <p:cNvPr id="3" name="Subtitle 2"/>
          <p:cNvSpPr>
            <a:spLocks noGrp="1"/>
          </p:cNvSpPr>
          <p:nvPr>
            <p:ph type="subTitle" idx="1"/>
          </p:nvPr>
        </p:nvSpPr>
        <p:spPr/>
        <p:txBody>
          <a:bodyPr>
            <a:normAutofit/>
          </a:bodyPr>
          <a:lstStyle/>
          <a:p>
            <a:r>
              <a:rPr lang="en-GB" sz="1800" b="1" u="sng" cap="none" dirty="0" smtClean="0"/>
              <a:t>Lesson 1</a:t>
            </a:r>
            <a:endParaRPr lang="en-GB" sz="1800" b="1" u="sng" cap="none" dirty="0"/>
          </a:p>
        </p:txBody>
      </p:sp>
      <p:sp>
        <p:nvSpPr>
          <p:cNvPr id="4" name="TextBox 3"/>
          <p:cNvSpPr txBox="1"/>
          <p:nvPr/>
        </p:nvSpPr>
        <p:spPr>
          <a:xfrm>
            <a:off x="2002698" y="3365380"/>
            <a:ext cx="8752113" cy="2062103"/>
          </a:xfrm>
          <a:prstGeom prst="rect">
            <a:avLst/>
          </a:prstGeom>
          <a:noFill/>
        </p:spPr>
        <p:txBody>
          <a:bodyPr wrap="square" rtlCol="0">
            <a:spAutoFit/>
          </a:bodyPr>
          <a:lstStyle/>
          <a:p>
            <a:pPr algn="ctr"/>
            <a:r>
              <a:rPr lang="en-GB" sz="3200" dirty="0" smtClean="0">
                <a:solidFill>
                  <a:schemeClr val="bg1"/>
                </a:solidFill>
              </a:rPr>
              <a:t>Learning aim E also requires you to understand </a:t>
            </a:r>
            <a:r>
              <a:rPr lang="en-GB" sz="3200" i="1" u="sng" dirty="0" smtClean="0">
                <a:solidFill>
                  <a:schemeClr val="bg1"/>
                </a:solidFill>
              </a:rPr>
              <a:t>Costs</a:t>
            </a:r>
            <a:r>
              <a:rPr lang="en-GB" sz="3200" dirty="0" smtClean="0">
                <a:solidFill>
                  <a:schemeClr val="bg1"/>
                </a:solidFill>
              </a:rPr>
              <a:t> and how to classify them, </a:t>
            </a:r>
            <a:r>
              <a:rPr lang="en-GB" sz="3200" i="1" u="sng" dirty="0" smtClean="0">
                <a:solidFill>
                  <a:schemeClr val="bg1"/>
                </a:solidFill>
              </a:rPr>
              <a:t>Sales</a:t>
            </a:r>
            <a:r>
              <a:rPr lang="en-GB" sz="3200" dirty="0" smtClean="0">
                <a:solidFill>
                  <a:schemeClr val="bg1"/>
                </a:solidFill>
              </a:rPr>
              <a:t> and how much you are making by selling goods and services and be able to use </a:t>
            </a:r>
            <a:r>
              <a:rPr lang="en-GB" sz="3200" i="1" u="sng" dirty="0" smtClean="0">
                <a:solidFill>
                  <a:schemeClr val="bg1"/>
                </a:solidFill>
              </a:rPr>
              <a:t>Break Even</a:t>
            </a:r>
            <a:r>
              <a:rPr lang="en-GB" sz="3200" dirty="0" smtClean="0">
                <a:solidFill>
                  <a:schemeClr val="bg1"/>
                </a:solidFill>
              </a:rPr>
              <a:t> and </a:t>
            </a:r>
            <a:r>
              <a:rPr lang="en-GB" sz="3200" i="1" u="sng" dirty="0" smtClean="0">
                <a:solidFill>
                  <a:schemeClr val="bg1"/>
                </a:solidFill>
              </a:rPr>
              <a:t>Margin of Safety</a:t>
            </a:r>
          </a:p>
        </p:txBody>
      </p:sp>
    </p:spTree>
    <p:extLst>
      <p:ext uri="{BB962C8B-B14F-4D97-AF65-F5344CB8AC3E}">
        <p14:creationId xmlns:p14="http://schemas.microsoft.com/office/powerpoint/2010/main" val="2976796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Break Even calculations</a:t>
            </a:r>
            <a:endParaRPr lang="en-GB" dirty="0"/>
          </a:p>
        </p:txBody>
      </p:sp>
      <p:sp>
        <p:nvSpPr>
          <p:cNvPr id="3" name="Content Placeholder 2"/>
          <p:cNvSpPr>
            <a:spLocks noGrp="1"/>
          </p:cNvSpPr>
          <p:nvPr>
            <p:ph idx="1"/>
          </p:nvPr>
        </p:nvSpPr>
        <p:spPr/>
        <p:txBody>
          <a:bodyPr>
            <a:normAutofit/>
          </a:bodyPr>
          <a:lstStyle/>
          <a:p>
            <a:r>
              <a:rPr lang="en-GB" dirty="0" smtClean="0"/>
              <a:t>If an exam questions asks you to CALCULATE the break even level of output, use the formula. Do not construct a chart. </a:t>
            </a:r>
          </a:p>
          <a:p>
            <a:r>
              <a:rPr lang="en-GB" dirty="0" smtClean="0"/>
              <a:t>To do this use the break even formula:</a:t>
            </a:r>
          </a:p>
          <a:p>
            <a:pPr marL="0" indent="0">
              <a:buNone/>
            </a:pPr>
            <a:endParaRPr lang="en-GB" dirty="0" smtClean="0"/>
          </a:p>
          <a:p>
            <a:pPr marL="0" indent="0">
              <a:buNone/>
            </a:pPr>
            <a:endParaRPr lang="en-GB" dirty="0"/>
          </a:p>
          <a:p>
            <a:pPr marL="0" indent="0">
              <a:buNone/>
            </a:pPr>
            <a:endParaRPr lang="en-GB" dirty="0" smtClean="0"/>
          </a:p>
          <a:p>
            <a:pPr marL="0" indent="0">
              <a:buNone/>
            </a:pPr>
            <a:r>
              <a:rPr lang="en-GB" dirty="0" smtClean="0"/>
              <a:t>See next slide for all the BREAK EVEN formulae.</a:t>
            </a:r>
          </a:p>
          <a:p>
            <a:pPr marL="0" indent="0">
              <a:buNone/>
            </a:pPr>
            <a:endParaRPr lang="en-GB" dirty="0" smtClean="0"/>
          </a:p>
          <a:p>
            <a:pPr marL="0" indent="0">
              <a:buNone/>
            </a:pPr>
            <a:r>
              <a:rPr lang="en-GB" dirty="0"/>
              <a:t> </a:t>
            </a:r>
          </a:p>
        </p:txBody>
      </p:sp>
      <p:pic>
        <p:nvPicPr>
          <p:cNvPr id="4" name="Picture 3"/>
          <p:cNvPicPr>
            <a:picLocks noChangeAspect="1"/>
          </p:cNvPicPr>
          <p:nvPr/>
        </p:nvPicPr>
        <p:blipFill>
          <a:blip r:embed="rId2"/>
          <a:stretch>
            <a:fillRect/>
          </a:stretch>
        </p:blipFill>
        <p:spPr>
          <a:xfrm>
            <a:off x="1534276" y="3286222"/>
            <a:ext cx="5153025" cy="733425"/>
          </a:xfrm>
          <a:prstGeom prst="rect">
            <a:avLst/>
          </a:prstGeom>
        </p:spPr>
      </p:pic>
    </p:spTree>
    <p:extLst>
      <p:ext uri="{BB962C8B-B14F-4D97-AF65-F5344CB8AC3E}">
        <p14:creationId xmlns:p14="http://schemas.microsoft.com/office/powerpoint/2010/main" val="8484471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Terms: Break even point</a:t>
            </a:r>
            <a:endParaRPr lang="en-GB" dirty="0"/>
          </a:p>
        </p:txBody>
      </p:sp>
      <p:sp>
        <p:nvSpPr>
          <p:cNvPr id="3" name="Content Placeholder 2"/>
          <p:cNvSpPr>
            <a:spLocks noGrp="1"/>
          </p:cNvSpPr>
          <p:nvPr>
            <p:ph idx="1"/>
          </p:nvPr>
        </p:nvSpPr>
        <p:spPr>
          <a:xfrm>
            <a:off x="581193" y="2012221"/>
            <a:ext cx="11029616" cy="4499789"/>
          </a:xfrm>
        </p:spPr>
        <p:txBody>
          <a:bodyPr>
            <a:normAutofit fontScale="92500" lnSpcReduction="10000"/>
          </a:bodyPr>
          <a:lstStyle/>
          <a:p>
            <a:r>
              <a:rPr lang="en-GB" sz="2400" b="1" dirty="0" smtClean="0"/>
              <a:t>Break Even</a:t>
            </a:r>
          </a:p>
          <a:p>
            <a:pPr marL="324000" lvl="1" indent="0">
              <a:buNone/>
            </a:pPr>
            <a:r>
              <a:rPr lang="en-GB" sz="2000" dirty="0" smtClean="0"/>
              <a:t>This is the point where TOTAL REVENUE (TR) = TOTAL COSTS (TC)</a:t>
            </a:r>
            <a:br>
              <a:rPr lang="en-GB" sz="2000" dirty="0" smtClean="0"/>
            </a:br>
            <a:r>
              <a:rPr lang="en-GB" sz="2000" dirty="0" smtClean="0"/>
              <a:t/>
            </a:r>
            <a:br>
              <a:rPr lang="en-GB" sz="2000" dirty="0" smtClean="0"/>
            </a:br>
            <a:r>
              <a:rPr lang="en-GB" sz="2000" dirty="0" smtClean="0"/>
              <a:t>The formula used is       			FIXED COSTS</a:t>
            </a:r>
          </a:p>
          <a:p>
            <a:pPr marL="0" indent="0">
              <a:buNone/>
            </a:pPr>
            <a:r>
              <a:rPr lang="en-GB" sz="2400" dirty="0"/>
              <a:t>	</a:t>
            </a:r>
            <a:r>
              <a:rPr lang="en-GB" sz="2400" dirty="0" smtClean="0"/>
              <a:t>					CONTRIBUTION PER UNIT</a:t>
            </a:r>
            <a:br>
              <a:rPr lang="en-GB" sz="2400" dirty="0" smtClean="0"/>
            </a:br>
            <a:r>
              <a:rPr lang="en-GB" sz="2400" dirty="0" smtClean="0"/>
              <a:t/>
            </a:r>
            <a:br>
              <a:rPr lang="en-GB" sz="2400" dirty="0" smtClean="0"/>
            </a:br>
            <a:r>
              <a:rPr lang="en-GB" sz="2400" dirty="0" smtClean="0"/>
              <a:t>	The answer is expressed in UNITS</a:t>
            </a:r>
          </a:p>
          <a:p>
            <a:r>
              <a:rPr lang="en-GB" sz="2400" b="1" dirty="0" smtClean="0"/>
              <a:t>Contribution per Unit = </a:t>
            </a:r>
            <a:r>
              <a:rPr lang="en-GB" sz="2400" dirty="0" smtClean="0"/>
              <a:t>Selling Price per Unit – Variable Costs per unit.</a:t>
            </a:r>
          </a:p>
          <a:p>
            <a:r>
              <a:rPr lang="en-GB" sz="2400" b="1" dirty="0" smtClean="0"/>
              <a:t>Total Contribution = </a:t>
            </a:r>
            <a:r>
              <a:rPr lang="en-GB" sz="2400" dirty="0" smtClean="0"/>
              <a:t>Sales Revenue – Total Variable Costs </a:t>
            </a:r>
          </a:p>
          <a:p>
            <a:pPr marL="0" indent="0">
              <a:buNone/>
            </a:pPr>
            <a:r>
              <a:rPr lang="en-GB" sz="2400" b="1" dirty="0"/>
              <a:t>	</a:t>
            </a:r>
            <a:r>
              <a:rPr lang="en-GB" sz="2400" b="1" dirty="0" smtClean="0"/>
              <a:t>					or  </a:t>
            </a:r>
            <a:r>
              <a:rPr lang="en-GB" sz="2400" dirty="0" smtClean="0"/>
              <a:t>Contribution per unit x number of units sold</a:t>
            </a:r>
          </a:p>
          <a:p>
            <a:r>
              <a:rPr lang="en-GB" sz="2400" b="1" dirty="0" smtClean="0"/>
              <a:t>Total Variable Costs = </a:t>
            </a:r>
            <a:r>
              <a:rPr lang="en-GB" sz="2400" dirty="0" smtClean="0"/>
              <a:t>Variable costs per unit x quantity sold</a:t>
            </a:r>
          </a:p>
          <a:p>
            <a:pPr marL="0" indent="0">
              <a:buNone/>
            </a:pPr>
            <a:endParaRPr lang="en-GB" sz="2400" b="1" dirty="0" smtClean="0"/>
          </a:p>
        </p:txBody>
      </p:sp>
      <p:cxnSp>
        <p:nvCxnSpPr>
          <p:cNvPr id="5" name="Straight Connector 4"/>
          <p:cNvCxnSpPr/>
          <p:nvPr/>
        </p:nvCxnSpPr>
        <p:spPr>
          <a:xfrm>
            <a:off x="3236495" y="3188368"/>
            <a:ext cx="3874168"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23955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Contribution</a:t>
            </a:r>
            <a:endParaRPr lang="en-GB" dirty="0"/>
          </a:p>
        </p:txBody>
      </p:sp>
      <p:sp>
        <p:nvSpPr>
          <p:cNvPr id="3" name="Content Placeholder 2"/>
          <p:cNvSpPr>
            <a:spLocks noGrp="1"/>
          </p:cNvSpPr>
          <p:nvPr>
            <p:ph idx="1"/>
          </p:nvPr>
        </p:nvSpPr>
        <p:spPr/>
        <p:txBody>
          <a:bodyPr/>
          <a:lstStyle/>
          <a:p>
            <a:r>
              <a:rPr lang="en-GB" dirty="0" smtClean="0"/>
              <a:t>Contribution per unit = Selling Price per unit – Variable Costs per unit.</a:t>
            </a:r>
          </a:p>
          <a:p>
            <a:pPr marL="324000" lvl="1" indent="0">
              <a:buNone/>
            </a:pPr>
            <a:r>
              <a:rPr lang="en-GB" sz="2400" u="sng" dirty="0" smtClean="0"/>
              <a:t>Imagine you run a coffee shop.</a:t>
            </a:r>
          </a:p>
          <a:p>
            <a:r>
              <a:rPr lang="en-GB" dirty="0" smtClean="0"/>
              <a:t>The selling price is how much a business sells each cup of coffee for. You sell a cup of coffee for £2</a:t>
            </a:r>
          </a:p>
          <a:p>
            <a:r>
              <a:rPr lang="en-GB" dirty="0" smtClean="0"/>
              <a:t>The variable costs per unit are £0.50. What are the variable costs of a cup of coffee?</a:t>
            </a:r>
          </a:p>
          <a:p>
            <a:r>
              <a:rPr lang="en-GB" dirty="0" smtClean="0"/>
              <a:t>So every time we sell a cup of coffee, we make a CONTRIBUTION of £1.50 </a:t>
            </a:r>
          </a:p>
          <a:p>
            <a:r>
              <a:rPr lang="en-GB" dirty="0" smtClean="0"/>
              <a:t>Why can’t we call this PROFIT?</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57873" y="2365402"/>
            <a:ext cx="990600" cy="952500"/>
          </a:xfrm>
          <a:prstGeom prst="rect">
            <a:avLst/>
          </a:prstGeom>
        </p:spPr>
      </p:pic>
    </p:spTree>
    <p:extLst>
      <p:ext uri="{BB962C8B-B14F-4D97-AF65-F5344CB8AC3E}">
        <p14:creationId xmlns:p14="http://schemas.microsoft.com/office/powerpoint/2010/main" val="23765564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Break Even </a:t>
            </a:r>
            <a:endParaRPr lang="en-GB" dirty="0"/>
          </a:p>
        </p:txBody>
      </p:sp>
      <p:sp>
        <p:nvSpPr>
          <p:cNvPr id="3" name="Content Placeholder 2"/>
          <p:cNvSpPr>
            <a:spLocks noGrp="1"/>
          </p:cNvSpPr>
          <p:nvPr>
            <p:ph idx="1"/>
          </p:nvPr>
        </p:nvSpPr>
        <p:spPr/>
        <p:txBody>
          <a:bodyPr/>
          <a:lstStyle/>
          <a:p>
            <a:r>
              <a:rPr lang="en-GB" dirty="0" smtClean="0"/>
              <a:t>If the FIXED COSTS of our coffee shop = £150 000 per year, how many cups of coffee do we need to sell to break even?</a:t>
            </a:r>
          </a:p>
          <a:p>
            <a:r>
              <a:rPr lang="en-GB" dirty="0" smtClean="0"/>
              <a:t>£150 000/£1.50 = 100 000 cups of coffee.</a:t>
            </a:r>
          </a:p>
          <a:p>
            <a:r>
              <a:rPr lang="en-GB" dirty="0" smtClean="0"/>
              <a:t>If we sell any more than this we make of profit on each cup of coffee we sell.</a:t>
            </a:r>
          </a:p>
          <a:p>
            <a:r>
              <a:rPr lang="en-GB" dirty="0" smtClean="0"/>
              <a:t>If we sell less than 100 000 cups we make a loss, because we haven’t yet covered our FIXED COSTS.</a:t>
            </a:r>
          </a:p>
          <a:p>
            <a:endParaRPr lang="en-GB" dirty="0"/>
          </a:p>
          <a:p>
            <a:pPr marL="0" indent="0">
              <a:buNone/>
            </a:pPr>
            <a:endParaRPr lang="en-GB"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5421" y="4731419"/>
            <a:ext cx="2962740" cy="1591920"/>
          </a:xfrm>
          <a:prstGeom prst="rect">
            <a:avLst/>
          </a:prstGeom>
        </p:spPr>
      </p:pic>
    </p:spTree>
    <p:extLst>
      <p:ext uri="{BB962C8B-B14F-4D97-AF65-F5344CB8AC3E}">
        <p14:creationId xmlns:p14="http://schemas.microsoft.com/office/powerpoint/2010/main" val="7845740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activity</a:t>
            </a:r>
            <a:endParaRPr lang="en-GB" dirty="0"/>
          </a:p>
        </p:txBody>
      </p:sp>
      <p:sp>
        <p:nvSpPr>
          <p:cNvPr id="3" name="Content Placeholder 2"/>
          <p:cNvSpPr>
            <a:spLocks noGrp="1"/>
          </p:cNvSpPr>
          <p:nvPr>
            <p:ph idx="1"/>
          </p:nvPr>
        </p:nvSpPr>
        <p:spPr/>
        <p:txBody>
          <a:bodyPr/>
          <a:lstStyle/>
          <a:p>
            <a:r>
              <a:rPr lang="en-GB" dirty="0" smtClean="0"/>
              <a:t>Using the data from our </a:t>
            </a:r>
            <a:r>
              <a:rPr lang="en-GB" dirty="0" smtClean="0"/>
              <a:t>earlier example</a:t>
            </a:r>
            <a:r>
              <a:rPr lang="en-GB" dirty="0" smtClean="0"/>
              <a:t>, when we completed the table, work out the Break Even level of output needed to cover all the costs and break even.</a:t>
            </a:r>
          </a:p>
          <a:p>
            <a:r>
              <a:rPr lang="en-GB" dirty="0" smtClean="0"/>
              <a:t>Remember: 	Fixed costs = £500</a:t>
            </a:r>
          </a:p>
          <a:p>
            <a:pPr marL="0" indent="0">
              <a:buNone/>
            </a:pPr>
            <a:r>
              <a:rPr lang="en-GB" dirty="0"/>
              <a:t>	</a:t>
            </a:r>
            <a:r>
              <a:rPr lang="en-GB" dirty="0" smtClean="0"/>
              <a:t>			Variable Costs per unit = £200</a:t>
            </a:r>
          </a:p>
          <a:p>
            <a:pPr marL="0" indent="0">
              <a:buNone/>
            </a:pPr>
            <a:r>
              <a:rPr lang="en-GB" dirty="0"/>
              <a:t>	</a:t>
            </a:r>
            <a:r>
              <a:rPr lang="en-GB" dirty="0" smtClean="0"/>
              <a:t>			Selling Price per Unit = £300</a:t>
            </a:r>
            <a:endParaRPr lang="en-GB" dirty="0"/>
          </a:p>
        </p:txBody>
      </p:sp>
    </p:spTree>
    <p:extLst>
      <p:ext uri="{BB962C8B-B14F-4D97-AF65-F5344CB8AC3E}">
        <p14:creationId xmlns:p14="http://schemas.microsoft.com/office/powerpoint/2010/main" val="24665782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Another worked example</a:t>
            </a:r>
            <a:endParaRPr lang="en-GB" dirty="0"/>
          </a:p>
        </p:txBody>
      </p:sp>
      <p:pic>
        <p:nvPicPr>
          <p:cNvPr id="4" name="Content Placeholder 3"/>
          <p:cNvPicPr>
            <a:picLocks noGrp="1" noChangeAspect="1"/>
          </p:cNvPicPr>
          <p:nvPr>
            <p:ph idx="1"/>
          </p:nvPr>
        </p:nvPicPr>
        <p:blipFill>
          <a:blip r:embed="rId2"/>
          <a:stretch>
            <a:fillRect/>
          </a:stretch>
        </p:blipFill>
        <p:spPr>
          <a:xfrm>
            <a:off x="253885" y="1828800"/>
            <a:ext cx="11610505" cy="4355431"/>
          </a:xfrm>
          <a:prstGeom prst="rect">
            <a:avLst/>
          </a:prstGeom>
        </p:spPr>
      </p:pic>
    </p:spTree>
    <p:extLst>
      <p:ext uri="{BB962C8B-B14F-4D97-AF65-F5344CB8AC3E}">
        <p14:creationId xmlns:p14="http://schemas.microsoft.com/office/powerpoint/2010/main" val="825189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Terms: MARGIN of safety</a:t>
            </a:r>
            <a:endParaRPr lang="en-GB" dirty="0"/>
          </a:p>
        </p:txBody>
      </p:sp>
      <p:sp>
        <p:nvSpPr>
          <p:cNvPr id="3" name="Content Placeholder 2"/>
          <p:cNvSpPr>
            <a:spLocks noGrp="1"/>
          </p:cNvSpPr>
          <p:nvPr>
            <p:ph idx="1"/>
          </p:nvPr>
        </p:nvSpPr>
        <p:spPr>
          <a:xfrm>
            <a:off x="581193" y="2012221"/>
            <a:ext cx="11029616" cy="4499789"/>
          </a:xfrm>
        </p:spPr>
        <p:txBody>
          <a:bodyPr>
            <a:normAutofit fontScale="77500" lnSpcReduction="20000"/>
          </a:bodyPr>
          <a:lstStyle/>
          <a:p>
            <a:endParaRPr lang="en-GB" sz="2400" dirty="0"/>
          </a:p>
          <a:p>
            <a:endParaRPr lang="en-GB" sz="2400" dirty="0" smtClean="0"/>
          </a:p>
          <a:p>
            <a:r>
              <a:rPr lang="en-GB" sz="2400" dirty="0" smtClean="0"/>
              <a:t>A good way of looking at Margin of Safety is to think of being ‘How far in the clear is the firm, with its actual level of output? How far away are they from the Break Even level of output?</a:t>
            </a:r>
          </a:p>
          <a:p>
            <a:r>
              <a:rPr lang="en-GB" sz="2400" dirty="0" smtClean="0"/>
              <a:t>After all, a business wouldn’t want to produce at the Break Even level of output really. They’d want to produce far more than that in case there has been an error in calculating or the figures are inaccurate. They are only estimates, remember.</a:t>
            </a:r>
          </a:p>
          <a:p>
            <a:endParaRPr lang="en-GB" sz="2400" dirty="0"/>
          </a:p>
          <a:p>
            <a:r>
              <a:rPr lang="en-GB" sz="2400" b="1" dirty="0"/>
              <a:t>Margin of Safety: </a:t>
            </a:r>
            <a:r>
              <a:rPr lang="en-GB" sz="2400" dirty="0"/>
              <a:t>the actual number of units sold over and above the break even point</a:t>
            </a:r>
            <a:r>
              <a:rPr lang="en-GB" sz="2400" dirty="0" smtClean="0"/>
              <a:t>.</a:t>
            </a:r>
            <a:br>
              <a:rPr lang="en-GB" sz="2400" dirty="0" smtClean="0"/>
            </a:br>
            <a:r>
              <a:rPr lang="en-GB" sz="2400" dirty="0"/>
              <a:t/>
            </a:r>
            <a:br>
              <a:rPr lang="en-GB" sz="2400" dirty="0"/>
            </a:br>
            <a:r>
              <a:rPr lang="en-GB" sz="2400" b="1" dirty="0"/>
              <a:t>Margin of Safety </a:t>
            </a:r>
            <a:r>
              <a:rPr lang="en-GB" sz="2400" dirty="0"/>
              <a:t>= Actual Sales in Units – Break-Even Level of Output</a:t>
            </a:r>
          </a:p>
          <a:p>
            <a:endParaRPr lang="en-GB" sz="2400" dirty="0" smtClean="0"/>
          </a:p>
          <a:p>
            <a:pPr marL="324000" lvl="1" indent="0">
              <a:buNone/>
            </a:pPr>
            <a:r>
              <a:rPr lang="en-GB" sz="2000" dirty="0" smtClean="0"/>
              <a:t/>
            </a:r>
            <a:br>
              <a:rPr lang="en-GB" sz="2000" dirty="0" smtClean="0"/>
            </a:br>
            <a:r>
              <a:rPr lang="en-GB" sz="2400" dirty="0" smtClean="0"/>
              <a:t/>
            </a:r>
            <a:br>
              <a:rPr lang="en-GB" sz="2400" dirty="0" smtClean="0"/>
            </a:br>
            <a:r>
              <a:rPr lang="en-GB" sz="2400" dirty="0" smtClean="0"/>
              <a:t>	</a:t>
            </a:r>
            <a:endParaRPr lang="en-GB" sz="2400" b="1" dirty="0" smtClean="0"/>
          </a:p>
        </p:txBody>
      </p:sp>
    </p:spTree>
    <p:extLst>
      <p:ext uri="{BB962C8B-B14F-4D97-AF65-F5344CB8AC3E}">
        <p14:creationId xmlns:p14="http://schemas.microsoft.com/office/powerpoint/2010/main" val="11694462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Worked example</a:t>
            </a:r>
            <a:endParaRPr lang="en-GB" dirty="0"/>
          </a:p>
        </p:txBody>
      </p:sp>
      <p:sp>
        <p:nvSpPr>
          <p:cNvPr id="3" name="Content Placeholder 2"/>
          <p:cNvSpPr>
            <a:spLocks noGrp="1"/>
          </p:cNvSpPr>
          <p:nvPr>
            <p:ph idx="1"/>
          </p:nvPr>
        </p:nvSpPr>
        <p:spPr/>
        <p:txBody>
          <a:bodyPr/>
          <a:lstStyle/>
          <a:p>
            <a:r>
              <a:rPr lang="en-GB" dirty="0" smtClean="0"/>
              <a:t>Back to Fay from our earlier example.</a:t>
            </a:r>
          </a:p>
          <a:p>
            <a:r>
              <a:rPr lang="en-GB" dirty="0" smtClean="0"/>
              <a:t>Assume Fay sold 1500 cakes.</a:t>
            </a:r>
          </a:p>
          <a:p>
            <a:r>
              <a:rPr lang="en-GB" dirty="0" smtClean="0"/>
              <a:t>Margin of Safety = actual sales in units – break-even level of output</a:t>
            </a:r>
          </a:p>
          <a:p>
            <a:r>
              <a:rPr lang="en-GB" dirty="0" smtClean="0"/>
              <a:t>Margin of safety = 1500 cakes – 1250 cakes = </a:t>
            </a:r>
            <a:r>
              <a:rPr lang="en-GB" b="1" u="sng" dirty="0" smtClean="0"/>
              <a:t>250 cakes</a:t>
            </a:r>
            <a:r>
              <a:rPr lang="en-GB" dirty="0" smtClean="0"/>
              <a:t>.</a:t>
            </a:r>
          </a:p>
          <a:p>
            <a:endParaRPr lang="en-GB" dirty="0"/>
          </a:p>
          <a:p>
            <a:pPr marL="0" indent="0" algn="ctr">
              <a:buNone/>
            </a:pPr>
            <a:r>
              <a:rPr lang="en-GB" sz="2800" dirty="0" smtClean="0">
                <a:solidFill>
                  <a:srgbClr val="FF0000"/>
                </a:solidFill>
              </a:rPr>
              <a:t>ALWAYS MAKE SURE YOU EXPRESS YOUR ANSWER IN THE CORRECT WAY - £s or UNITS</a:t>
            </a:r>
          </a:p>
          <a:p>
            <a:pPr marL="0" indent="0">
              <a:buNone/>
            </a:pPr>
            <a:endParaRPr lang="en-GB" dirty="0"/>
          </a:p>
        </p:txBody>
      </p:sp>
    </p:spTree>
    <p:extLst>
      <p:ext uri="{BB962C8B-B14F-4D97-AF65-F5344CB8AC3E}">
        <p14:creationId xmlns:p14="http://schemas.microsoft.com/office/powerpoint/2010/main" val="13742767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Starter activity</a:t>
            </a:r>
            <a:endParaRPr lang="en-GB" dirty="0"/>
          </a:p>
        </p:txBody>
      </p:sp>
      <p:sp>
        <p:nvSpPr>
          <p:cNvPr id="3" name="Content Placeholder 2"/>
          <p:cNvSpPr>
            <a:spLocks noGrp="1"/>
          </p:cNvSpPr>
          <p:nvPr>
            <p:ph idx="1"/>
          </p:nvPr>
        </p:nvSpPr>
        <p:spPr/>
        <p:txBody>
          <a:bodyPr>
            <a:normAutofit/>
          </a:bodyPr>
          <a:lstStyle/>
          <a:p>
            <a:r>
              <a:rPr lang="en-GB" sz="3200" dirty="0" smtClean="0"/>
              <a:t>Make a list of as many running costs as you can. Running costs are also known as ‘Revenue Expenditure’. </a:t>
            </a:r>
            <a:endParaRPr lang="en-GB" sz="2800" dirty="0"/>
          </a:p>
        </p:txBody>
      </p:sp>
    </p:spTree>
    <p:extLst>
      <p:ext uri="{BB962C8B-B14F-4D97-AF65-F5344CB8AC3E}">
        <p14:creationId xmlns:p14="http://schemas.microsoft.com/office/powerpoint/2010/main" val="2871970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Learning Objectives</a:t>
            </a:r>
            <a:endParaRPr lang="en-GB" dirty="0"/>
          </a:p>
        </p:txBody>
      </p:sp>
      <p:sp>
        <p:nvSpPr>
          <p:cNvPr id="3" name="Content Placeholder 2"/>
          <p:cNvSpPr>
            <a:spLocks noGrp="1"/>
          </p:cNvSpPr>
          <p:nvPr>
            <p:ph idx="1"/>
          </p:nvPr>
        </p:nvSpPr>
        <p:spPr/>
        <p:txBody>
          <a:bodyPr>
            <a:normAutofit fontScale="92500" lnSpcReduction="20000"/>
          </a:bodyPr>
          <a:lstStyle/>
          <a:p>
            <a:r>
              <a:rPr lang="en-GB" sz="2800" dirty="0" smtClean="0"/>
              <a:t>To be able to classify costs correctly</a:t>
            </a:r>
          </a:p>
          <a:p>
            <a:endParaRPr lang="en-GB" sz="2800" dirty="0"/>
          </a:p>
          <a:p>
            <a:r>
              <a:rPr lang="en-GB" sz="2800" dirty="0" smtClean="0"/>
              <a:t>To be able to calculate costs and sales</a:t>
            </a:r>
          </a:p>
          <a:p>
            <a:endParaRPr lang="en-GB" sz="2800" dirty="0"/>
          </a:p>
          <a:p>
            <a:r>
              <a:rPr lang="en-GB" sz="2800" dirty="0" smtClean="0"/>
              <a:t>To be able to calculate Contribution and the Break-Even Point of output and know what it signifies</a:t>
            </a:r>
            <a:br>
              <a:rPr lang="en-GB" sz="2800" dirty="0" smtClean="0"/>
            </a:br>
            <a:endParaRPr lang="en-GB" sz="2800" dirty="0" smtClean="0"/>
          </a:p>
          <a:p>
            <a:r>
              <a:rPr lang="en-GB" sz="2800" dirty="0" smtClean="0"/>
              <a:t>To be able to calculate the Margin of Safety and know what it signifies</a:t>
            </a:r>
          </a:p>
        </p:txBody>
      </p:sp>
    </p:spTree>
    <p:extLst>
      <p:ext uri="{BB962C8B-B14F-4D97-AF65-F5344CB8AC3E}">
        <p14:creationId xmlns:p14="http://schemas.microsoft.com/office/powerpoint/2010/main" val="25621634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Terms: costs</a:t>
            </a:r>
            <a:endParaRPr lang="en-GB" dirty="0"/>
          </a:p>
        </p:txBody>
      </p:sp>
      <p:sp>
        <p:nvSpPr>
          <p:cNvPr id="3" name="Content Placeholder 2"/>
          <p:cNvSpPr>
            <a:spLocks noGrp="1"/>
          </p:cNvSpPr>
          <p:nvPr>
            <p:ph idx="1"/>
          </p:nvPr>
        </p:nvSpPr>
        <p:spPr>
          <a:xfrm>
            <a:off x="581193" y="2012221"/>
            <a:ext cx="11029616" cy="4499789"/>
          </a:xfrm>
        </p:spPr>
        <p:txBody>
          <a:bodyPr>
            <a:normAutofit/>
          </a:bodyPr>
          <a:lstStyle/>
          <a:p>
            <a:pPr marL="0" indent="0">
              <a:buNone/>
            </a:pPr>
            <a:r>
              <a:rPr lang="en-GB" sz="2400" b="1" u="sng" dirty="0" smtClean="0"/>
              <a:t>Costs:</a:t>
            </a:r>
          </a:p>
          <a:p>
            <a:pPr lvl="1"/>
            <a:r>
              <a:rPr lang="en-GB" sz="2200" b="1" dirty="0" smtClean="0"/>
              <a:t>Variable Costs: </a:t>
            </a:r>
            <a:r>
              <a:rPr lang="en-GB" sz="2200" dirty="0" smtClean="0"/>
              <a:t>vary with the level of output, e.g. raw materials</a:t>
            </a:r>
          </a:p>
          <a:p>
            <a:pPr lvl="1"/>
            <a:r>
              <a:rPr lang="en-GB" sz="2200" b="1" dirty="0" smtClean="0"/>
              <a:t>Fixed Costs: </a:t>
            </a:r>
            <a:r>
              <a:rPr lang="en-GB" sz="2200" dirty="0" smtClean="0"/>
              <a:t>do not vary with output, e.g. rent</a:t>
            </a:r>
          </a:p>
          <a:p>
            <a:pPr lvl="1"/>
            <a:r>
              <a:rPr lang="en-GB" sz="2200" b="1" dirty="0" smtClean="0"/>
              <a:t>Semi-Variable Costs: </a:t>
            </a:r>
            <a:r>
              <a:rPr lang="en-GB" sz="2200" dirty="0" smtClean="0"/>
              <a:t>part of the cost stays the same and part varies in relation to the degree of business activity, e.g. phone bill: the line rental element is </a:t>
            </a:r>
            <a:r>
              <a:rPr lang="en-GB" sz="2200" b="1" dirty="0" smtClean="0"/>
              <a:t>FIXED</a:t>
            </a:r>
            <a:r>
              <a:rPr lang="en-GB" sz="2200" dirty="0" smtClean="0"/>
              <a:t> but the call charges are </a:t>
            </a:r>
            <a:r>
              <a:rPr lang="en-GB" sz="2200" b="1" dirty="0" smtClean="0"/>
              <a:t>VARIABLE</a:t>
            </a:r>
          </a:p>
          <a:p>
            <a:pPr lvl="1"/>
            <a:r>
              <a:rPr lang="en-GB" sz="2200" b="1" dirty="0" smtClean="0"/>
              <a:t>Total Costs </a:t>
            </a:r>
            <a:r>
              <a:rPr lang="en-GB" sz="2200" dirty="0" smtClean="0"/>
              <a:t>= Fixed Costs + Variable Costs</a:t>
            </a:r>
            <a:endParaRPr lang="en-GB" sz="2200" dirty="0"/>
          </a:p>
        </p:txBody>
      </p:sp>
    </p:spTree>
    <p:extLst>
      <p:ext uri="{BB962C8B-B14F-4D97-AF65-F5344CB8AC3E}">
        <p14:creationId xmlns:p14="http://schemas.microsoft.com/office/powerpoint/2010/main" val="37123739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Activity</a:t>
            </a:r>
            <a:endParaRPr lang="en-GB" dirty="0"/>
          </a:p>
        </p:txBody>
      </p:sp>
      <p:sp>
        <p:nvSpPr>
          <p:cNvPr id="3" name="Content Placeholder 2"/>
          <p:cNvSpPr>
            <a:spLocks noGrp="1"/>
          </p:cNvSpPr>
          <p:nvPr>
            <p:ph idx="1"/>
          </p:nvPr>
        </p:nvSpPr>
        <p:spPr/>
        <p:txBody>
          <a:bodyPr/>
          <a:lstStyle/>
          <a:p>
            <a:r>
              <a:rPr lang="en-GB" dirty="0"/>
              <a:t>Which of the following costs are </a:t>
            </a:r>
            <a:r>
              <a:rPr lang="en-GB" b="1" dirty="0" smtClean="0"/>
              <a:t>variable</a:t>
            </a:r>
            <a:r>
              <a:rPr lang="en-GB" dirty="0" smtClean="0"/>
              <a:t>, which </a:t>
            </a:r>
            <a:r>
              <a:rPr lang="en-GB" dirty="0"/>
              <a:t>are </a:t>
            </a:r>
            <a:r>
              <a:rPr lang="en-GB" b="1" dirty="0" smtClean="0"/>
              <a:t>fixed, </a:t>
            </a:r>
            <a:r>
              <a:rPr lang="en-GB" dirty="0" smtClean="0"/>
              <a:t>and which are </a:t>
            </a:r>
            <a:r>
              <a:rPr lang="en-GB" b="1" dirty="0" smtClean="0"/>
              <a:t>semi-variable</a:t>
            </a:r>
            <a:r>
              <a:rPr lang="en-GB" dirty="0" smtClean="0"/>
              <a:t>?</a:t>
            </a:r>
            <a:endParaRPr lang="en-GB" dirty="0"/>
          </a:p>
          <a:p>
            <a:pPr lvl="1"/>
            <a:r>
              <a:rPr lang="en-GB" dirty="0"/>
              <a:t>Rent</a:t>
            </a:r>
          </a:p>
          <a:p>
            <a:pPr lvl="1"/>
            <a:r>
              <a:rPr lang="en-GB" dirty="0"/>
              <a:t>Wages</a:t>
            </a:r>
          </a:p>
          <a:p>
            <a:pPr lvl="1"/>
            <a:r>
              <a:rPr lang="en-GB" dirty="0"/>
              <a:t>Salaries</a:t>
            </a:r>
          </a:p>
          <a:p>
            <a:pPr lvl="1"/>
            <a:r>
              <a:rPr lang="en-GB" dirty="0"/>
              <a:t>Raw materials</a:t>
            </a:r>
          </a:p>
          <a:p>
            <a:pPr lvl="1"/>
            <a:r>
              <a:rPr lang="en-GB" dirty="0"/>
              <a:t>Administration</a:t>
            </a:r>
          </a:p>
          <a:p>
            <a:pPr lvl="1"/>
            <a:r>
              <a:rPr lang="en-GB" dirty="0" smtClean="0"/>
              <a:t>Power</a:t>
            </a:r>
          </a:p>
          <a:p>
            <a:pPr lvl="1"/>
            <a:r>
              <a:rPr lang="en-GB" dirty="0" smtClean="0"/>
              <a:t>Stationery</a:t>
            </a:r>
          </a:p>
          <a:p>
            <a:pPr lvl="1"/>
            <a:r>
              <a:rPr lang="en-GB" dirty="0" smtClean="0"/>
              <a:t>Telephone</a:t>
            </a:r>
            <a:endParaRPr lang="en-GB" dirty="0"/>
          </a:p>
          <a:p>
            <a:pPr marL="0" indent="0">
              <a:buNone/>
            </a:pPr>
            <a:endParaRPr lang="en-GB" dirty="0"/>
          </a:p>
        </p:txBody>
      </p:sp>
    </p:spTree>
    <p:extLst>
      <p:ext uri="{BB962C8B-B14F-4D97-AF65-F5344CB8AC3E}">
        <p14:creationId xmlns:p14="http://schemas.microsoft.com/office/powerpoint/2010/main" val="2386829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Costs and Break Even analysis</a:t>
            </a:r>
            <a:endParaRPr lang="en-GB" dirty="0"/>
          </a:p>
        </p:txBody>
      </p:sp>
      <p:sp>
        <p:nvSpPr>
          <p:cNvPr id="3" name="Content Placeholder 2"/>
          <p:cNvSpPr>
            <a:spLocks noGrp="1"/>
          </p:cNvSpPr>
          <p:nvPr>
            <p:ph idx="1"/>
          </p:nvPr>
        </p:nvSpPr>
        <p:spPr/>
        <p:txBody>
          <a:bodyPr/>
          <a:lstStyle/>
          <a:p>
            <a:r>
              <a:rPr lang="en-GB" dirty="0" smtClean="0"/>
              <a:t>To calculate Break Even, we have to classify costs into just FIXED and VARIABLE. </a:t>
            </a:r>
            <a:br>
              <a:rPr lang="en-GB" dirty="0" smtClean="0"/>
            </a:br>
            <a:r>
              <a:rPr lang="en-GB" dirty="0" smtClean="0"/>
              <a:t>If a cost is SEMI-VARIABLE, it will be divided up into FIXED and VARIABLE elements.</a:t>
            </a:r>
          </a:p>
          <a:p>
            <a:endParaRPr lang="en-GB" dirty="0"/>
          </a:p>
          <a:p>
            <a:r>
              <a:rPr lang="en-GB" dirty="0" smtClean="0"/>
              <a:t>Example: If employees are paid a flat salary each month but also incur overtime pay, the salary will be considered to be FIXED and the overtime payment VARIABLE. </a:t>
            </a:r>
            <a:br>
              <a:rPr lang="en-GB" dirty="0" smtClean="0"/>
            </a:br>
            <a:r>
              <a:rPr lang="en-GB" dirty="0" smtClean="0"/>
              <a:t>This is just when calculating BREAK EVEN and semi-variable costs aren’t a part of the break even formula.</a:t>
            </a:r>
            <a:endParaRPr lang="en-GB" dirty="0"/>
          </a:p>
        </p:txBody>
      </p:sp>
    </p:spTree>
    <p:extLst>
      <p:ext uri="{BB962C8B-B14F-4D97-AF65-F5344CB8AC3E}">
        <p14:creationId xmlns:p14="http://schemas.microsoft.com/office/powerpoint/2010/main" val="3692262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Terms: sales</a:t>
            </a:r>
            <a:endParaRPr lang="en-GB" dirty="0"/>
          </a:p>
        </p:txBody>
      </p:sp>
      <p:sp>
        <p:nvSpPr>
          <p:cNvPr id="3" name="Content Placeholder 2"/>
          <p:cNvSpPr>
            <a:spLocks noGrp="1"/>
          </p:cNvSpPr>
          <p:nvPr>
            <p:ph idx="1"/>
          </p:nvPr>
        </p:nvSpPr>
        <p:spPr>
          <a:xfrm>
            <a:off x="581193" y="2012221"/>
            <a:ext cx="11029616" cy="4499789"/>
          </a:xfrm>
        </p:spPr>
        <p:txBody>
          <a:bodyPr>
            <a:normAutofit/>
          </a:bodyPr>
          <a:lstStyle/>
          <a:p>
            <a:pPr marL="0" indent="0">
              <a:buNone/>
            </a:pPr>
            <a:r>
              <a:rPr lang="en-GB" sz="2400" b="1" u="sng" dirty="0" smtClean="0"/>
              <a:t>Sales:</a:t>
            </a:r>
          </a:p>
          <a:p>
            <a:pPr lvl="1"/>
            <a:r>
              <a:rPr lang="en-GB" sz="2200" b="1" dirty="0" smtClean="0"/>
              <a:t>Total Revenue: </a:t>
            </a:r>
            <a:r>
              <a:rPr lang="en-GB" sz="2200" dirty="0" smtClean="0"/>
              <a:t>the total amount of money coming in from sales. </a:t>
            </a:r>
            <a:br>
              <a:rPr lang="en-GB" sz="2200" dirty="0" smtClean="0"/>
            </a:br>
            <a:r>
              <a:rPr lang="en-GB" sz="2200" dirty="0" smtClean="0"/>
              <a:t>Total Revenue = Quantity Sold x Selling Price per unit.</a:t>
            </a:r>
          </a:p>
          <a:p>
            <a:pPr lvl="1"/>
            <a:r>
              <a:rPr lang="en-GB" sz="2200" b="1" dirty="0" smtClean="0"/>
              <a:t>Total Sales: </a:t>
            </a:r>
            <a:r>
              <a:rPr lang="en-GB" sz="2200" dirty="0" smtClean="0"/>
              <a:t>the amount of sales made in a set time period e.g. 1 year. This can be expressed in £ or units. If expressed in £ it has the same meaning as Total Revenue.</a:t>
            </a:r>
          </a:p>
          <a:p>
            <a:pPr lvl="1"/>
            <a:r>
              <a:rPr lang="en-GB" sz="2200" b="1" dirty="0" smtClean="0"/>
              <a:t>Sales in Value: </a:t>
            </a:r>
            <a:r>
              <a:rPr lang="en-GB" sz="2200" dirty="0" smtClean="0"/>
              <a:t>Means the same as Total Revenue</a:t>
            </a:r>
          </a:p>
          <a:p>
            <a:pPr lvl="1"/>
            <a:r>
              <a:rPr lang="en-GB" sz="2200" b="1" dirty="0" smtClean="0"/>
              <a:t>Sales in Volume: </a:t>
            </a:r>
            <a:r>
              <a:rPr lang="en-GB" sz="2200" dirty="0" smtClean="0"/>
              <a:t>Sales expressed as a quantity, for example tons or units.</a:t>
            </a:r>
            <a:endParaRPr lang="en-GB" sz="2200" dirty="0"/>
          </a:p>
          <a:p>
            <a:pPr lvl="1"/>
            <a:r>
              <a:rPr lang="en-GB" sz="2200" b="1" dirty="0" smtClean="0"/>
              <a:t>Selling Price Per Unit: </a:t>
            </a:r>
            <a:r>
              <a:rPr lang="en-GB" sz="2200" dirty="0" smtClean="0"/>
              <a:t>the amount the customer pays for each unit sold.</a:t>
            </a:r>
            <a:endParaRPr lang="en-GB" sz="2200" b="1" dirty="0" smtClean="0"/>
          </a:p>
        </p:txBody>
      </p:sp>
    </p:spTree>
    <p:extLst>
      <p:ext uri="{BB962C8B-B14F-4D97-AF65-F5344CB8AC3E}">
        <p14:creationId xmlns:p14="http://schemas.microsoft.com/office/powerpoint/2010/main" val="13300559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activity</a:t>
            </a:r>
            <a:endParaRPr lang="en-GB" dirty="0"/>
          </a:p>
        </p:txBody>
      </p:sp>
      <p:pic>
        <p:nvPicPr>
          <p:cNvPr id="4" name="Picture 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t="26401"/>
          <a:stretch>
            <a:fillRect/>
          </a:stretch>
        </p:blipFill>
        <p:spPr bwMode="auto">
          <a:xfrm>
            <a:off x="1503946" y="1804737"/>
            <a:ext cx="8844667" cy="5053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997213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Break even graphs … an introduction</a:t>
            </a:r>
            <a:endParaRPr lang="en-GB" dirty="0"/>
          </a:p>
        </p:txBody>
      </p:sp>
      <p:sp>
        <p:nvSpPr>
          <p:cNvPr id="3" name="Content Placeholder 2"/>
          <p:cNvSpPr>
            <a:spLocks noGrp="1"/>
          </p:cNvSpPr>
          <p:nvPr>
            <p:ph idx="1"/>
          </p:nvPr>
        </p:nvSpPr>
        <p:spPr>
          <a:xfrm>
            <a:off x="581192" y="1867675"/>
            <a:ext cx="11029615" cy="3678303"/>
          </a:xfrm>
        </p:spPr>
        <p:txBody>
          <a:bodyPr/>
          <a:lstStyle/>
          <a:p>
            <a:r>
              <a:rPr lang="en-GB" dirty="0" smtClean="0"/>
              <a:t>Once a table has been completed showing costs, revenues and profits, each column can be plotted on a graph to show a BREAK EVEN CHART.  We will be looking at how to do this next lesson. (Assume £ rather than $!)</a:t>
            </a:r>
          </a:p>
          <a:p>
            <a:endParaRPr lang="en-GB" dirty="0"/>
          </a:p>
          <a:p>
            <a:pPr marL="0" indent="0">
              <a:buNone/>
            </a:pPr>
            <a:endParaRPr lang="en-GB" dirty="0" smtClean="0"/>
          </a:p>
          <a:p>
            <a:endParaRPr lang="en-GB" dirty="0"/>
          </a:p>
          <a:p>
            <a:endParaRPr lang="en-GB" dirty="0" smtClean="0"/>
          </a:p>
          <a:p>
            <a:endParaRPr lang="en-GB" dirty="0"/>
          </a:p>
          <a:p>
            <a:endParaRPr lang="en-GB" dirty="0" smtClean="0"/>
          </a:p>
          <a:p>
            <a:pPr marL="0" indent="0">
              <a:buNone/>
            </a:pPr>
            <a:endParaRPr lang="en-GB" dirty="0"/>
          </a:p>
        </p:txBody>
      </p:sp>
      <p:pic>
        <p:nvPicPr>
          <p:cNvPr id="4" name="Picture 3"/>
          <p:cNvPicPr>
            <a:picLocks noChangeAspect="1"/>
          </p:cNvPicPr>
          <p:nvPr/>
        </p:nvPicPr>
        <p:blipFill>
          <a:blip r:embed="rId2"/>
          <a:stretch>
            <a:fillRect/>
          </a:stretch>
        </p:blipFill>
        <p:spPr>
          <a:xfrm>
            <a:off x="2164432" y="2638080"/>
            <a:ext cx="6666748" cy="3943193"/>
          </a:xfrm>
          <a:prstGeom prst="rect">
            <a:avLst/>
          </a:prstGeom>
        </p:spPr>
      </p:pic>
    </p:spTree>
    <p:extLst>
      <p:ext uri="{BB962C8B-B14F-4D97-AF65-F5344CB8AC3E}">
        <p14:creationId xmlns:p14="http://schemas.microsoft.com/office/powerpoint/2010/main" val="2377298890"/>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PowerPoint" ma:contentTypeID="0x010100EA90949D6391244A906844C304818D4E00ED74B73EA9ED4C4C8C2F8846BE81B58F" ma:contentTypeVersion="1" ma:contentTypeDescription="Create a new PowerPoint document" ma:contentTypeScope="" ma:versionID="0bd2b28df0d9f8508218a1968f5c3216">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0180491-5E82-4B30-AEAC-2F531E4DCE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F733468A-9754-4658-A2ED-D7F6841AF1D2}">
  <ds:schemaRefs>
    <ds:schemaRef ds:uri="http://schemas.microsoft.com/office/2006/metadata/properties"/>
    <ds:schemaRef ds:uri="http://schemas.microsoft.com/office/2006/documentManagement/types"/>
    <ds:schemaRef ds:uri="http://purl.org/dc/dcmitype/"/>
    <ds:schemaRef ds:uri="http://www.w3.org/XML/1998/namespace"/>
    <ds:schemaRef ds:uri="http://schemas.microsoft.com/office/infopath/2007/PartnerControls"/>
    <ds:schemaRef ds:uri="http://purl.org/dc/elements/1.1/"/>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0C4F1C3A-40EC-4AEE-A87A-83AF23B6D6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TM03457464[[fn=Dividend]]</Template>
  <TotalTime>553</TotalTime>
  <Words>760</Words>
  <Application>Microsoft Office PowerPoint</Application>
  <PresentationFormat>Widescreen</PresentationFormat>
  <Paragraphs>98</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Calibri</vt:lpstr>
      <vt:lpstr>Gill Sans MT</vt:lpstr>
      <vt:lpstr>Wingdings 2</vt:lpstr>
      <vt:lpstr>Dividend</vt:lpstr>
      <vt:lpstr>Unit 3: Business finance  TOPIC E2: Break Even</vt:lpstr>
      <vt:lpstr>Starter activity</vt:lpstr>
      <vt:lpstr>Learning Objectives</vt:lpstr>
      <vt:lpstr>Key Terms: costs</vt:lpstr>
      <vt:lpstr>Activity</vt:lpstr>
      <vt:lpstr>Costs and Break Even analysis</vt:lpstr>
      <vt:lpstr>Key Terms: sales</vt:lpstr>
      <vt:lpstr>activity</vt:lpstr>
      <vt:lpstr>Break even graphs … an introduction</vt:lpstr>
      <vt:lpstr>Break Even calculations</vt:lpstr>
      <vt:lpstr>Key Terms: Break even point</vt:lpstr>
      <vt:lpstr>Contribution</vt:lpstr>
      <vt:lpstr>Break Even </vt:lpstr>
      <vt:lpstr>activity</vt:lpstr>
      <vt:lpstr>Another worked example</vt:lpstr>
      <vt:lpstr>Key Terms: MARGIN of safety</vt:lpstr>
      <vt:lpstr>Worked example</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3: Topic A1</dc:title>
  <dc:creator>Anne E Lomas</dc:creator>
  <cp:lastModifiedBy>Anne E Lomas</cp:lastModifiedBy>
  <cp:revision>56</cp:revision>
  <dcterms:created xsi:type="dcterms:W3CDTF">2016-11-30T10:57:38Z</dcterms:created>
  <dcterms:modified xsi:type="dcterms:W3CDTF">2017-01-25T13:58:57Z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0x010100EA90949D6391244A906844C304818D4E00ED74B73EA9ED4C4C8C2F8846BE81B58F</vt:lpwstr>
  </property>
</Properties>
</file>