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4"/>
  </p:sldMasterIdLst>
  <p:notesMasterIdLst>
    <p:notesMasterId r:id="rId17"/>
  </p:notesMasterIdLst>
  <p:sldIdLst>
    <p:sldId id="266" r:id="rId5"/>
    <p:sldId id="267" r:id="rId6"/>
    <p:sldId id="282" r:id="rId7"/>
    <p:sldId id="283" r:id="rId8"/>
    <p:sldId id="288" r:id="rId9"/>
    <p:sldId id="298" r:id="rId10"/>
    <p:sldId id="297" r:id="rId11"/>
    <p:sldId id="292" r:id="rId12"/>
    <p:sldId id="299" r:id="rId13"/>
    <p:sldId id="289" r:id="rId14"/>
    <p:sldId id="300" r:id="rId15"/>
    <p:sldId id="28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5137" autoAdjust="0"/>
  </p:normalViewPr>
  <p:slideViewPr>
    <p:cSldViewPr snapToGrid="0">
      <p:cViewPr varScale="1">
        <p:scale>
          <a:sx n="78" d="100"/>
          <a:sy n="78" d="100"/>
        </p:scale>
        <p:origin x="120"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F7B2E-F5B4-4910-8C4F-FC2FCD9DE4CF}" type="datetimeFigureOut">
              <a:rPr lang="en-GB" smtClean="0"/>
              <a:t>17/02/2017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E3539-69B8-48A3-8A79-E54565A1BDC5}" type="slidenum">
              <a:rPr lang="en-GB" smtClean="0"/>
              <a:t>‹#›</a:t>
            </a:fld>
            <a:endParaRPr lang="en-GB"/>
          </a:p>
        </p:txBody>
      </p:sp>
    </p:spTree>
    <p:extLst>
      <p:ext uri="{BB962C8B-B14F-4D97-AF65-F5344CB8AC3E}">
        <p14:creationId xmlns:p14="http://schemas.microsoft.com/office/powerpoint/2010/main" val="185592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5E3539-69B8-48A3-8A79-E54565A1BDC5}" type="slidenum">
              <a:rPr lang="en-GB" smtClean="0"/>
              <a:t>8</a:t>
            </a:fld>
            <a:endParaRPr lang="en-GB"/>
          </a:p>
        </p:txBody>
      </p:sp>
    </p:spTree>
    <p:extLst>
      <p:ext uri="{BB962C8B-B14F-4D97-AF65-F5344CB8AC3E}">
        <p14:creationId xmlns:p14="http://schemas.microsoft.com/office/powerpoint/2010/main" val="1340017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5E3539-69B8-48A3-8A79-E54565A1BDC5}" type="slidenum">
              <a:rPr lang="en-GB" smtClean="0"/>
              <a:t>9</a:t>
            </a:fld>
            <a:endParaRPr lang="en-GB"/>
          </a:p>
        </p:txBody>
      </p:sp>
    </p:spTree>
    <p:extLst>
      <p:ext uri="{BB962C8B-B14F-4D97-AF65-F5344CB8AC3E}">
        <p14:creationId xmlns:p14="http://schemas.microsoft.com/office/powerpoint/2010/main" val="3805795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5E3539-69B8-48A3-8A79-E54565A1BDC5}" type="slidenum">
              <a:rPr lang="en-GB" smtClean="0"/>
              <a:t>10</a:t>
            </a:fld>
            <a:endParaRPr lang="en-GB"/>
          </a:p>
        </p:txBody>
      </p:sp>
    </p:spTree>
    <p:extLst>
      <p:ext uri="{BB962C8B-B14F-4D97-AF65-F5344CB8AC3E}">
        <p14:creationId xmlns:p14="http://schemas.microsoft.com/office/powerpoint/2010/main" val="352876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D5E3539-69B8-48A3-8A79-E54565A1BDC5}" type="slidenum">
              <a:rPr lang="en-GB" smtClean="0"/>
              <a:t>11</a:t>
            </a:fld>
            <a:endParaRPr lang="en-GB"/>
          </a:p>
        </p:txBody>
      </p:sp>
    </p:spTree>
    <p:extLst>
      <p:ext uri="{BB962C8B-B14F-4D97-AF65-F5344CB8AC3E}">
        <p14:creationId xmlns:p14="http://schemas.microsoft.com/office/powerpoint/2010/main" val="1490220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2/17/2017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640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840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2/17/2017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11884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477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2/17/2017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491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400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5152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037826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7532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2/17/2017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9606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512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2/17/2017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518852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400" dirty="0" smtClean="0"/>
              <a:t>Unit 3: Business finance </a:t>
            </a:r>
            <a:br>
              <a:rPr lang="en-GB" sz="4400" dirty="0" smtClean="0"/>
            </a:br>
            <a:r>
              <a:rPr lang="en-GB" sz="2800" b="1" dirty="0" smtClean="0">
                <a:solidFill>
                  <a:schemeClr val="accent2"/>
                </a:solidFill>
                <a:latin typeface="+mn-lt"/>
                <a:ea typeface="+mn-ea"/>
                <a:cs typeface="+mn-cs"/>
              </a:rPr>
              <a:t>TOPIC </a:t>
            </a:r>
            <a:r>
              <a:rPr lang="en-GB" sz="2800" b="1" dirty="0" smtClean="0">
                <a:solidFill>
                  <a:schemeClr val="accent2"/>
                </a:solidFill>
                <a:latin typeface="+mn-lt"/>
                <a:ea typeface="+mn-ea"/>
                <a:cs typeface="+mn-cs"/>
              </a:rPr>
              <a:t>f1: statement of comprehensive income</a:t>
            </a:r>
            <a:endParaRPr lang="en-GB" sz="1800" b="1" dirty="0">
              <a:solidFill>
                <a:schemeClr val="accent2"/>
              </a:solidFill>
              <a:latin typeface="+mn-lt"/>
              <a:ea typeface="+mn-ea"/>
              <a:cs typeface="+mn-cs"/>
            </a:endParaRPr>
          </a:p>
        </p:txBody>
      </p:sp>
      <p:sp>
        <p:nvSpPr>
          <p:cNvPr id="3" name="Subtitle 2"/>
          <p:cNvSpPr>
            <a:spLocks noGrp="1"/>
          </p:cNvSpPr>
          <p:nvPr>
            <p:ph type="subTitle" idx="1"/>
          </p:nvPr>
        </p:nvSpPr>
        <p:spPr/>
        <p:txBody>
          <a:bodyPr>
            <a:normAutofit/>
          </a:bodyPr>
          <a:lstStyle/>
          <a:p>
            <a:r>
              <a:rPr lang="en-GB" sz="1800" b="1" u="sng" cap="none" dirty="0" smtClean="0"/>
              <a:t>Lesson 1</a:t>
            </a:r>
            <a:endParaRPr lang="en-GB" sz="1800" b="1" u="sng" cap="none" dirty="0"/>
          </a:p>
        </p:txBody>
      </p:sp>
      <p:sp>
        <p:nvSpPr>
          <p:cNvPr id="4" name="TextBox 3"/>
          <p:cNvSpPr txBox="1"/>
          <p:nvPr/>
        </p:nvSpPr>
        <p:spPr>
          <a:xfrm>
            <a:off x="1075038" y="3365380"/>
            <a:ext cx="10058400" cy="3046988"/>
          </a:xfrm>
          <a:prstGeom prst="rect">
            <a:avLst/>
          </a:prstGeom>
          <a:noFill/>
        </p:spPr>
        <p:txBody>
          <a:bodyPr wrap="square" rtlCol="0">
            <a:spAutoFit/>
          </a:bodyPr>
          <a:lstStyle/>
          <a:p>
            <a:pPr algn="ctr"/>
            <a:r>
              <a:rPr lang="en-GB" sz="3200" dirty="0" smtClean="0">
                <a:solidFill>
                  <a:schemeClr val="bg1"/>
                </a:solidFill>
              </a:rPr>
              <a:t>You have learnt how to monitor whether or not a business have enough cash to survive on a day-to-day basis and whether it can achieve break even. Beyond survival a business will likely have the objective of </a:t>
            </a:r>
            <a:r>
              <a:rPr lang="en-GB" sz="3200" b="1" dirty="0" smtClean="0">
                <a:solidFill>
                  <a:schemeClr val="bg1"/>
                </a:solidFill>
              </a:rPr>
              <a:t>profit.</a:t>
            </a:r>
            <a:r>
              <a:rPr lang="en-GB" sz="3200" dirty="0" smtClean="0">
                <a:solidFill>
                  <a:schemeClr val="bg1"/>
                </a:solidFill>
              </a:rPr>
              <a:t> </a:t>
            </a:r>
          </a:p>
          <a:p>
            <a:pPr algn="ctr"/>
            <a:r>
              <a:rPr lang="en-GB" sz="3200" dirty="0" smtClean="0">
                <a:solidFill>
                  <a:schemeClr val="bg1"/>
                </a:solidFill>
              </a:rPr>
              <a:t>In learning aim F you will look at the financial documents a business produces at the end of a financial year.</a:t>
            </a:r>
            <a:endParaRPr lang="en-GB" sz="3200" i="1" u="sng" dirty="0" smtClean="0">
              <a:solidFill>
                <a:schemeClr val="bg1"/>
              </a:solidFill>
            </a:endParaRPr>
          </a:p>
        </p:txBody>
      </p:sp>
    </p:spTree>
    <p:extLst>
      <p:ext uri="{BB962C8B-B14F-4D97-AF65-F5344CB8AC3E}">
        <p14:creationId xmlns:p14="http://schemas.microsoft.com/office/powerpoint/2010/main" val="297679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a:xfrm>
            <a:off x="581192" y="2180496"/>
            <a:ext cx="11029615" cy="2206153"/>
          </a:xfrm>
        </p:spPr>
        <p:txBody>
          <a:bodyPr>
            <a:noAutofit/>
          </a:bodyPr>
          <a:lstStyle/>
          <a:p>
            <a:r>
              <a:rPr lang="en-GB" sz="2400" dirty="0" smtClean="0"/>
              <a:t>Connor has given you his gross profit figure of £613,843 but having carried out a stock take you notice his closing inventories figure has changed from £48,794 to £49,102.</a:t>
            </a:r>
          </a:p>
          <a:p>
            <a:endParaRPr lang="en-GB" sz="2400" dirty="0"/>
          </a:p>
          <a:p>
            <a:r>
              <a:rPr lang="en-GB" sz="2400" dirty="0" smtClean="0"/>
              <a:t>Calculate Connor's new gross profit figure</a:t>
            </a:r>
            <a:endParaRPr lang="en-GB" sz="2400" dirty="0"/>
          </a:p>
        </p:txBody>
      </p:sp>
      <p:pic>
        <p:nvPicPr>
          <p:cNvPr id="5" name="Picture 4"/>
          <p:cNvPicPr>
            <a:picLocks noChangeAspect="1"/>
          </p:cNvPicPr>
          <p:nvPr/>
        </p:nvPicPr>
        <p:blipFill>
          <a:blip r:embed="rId3"/>
          <a:stretch>
            <a:fillRect/>
          </a:stretch>
        </p:blipFill>
        <p:spPr>
          <a:xfrm>
            <a:off x="7537622" y="3106008"/>
            <a:ext cx="3947212" cy="3432358"/>
          </a:xfrm>
          <a:prstGeom prst="rect">
            <a:avLst/>
          </a:prstGeom>
        </p:spPr>
      </p:pic>
    </p:spTree>
    <p:extLst>
      <p:ext uri="{BB962C8B-B14F-4D97-AF65-F5344CB8AC3E}">
        <p14:creationId xmlns:p14="http://schemas.microsoft.com/office/powerpoint/2010/main" val="9997213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a:xfrm>
            <a:off x="581192" y="2180496"/>
            <a:ext cx="11029615" cy="2206153"/>
          </a:xfrm>
        </p:spPr>
        <p:txBody>
          <a:bodyPr>
            <a:noAutofit/>
          </a:bodyPr>
          <a:lstStyle/>
          <a:p>
            <a:r>
              <a:rPr lang="en-GB" sz="2400" dirty="0" smtClean="0"/>
              <a:t>Connor has given you the rest of the figures for the statement of comprehensive income</a:t>
            </a:r>
            <a:endParaRPr lang="en-GB" sz="2400" dirty="0"/>
          </a:p>
          <a:p>
            <a:r>
              <a:rPr lang="en-GB" sz="2400" dirty="0" smtClean="0"/>
              <a:t>Using your gross profit figure calculate Connor’s profit or loss for the year</a:t>
            </a:r>
            <a:endParaRPr lang="en-GB" sz="2200" dirty="0"/>
          </a:p>
        </p:txBody>
      </p:sp>
      <p:pic>
        <p:nvPicPr>
          <p:cNvPr id="4" name="Picture 3"/>
          <p:cNvPicPr>
            <a:picLocks noChangeAspect="1"/>
          </p:cNvPicPr>
          <p:nvPr/>
        </p:nvPicPr>
        <p:blipFill>
          <a:blip r:embed="rId3"/>
          <a:stretch>
            <a:fillRect/>
          </a:stretch>
        </p:blipFill>
        <p:spPr>
          <a:xfrm>
            <a:off x="6021660" y="3978459"/>
            <a:ext cx="4826502" cy="2342462"/>
          </a:xfrm>
          <a:prstGeom prst="rect">
            <a:avLst/>
          </a:prstGeom>
        </p:spPr>
      </p:pic>
    </p:spTree>
    <p:extLst>
      <p:ext uri="{BB962C8B-B14F-4D97-AF65-F5344CB8AC3E}">
        <p14:creationId xmlns:p14="http://schemas.microsoft.com/office/powerpoint/2010/main" val="2341407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a:xfrm>
            <a:off x="581193" y="2012221"/>
            <a:ext cx="11029616" cy="4499789"/>
          </a:xfrm>
        </p:spPr>
        <p:txBody>
          <a:bodyPr>
            <a:normAutofit/>
          </a:bodyPr>
          <a:lstStyle/>
          <a:p>
            <a:endParaRPr lang="en-GB" sz="2400" dirty="0"/>
          </a:p>
          <a:p>
            <a:r>
              <a:rPr lang="en-GB" sz="2400" dirty="0" smtClean="0"/>
              <a:t>Work your way through the L1 Statement of Comprehensive Income Worksheet</a:t>
            </a:r>
            <a:endParaRPr lang="en-GB" sz="2400" dirty="0"/>
          </a:p>
          <a:p>
            <a:endParaRPr lang="en-GB" sz="2400" dirty="0" smtClean="0"/>
          </a:p>
          <a:p>
            <a:pPr marL="324000" lvl="1" indent="0">
              <a:buNone/>
            </a:pPr>
            <a:r>
              <a:rPr lang="en-GB" sz="2000" dirty="0" smtClean="0"/>
              <a:t/>
            </a:r>
            <a:br>
              <a:rPr lang="en-GB" sz="2000" dirty="0" smtClean="0"/>
            </a:br>
            <a:r>
              <a:rPr lang="en-GB" sz="2400" dirty="0" smtClean="0"/>
              <a:t/>
            </a:r>
            <a:br>
              <a:rPr lang="en-GB" sz="2400" dirty="0" smtClean="0"/>
            </a:br>
            <a:r>
              <a:rPr lang="en-GB" sz="2400" dirty="0" smtClean="0"/>
              <a:t>	</a:t>
            </a:r>
            <a:endParaRPr lang="en-GB" sz="2400" b="1" dirty="0" smtClean="0"/>
          </a:p>
        </p:txBody>
      </p:sp>
    </p:spTree>
    <p:extLst>
      <p:ext uri="{BB962C8B-B14F-4D97-AF65-F5344CB8AC3E}">
        <p14:creationId xmlns:p14="http://schemas.microsoft.com/office/powerpoint/2010/main" val="1169446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 activity</a:t>
            </a:r>
            <a:endParaRPr lang="en-GB" dirty="0"/>
          </a:p>
        </p:txBody>
      </p:sp>
      <p:sp>
        <p:nvSpPr>
          <p:cNvPr id="3" name="Content Placeholder 2"/>
          <p:cNvSpPr>
            <a:spLocks noGrp="1"/>
          </p:cNvSpPr>
          <p:nvPr>
            <p:ph idx="1"/>
          </p:nvPr>
        </p:nvSpPr>
        <p:spPr/>
        <p:txBody>
          <a:bodyPr>
            <a:normAutofit/>
          </a:bodyPr>
          <a:lstStyle/>
          <a:p>
            <a:r>
              <a:rPr lang="en-GB" sz="3600" dirty="0" smtClean="0"/>
              <a:t>Is there only one type of profit?</a:t>
            </a:r>
          </a:p>
          <a:p>
            <a:r>
              <a:rPr lang="en-GB" sz="3600" dirty="0" smtClean="0"/>
              <a:t>How do you calculate profit?</a:t>
            </a:r>
            <a:endParaRPr lang="en-GB" sz="3200" dirty="0"/>
          </a:p>
        </p:txBody>
      </p:sp>
    </p:spTree>
    <p:extLst>
      <p:ext uri="{BB962C8B-B14F-4D97-AF65-F5344CB8AC3E}">
        <p14:creationId xmlns:p14="http://schemas.microsoft.com/office/powerpoint/2010/main" val="287197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a:t>
            </a:r>
            <a:endParaRPr lang="en-GB" dirty="0"/>
          </a:p>
        </p:txBody>
      </p:sp>
      <p:sp>
        <p:nvSpPr>
          <p:cNvPr id="3" name="Content Placeholder 2"/>
          <p:cNvSpPr>
            <a:spLocks noGrp="1"/>
          </p:cNvSpPr>
          <p:nvPr>
            <p:ph idx="1"/>
          </p:nvPr>
        </p:nvSpPr>
        <p:spPr/>
        <p:txBody>
          <a:bodyPr>
            <a:normAutofit/>
          </a:bodyPr>
          <a:lstStyle/>
          <a:p>
            <a:r>
              <a:rPr lang="en-GB" sz="3200" dirty="0" smtClean="0"/>
              <a:t>Explain the purpose and </a:t>
            </a:r>
            <a:r>
              <a:rPr lang="en-GB" sz="3200" dirty="0" smtClean="0"/>
              <a:t>use of income statements</a:t>
            </a:r>
          </a:p>
          <a:p>
            <a:pPr marL="0" indent="0">
              <a:buNone/>
            </a:pPr>
            <a:endParaRPr lang="en-GB" sz="3200" dirty="0" smtClean="0"/>
          </a:p>
          <a:p>
            <a:r>
              <a:rPr lang="en-GB" sz="3200" dirty="0" smtClean="0"/>
              <a:t>Be able to complete, calculate and amend statements to include gross profit and the calculation of profit or loss for the year</a:t>
            </a:r>
          </a:p>
          <a:p>
            <a:endParaRPr lang="en-GB" sz="3200" dirty="0" smtClean="0"/>
          </a:p>
        </p:txBody>
      </p:sp>
    </p:spTree>
    <p:extLst>
      <p:ext uri="{BB962C8B-B14F-4D97-AF65-F5344CB8AC3E}">
        <p14:creationId xmlns:p14="http://schemas.microsoft.com/office/powerpoint/2010/main" val="256216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Terms: </a:t>
            </a:r>
            <a:endParaRPr lang="en-GB" dirty="0"/>
          </a:p>
        </p:txBody>
      </p:sp>
      <p:sp>
        <p:nvSpPr>
          <p:cNvPr id="3" name="Content Placeholder 2"/>
          <p:cNvSpPr>
            <a:spLocks noGrp="1"/>
          </p:cNvSpPr>
          <p:nvPr>
            <p:ph idx="1"/>
          </p:nvPr>
        </p:nvSpPr>
        <p:spPr>
          <a:xfrm>
            <a:off x="581193" y="2012221"/>
            <a:ext cx="11029616" cy="4499789"/>
          </a:xfrm>
        </p:spPr>
        <p:txBody>
          <a:bodyPr>
            <a:normAutofit/>
          </a:bodyPr>
          <a:lstStyle/>
          <a:p>
            <a:r>
              <a:rPr lang="en-GB" sz="2400" b="1" dirty="0" smtClean="0"/>
              <a:t>Statement of comprehensive income </a:t>
            </a:r>
            <a:r>
              <a:rPr lang="en-GB" sz="2400" i="1" dirty="0" smtClean="0"/>
              <a:t>(also called income statement)</a:t>
            </a:r>
            <a:r>
              <a:rPr lang="en-GB" sz="2400" dirty="0" smtClean="0"/>
              <a:t>: Calculates whether the firm has made a profit or a loss by deducting all expenses from sales revenue.</a:t>
            </a:r>
          </a:p>
          <a:p>
            <a:r>
              <a:rPr lang="en-GB" sz="2400" b="1" dirty="0" smtClean="0"/>
              <a:t>Costs of goods sold</a:t>
            </a:r>
            <a:r>
              <a:rPr lang="en-GB" sz="2400" dirty="0" smtClean="0"/>
              <a:t>: the actual value of inventory used to generate sales.</a:t>
            </a:r>
          </a:p>
          <a:p>
            <a:r>
              <a:rPr lang="en-GB" sz="2400" b="1" dirty="0" smtClean="0"/>
              <a:t>Opening inventory</a:t>
            </a:r>
            <a:r>
              <a:rPr lang="en-GB" sz="2400" dirty="0" smtClean="0"/>
              <a:t>: the value of inventory in a business at the start of the financial year</a:t>
            </a:r>
          </a:p>
          <a:p>
            <a:r>
              <a:rPr lang="en-GB" sz="2400" b="1" dirty="0" smtClean="0"/>
              <a:t>Closing inventory</a:t>
            </a:r>
            <a:r>
              <a:rPr lang="en-GB" sz="2400" dirty="0" smtClean="0"/>
              <a:t>: the value of inventory at the end of the financial year.</a:t>
            </a:r>
          </a:p>
          <a:p>
            <a:endParaRPr lang="en-GB" sz="2400" dirty="0"/>
          </a:p>
        </p:txBody>
      </p:sp>
    </p:spTree>
    <p:extLst>
      <p:ext uri="{BB962C8B-B14F-4D97-AF65-F5344CB8AC3E}">
        <p14:creationId xmlns:p14="http://schemas.microsoft.com/office/powerpoint/2010/main" val="3712373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 and use of statement of comprehensive income</a:t>
            </a:r>
            <a:endParaRPr lang="en-GB" dirty="0"/>
          </a:p>
        </p:txBody>
      </p:sp>
      <p:sp>
        <p:nvSpPr>
          <p:cNvPr id="3" name="Content Placeholder 2"/>
          <p:cNvSpPr>
            <a:spLocks noGrp="1"/>
          </p:cNvSpPr>
          <p:nvPr>
            <p:ph idx="1"/>
          </p:nvPr>
        </p:nvSpPr>
        <p:spPr/>
        <p:txBody>
          <a:bodyPr>
            <a:normAutofit/>
          </a:bodyPr>
          <a:lstStyle/>
          <a:p>
            <a:r>
              <a:rPr lang="en-GB" sz="2800" dirty="0" smtClean="0"/>
              <a:t>A statement of comprehensive income, if produces correctly, will give an accurate calculation showing how much profit or loss the business has made. </a:t>
            </a:r>
          </a:p>
          <a:p>
            <a:r>
              <a:rPr lang="en-GB" sz="2800" dirty="0" smtClean="0"/>
              <a:t>It records sales, costs and profit over a period of time (normally a year).</a:t>
            </a:r>
            <a:endParaRPr lang="en-GB" sz="2800" dirty="0"/>
          </a:p>
        </p:txBody>
      </p:sp>
    </p:spTree>
    <p:extLst>
      <p:ext uri="{BB962C8B-B14F-4D97-AF65-F5344CB8AC3E}">
        <p14:creationId xmlns:p14="http://schemas.microsoft.com/office/powerpoint/2010/main" val="3692262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579" y="455110"/>
            <a:ext cx="8229600" cy="1143000"/>
          </a:xfrm>
        </p:spPr>
        <p:txBody>
          <a:bodyPr/>
          <a:lstStyle/>
          <a:p>
            <a:r>
              <a:rPr lang="en-GB" dirty="0" smtClean="0"/>
              <a:t>Structure</a:t>
            </a:r>
            <a:endParaRPr lang="en-GB"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7210" y="1820854"/>
            <a:ext cx="5111875" cy="4416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2855640" y="1964724"/>
            <a:ext cx="4680520" cy="1844145"/>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ight Brace 3"/>
          <p:cNvSpPr/>
          <p:nvPr/>
        </p:nvSpPr>
        <p:spPr>
          <a:xfrm>
            <a:off x="7618423" y="2277782"/>
            <a:ext cx="720080" cy="1431168"/>
          </a:xfrm>
          <a:prstGeom prst="rightBrace">
            <a:avLst>
              <a:gd name="adj1" fmla="val 8333"/>
              <a:gd name="adj2" fmla="val 21970"/>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8457963" y="1820854"/>
            <a:ext cx="2088232" cy="1415772"/>
          </a:xfrm>
          <a:prstGeom prst="rect">
            <a:avLst/>
          </a:prstGeom>
          <a:noFill/>
        </p:spPr>
        <p:txBody>
          <a:bodyPr wrap="square" rtlCol="0">
            <a:spAutoFit/>
          </a:bodyPr>
          <a:lstStyle/>
          <a:p>
            <a:r>
              <a:rPr lang="en-GB" sz="1600" b="1" dirty="0">
                <a:solidFill>
                  <a:srgbClr val="FFC000"/>
                </a:solidFill>
                <a:latin typeface="Century Gothic" panose="020B0502020202020204" pitchFamily="34" charset="0"/>
              </a:rPr>
              <a:t>Trading Account</a:t>
            </a:r>
            <a:r>
              <a:rPr lang="en-GB" sz="1600" dirty="0">
                <a:solidFill>
                  <a:srgbClr val="FFC000"/>
                </a:solidFill>
                <a:latin typeface="Century Gothic" panose="020B0502020202020204" pitchFamily="34" charset="0"/>
              </a:rPr>
              <a:t>: </a:t>
            </a:r>
            <a:r>
              <a:rPr lang="en-GB" sz="1400" dirty="0">
                <a:latin typeface="Century Gothic" panose="020B0502020202020204" pitchFamily="34" charset="0"/>
              </a:rPr>
              <a:t>tells us what the sales of the company have been and the direct costs of making those sales</a:t>
            </a:r>
            <a:endParaRPr lang="en-GB" sz="1400" dirty="0">
              <a:latin typeface="Century Gothic" panose="020B0502020202020204" pitchFamily="34" charset="0"/>
            </a:endParaRPr>
          </a:p>
        </p:txBody>
      </p:sp>
      <p:sp>
        <p:nvSpPr>
          <p:cNvPr id="6" name="TextBox 5"/>
          <p:cNvSpPr txBox="1"/>
          <p:nvPr/>
        </p:nvSpPr>
        <p:spPr>
          <a:xfrm>
            <a:off x="1041239" y="2204095"/>
            <a:ext cx="1517986" cy="1169551"/>
          </a:xfrm>
          <a:prstGeom prst="rect">
            <a:avLst/>
          </a:prstGeom>
          <a:noFill/>
        </p:spPr>
        <p:txBody>
          <a:bodyPr wrap="square" rtlCol="0">
            <a:spAutoFit/>
          </a:bodyPr>
          <a:lstStyle/>
          <a:p>
            <a:r>
              <a:rPr lang="en-GB" sz="1400" b="1" dirty="0">
                <a:solidFill>
                  <a:schemeClr val="accent6">
                    <a:lumMod val="60000"/>
                    <a:lumOff val="40000"/>
                  </a:schemeClr>
                </a:solidFill>
                <a:latin typeface="Century Gothic" panose="020B0502020202020204" pitchFamily="34" charset="0"/>
              </a:rPr>
              <a:t>Opening stock</a:t>
            </a:r>
            <a:r>
              <a:rPr lang="en-GB" sz="1400" dirty="0">
                <a:latin typeface="Century Gothic" panose="020B0502020202020204" pitchFamily="34" charset="0"/>
              </a:rPr>
              <a:t>: The stock the business had at the start of the year.</a:t>
            </a:r>
            <a:endParaRPr lang="en-GB" sz="1400" dirty="0">
              <a:latin typeface="Century Gothic" panose="020B0502020202020204" pitchFamily="34" charset="0"/>
            </a:endParaRPr>
          </a:p>
        </p:txBody>
      </p:sp>
      <p:cxnSp>
        <p:nvCxnSpPr>
          <p:cNvPr id="8" name="Straight Arrow Connector 7"/>
          <p:cNvCxnSpPr/>
          <p:nvPr/>
        </p:nvCxnSpPr>
        <p:spPr>
          <a:xfrm>
            <a:off x="2329736" y="2636912"/>
            <a:ext cx="1245984" cy="432048"/>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sp>
        <p:nvSpPr>
          <p:cNvPr id="10" name="TextBox 9"/>
          <p:cNvSpPr txBox="1"/>
          <p:nvPr/>
        </p:nvSpPr>
        <p:spPr>
          <a:xfrm>
            <a:off x="918200" y="3357653"/>
            <a:ext cx="1517986" cy="954107"/>
          </a:xfrm>
          <a:prstGeom prst="rect">
            <a:avLst/>
          </a:prstGeom>
          <a:noFill/>
        </p:spPr>
        <p:txBody>
          <a:bodyPr wrap="square" rtlCol="0">
            <a:spAutoFit/>
          </a:bodyPr>
          <a:lstStyle/>
          <a:p>
            <a:r>
              <a:rPr lang="en-GB" sz="1400" b="1" dirty="0">
                <a:solidFill>
                  <a:schemeClr val="accent6">
                    <a:lumMod val="60000"/>
                    <a:lumOff val="40000"/>
                  </a:schemeClr>
                </a:solidFill>
                <a:latin typeface="Century Gothic" panose="020B0502020202020204" pitchFamily="34" charset="0"/>
              </a:rPr>
              <a:t>Purchases</a:t>
            </a:r>
            <a:r>
              <a:rPr lang="en-GB" sz="1400" dirty="0">
                <a:latin typeface="Century Gothic" panose="020B0502020202020204" pitchFamily="34" charset="0"/>
              </a:rPr>
              <a:t> made throughout the year.</a:t>
            </a:r>
            <a:endParaRPr lang="en-GB" sz="1400" dirty="0">
              <a:latin typeface="Century Gothic" panose="020B0502020202020204" pitchFamily="34" charset="0"/>
            </a:endParaRPr>
          </a:p>
        </p:txBody>
      </p:sp>
      <p:cxnSp>
        <p:nvCxnSpPr>
          <p:cNvPr id="12" name="Straight Arrow Connector 11"/>
          <p:cNvCxnSpPr/>
          <p:nvPr/>
        </p:nvCxnSpPr>
        <p:spPr>
          <a:xfrm flipV="1">
            <a:off x="2135560" y="3329990"/>
            <a:ext cx="1440160" cy="243026"/>
          </a:xfrm>
          <a:prstGeom prst="straightConnector1">
            <a:avLst/>
          </a:prstGeom>
          <a:ln w="28575">
            <a:tailEnd type="arrow"/>
          </a:ln>
        </p:spPr>
        <p:style>
          <a:lnRef idx="1">
            <a:schemeClr val="accent6"/>
          </a:lnRef>
          <a:fillRef idx="0">
            <a:schemeClr val="accent6"/>
          </a:fillRef>
          <a:effectRef idx="0">
            <a:schemeClr val="accent6"/>
          </a:effectRef>
          <a:fontRef idx="minor">
            <a:schemeClr val="tx1"/>
          </a:fontRef>
        </p:style>
      </p:cxnSp>
      <p:sp>
        <p:nvSpPr>
          <p:cNvPr id="16" name="TextBox 15"/>
          <p:cNvSpPr txBox="1"/>
          <p:nvPr/>
        </p:nvSpPr>
        <p:spPr>
          <a:xfrm>
            <a:off x="956185" y="4311760"/>
            <a:ext cx="1517986" cy="2462213"/>
          </a:xfrm>
          <a:prstGeom prst="rect">
            <a:avLst/>
          </a:prstGeom>
          <a:noFill/>
        </p:spPr>
        <p:txBody>
          <a:bodyPr wrap="square" rtlCol="0">
            <a:spAutoFit/>
          </a:bodyPr>
          <a:lstStyle/>
          <a:p>
            <a:r>
              <a:rPr lang="en-GB" sz="1400" b="1" dirty="0">
                <a:solidFill>
                  <a:schemeClr val="accent6">
                    <a:lumMod val="60000"/>
                    <a:lumOff val="40000"/>
                  </a:schemeClr>
                </a:solidFill>
                <a:latin typeface="Century Gothic" panose="020B0502020202020204" pitchFamily="34" charset="0"/>
              </a:rPr>
              <a:t>Closing stock </a:t>
            </a:r>
            <a:r>
              <a:rPr lang="en-GB" sz="1400" dirty="0">
                <a:latin typeface="Century Gothic" panose="020B0502020202020204" pitchFamily="34" charset="0"/>
              </a:rPr>
              <a:t>is stock left over at the end of the year. We always take away closing stock as it has not yet been sold or used so it is not part of costs of sales</a:t>
            </a:r>
            <a:endParaRPr lang="en-GB" sz="1400" dirty="0">
              <a:latin typeface="Century Gothic" panose="020B0502020202020204" pitchFamily="34" charset="0"/>
            </a:endParaRPr>
          </a:p>
        </p:txBody>
      </p:sp>
      <p:cxnSp>
        <p:nvCxnSpPr>
          <p:cNvPr id="17" name="Straight Arrow Connector 16"/>
          <p:cNvCxnSpPr/>
          <p:nvPr/>
        </p:nvCxnSpPr>
        <p:spPr>
          <a:xfrm flipV="1">
            <a:off x="2855640" y="3603903"/>
            <a:ext cx="720080" cy="243026"/>
          </a:xfrm>
          <a:prstGeom prst="straightConnector1">
            <a:avLst/>
          </a:prstGeom>
          <a:ln w="38100">
            <a:tailEnd type="arrow"/>
          </a:ln>
        </p:spPr>
        <p:style>
          <a:lnRef idx="1">
            <a:schemeClr val="accent6"/>
          </a:lnRef>
          <a:fillRef idx="0">
            <a:schemeClr val="accent6"/>
          </a:fillRef>
          <a:effectRef idx="0">
            <a:schemeClr val="accent6"/>
          </a:effectRef>
          <a:fontRef idx="minor">
            <a:schemeClr val="tx1"/>
          </a:fontRef>
        </p:style>
      </p:cxnSp>
      <p:sp>
        <p:nvSpPr>
          <p:cNvPr id="19" name="Rectangle 18"/>
          <p:cNvSpPr/>
          <p:nvPr/>
        </p:nvSpPr>
        <p:spPr>
          <a:xfrm>
            <a:off x="2855640" y="3846930"/>
            <a:ext cx="4680520" cy="1528259"/>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ight Brace 19"/>
          <p:cNvSpPr/>
          <p:nvPr/>
        </p:nvSpPr>
        <p:spPr>
          <a:xfrm>
            <a:off x="7608168" y="3933056"/>
            <a:ext cx="864096" cy="1536830"/>
          </a:xfrm>
          <a:prstGeom prst="rightBrace">
            <a:avLst>
              <a:gd name="adj1" fmla="val 8333"/>
              <a:gd name="adj2" fmla="val 20432"/>
            </a:avLst>
          </a:prstGeom>
          <a:ln w="3810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2" name="Rectangle 21"/>
          <p:cNvSpPr/>
          <p:nvPr/>
        </p:nvSpPr>
        <p:spPr>
          <a:xfrm>
            <a:off x="2855640" y="5189838"/>
            <a:ext cx="4680520" cy="1000128"/>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ight Brace 22"/>
          <p:cNvSpPr/>
          <p:nvPr/>
        </p:nvSpPr>
        <p:spPr>
          <a:xfrm>
            <a:off x="7608168" y="5517232"/>
            <a:ext cx="864096" cy="720080"/>
          </a:xfrm>
          <a:prstGeom prst="righ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TextBox 17"/>
          <p:cNvSpPr txBox="1"/>
          <p:nvPr/>
        </p:nvSpPr>
        <p:spPr>
          <a:xfrm>
            <a:off x="8472264" y="3199616"/>
            <a:ext cx="2088232" cy="2246769"/>
          </a:xfrm>
          <a:prstGeom prst="rect">
            <a:avLst/>
          </a:prstGeom>
          <a:noFill/>
        </p:spPr>
        <p:txBody>
          <a:bodyPr wrap="square" rtlCol="0">
            <a:spAutoFit/>
          </a:bodyPr>
          <a:lstStyle/>
          <a:p>
            <a:r>
              <a:rPr lang="en-GB" sz="1400" b="1" dirty="0">
                <a:solidFill>
                  <a:srgbClr val="00B0F0"/>
                </a:solidFill>
                <a:latin typeface="Century Gothic" panose="020B0502020202020204" pitchFamily="34" charset="0"/>
              </a:rPr>
              <a:t>Profit and Loss Account</a:t>
            </a:r>
            <a:r>
              <a:rPr lang="en-GB" sz="1400" dirty="0">
                <a:latin typeface="Century Gothic" panose="020B0502020202020204" pitchFamily="34" charset="0"/>
              </a:rPr>
              <a:t>: Once gross profit is calculated, a business can then calculate how much profit or loss it has made by adding extra income or subtracting its expenses.</a:t>
            </a:r>
            <a:endParaRPr lang="en-GB" sz="1400" dirty="0">
              <a:latin typeface="Century Gothic" panose="020B0502020202020204" pitchFamily="34" charset="0"/>
            </a:endParaRPr>
          </a:p>
        </p:txBody>
      </p:sp>
      <p:sp>
        <p:nvSpPr>
          <p:cNvPr id="21" name="TextBox 20"/>
          <p:cNvSpPr txBox="1"/>
          <p:nvPr/>
        </p:nvSpPr>
        <p:spPr>
          <a:xfrm>
            <a:off x="8472264" y="5517232"/>
            <a:ext cx="2088232" cy="1384995"/>
          </a:xfrm>
          <a:prstGeom prst="rect">
            <a:avLst/>
          </a:prstGeom>
          <a:noFill/>
        </p:spPr>
        <p:txBody>
          <a:bodyPr wrap="square" rtlCol="0">
            <a:spAutoFit/>
          </a:bodyPr>
          <a:lstStyle/>
          <a:p>
            <a:r>
              <a:rPr lang="en-GB" sz="1400" b="1" dirty="0">
                <a:solidFill>
                  <a:srgbClr val="00B050"/>
                </a:solidFill>
                <a:latin typeface="Century Gothic" panose="020B0502020202020204" pitchFamily="34" charset="0"/>
              </a:rPr>
              <a:t>Profit and Loss Appropriation Account</a:t>
            </a:r>
            <a:r>
              <a:rPr lang="en-GB" sz="1400" b="1" dirty="0">
                <a:solidFill>
                  <a:schemeClr val="accent3">
                    <a:lumMod val="75000"/>
                  </a:schemeClr>
                </a:solidFill>
                <a:latin typeface="Century Gothic" panose="020B0502020202020204" pitchFamily="34" charset="0"/>
              </a:rPr>
              <a:t>: </a:t>
            </a:r>
            <a:r>
              <a:rPr lang="en-GB" sz="1400" dirty="0">
                <a:latin typeface="Century Gothic" panose="020B0502020202020204" pitchFamily="34" charset="0"/>
              </a:rPr>
              <a:t>This shows how the company’s profit or loss is distributed</a:t>
            </a:r>
          </a:p>
        </p:txBody>
      </p:sp>
    </p:spTree>
    <p:extLst>
      <p:ext uri="{BB962C8B-B14F-4D97-AF65-F5344CB8AC3E}">
        <p14:creationId xmlns:p14="http://schemas.microsoft.com/office/powerpoint/2010/main" val="855574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Calculation of gross profit</a:t>
            </a:r>
            <a:endParaRPr lang="en-GB" dirty="0"/>
          </a:p>
        </p:txBody>
      </p:sp>
      <p:sp>
        <p:nvSpPr>
          <p:cNvPr id="3" name="Content Placeholder 2"/>
          <p:cNvSpPr>
            <a:spLocks noGrp="1"/>
          </p:cNvSpPr>
          <p:nvPr>
            <p:ph idx="1"/>
          </p:nvPr>
        </p:nvSpPr>
        <p:spPr>
          <a:xfrm>
            <a:off x="494695" y="1995144"/>
            <a:ext cx="11029615" cy="3021699"/>
          </a:xfrm>
        </p:spPr>
        <p:txBody>
          <a:bodyPr>
            <a:normAutofit fontScale="85000" lnSpcReduction="10000"/>
          </a:bodyPr>
          <a:lstStyle/>
          <a:p>
            <a:r>
              <a:rPr lang="en-GB" sz="2600" dirty="0" smtClean="0"/>
              <a:t>The first part of the statement </a:t>
            </a:r>
            <a:r>
              <a:rPr lang="en-GB" sz="2600" dirty="0" smtClean="0"/>
              <a:t>of the comprehensive income (the trading account) is made up of three components:</a:t>
            </a:r>
          </a:p>
          <a:p>
            <a:pPr lvl="1"/>
            <a:r>
              <a:rPr lang="en-GB" sz="2600" b="1" dirty="0" smtClean="0"/>
              <a:t>Sales revenue</a:t>
            </a:r>
            <a:r>
              <a:rPr lang="en-GB" sz="2600" dirty="0" smtClean="0"/>
              <a:t>: is the money coming into the business from providing a trade – for example selling goods, manufacturing goods or providing a service.</a:t>
            </a:r>
          </a:p>
          <a:p>
            <a:pPr lvl="2"/>
            <a:r>
              <a:rPr lang="en-GB" sz="2400" dirty="0" smtClean="0">
                <a:solidFill>
                  <a:srgbClr val="00B0F0"/>
                </a:solidFill>
              </a:rPr>
              <a:t>Sales revenue calculation = quantity sold x selling price</a:t>
            </a:r>
            <a:endParaRPr lang="en-GB" sz="2400" dirty="0" smtClean="0">
              <a:solidFill>
                <a:srgbClr val="00B0F0"/>
              </a:solidFill>
            </a:endParaRPr>
          </a:p>
          <a:p>
            <a:pPr lvl="1"/>
            <a:r>
              <a:rPr lang="en-GB" sz="2600" b="1" dirty="0" smtClean="0"/>
              <a:t>Cost of goods sold</a:t>
            </a:r>
            <a:r>
              <a:rPr lang="en-GB" sz="2600" dirty="0" smtClean="0"/>
              <a:t>: the costs directly linked to providing that trade (e.g. raw materials)</a:t>
            </a:r>
          </a:p>
          <a:p>
            <a:pPr lvl="2"/>
            <a:r>
              <a:rPr lang="en-GB" sz="2400" dirty="0" smtClean="0">
                <a:solidFill>
                  <a:srgbClr val="00B0F0"/>
                </a:solidFill>
              </a:rPr>
              <a:t>Cost of goods sold calculation = opening inventories + purchases – closing inventories</a:t>
            </a:r>
          </a:p>
          <a:p>
            <a:pPr marL="324000" lvl="1" indent="0">
              <a:buNone/>
            </a:pPr>
            <a:endParaRPr lang="en-GB" sz="2600" dirty="0"/>
          </a:p>
        </p:txBody>
      </p:sp>
      <p:pic>
        <p:nvPicPr>
          <p:cNvPr id="4" name="Picture 3"/>
          <p:cNvPicPr>
            <a:picLocks noChangeAspect="1"/>
          </p:cNvPicPr>
          <p:nvPr/>
        </p:nvPicPr>
        <p:blipFill>
          <a:blip r:embed="rId2"/>
          <a:stretch>
            <a:fillRect/>
          </a:stretch>
        </p:blipFill>
        <p:spPr>
          <a:xfrm>
            <a:off x="8149024" y="4698526"/>
            <a:ext cx="4042976" cy="2159474"/>
          </a:xfrm>
          <a:prstGeom prst="rect">
            <a:avLst/>
          </a:prstGeom>
        </p:spPr>
      </p:pic>
      <p:sp>
        <p:nvSpPr>
          <p:cNvPr id="5" name="TextBox 4"/>
          <p:cNvSpPr txBox="1"/>
          <p:nvPr/>
        </p:nvSpPr>
        <p:spPr>
          <a:xfrm>
            <a:off x="494695" y="4698526"/>
            <a:ext cx="7710192" cy="2099036"/>
          </a:xfrm>
          <a:prstGeom prst="rect">
            <a:avLst/>
          </a:prstGeom>
          <a:noFill/>
        </p:spPr>
        <p:txBody>
          <a:bodyPr wrap="square" rtlCol="0">
            <a:spAutoFit/>
          </a:bodyPr>
          <a:lstStyle/>
          <a:p>
            <a:pPr marL="630000" lvl="1" indent="-306000">
              <a:lnSpc>
                <a:spcPct val="90000"/>
              </a:lnSpc>
              <a:spcBef>
                <a:spcPct val="20000"/>
              </a:spcBef>
              <a:spcAft>
                <a:spcPts val="600"/>
              </a:spcAft>
              <a:buClr>
                <a:schemeClr val="accent2"/>
              </a:buClr>
              <a:buSzPct val="92000"/>
              <a:buFont typeface="Wingdings 2" panose="05020102010507070707" pitchFamily="18" charset="2"/>
              <a:buChar char=""/>
            </a:pPr>
            <a:r>
              <a:rPr lang="en-GB" sz="2200" b="1" dirty="0">
                <a:solidFill>
                  <a:schemeClr val="tx2"/>
                </a:solidFill>
              </a:rPr>
              <a:t>Gross Profit: </a:t>
            </a:r>
            <a:r>
              <a:rPr lang="en-GB" sz="2200" dirty="0">
                <a:solidFill>
                  <a:schemeClr val="tx2"/>
                </a:solidFill>
              </a:rPr>
              <a:t>is the amount of money left of the surplus after the costs of goods sold has been deducted from the sales turnover, this his not however the businesses final profit as there are other expenses to deduct in the next part of the account</a:t>
            </a:r>
          </a:p>
          <a:p>
            <a:pPr marL="900000" lvl="2" indent="-270000">
              <a:lnSpc>
                <a:spcPct val="90000"/>
              </a:lnSpc>
              <a:spcBef>
                <a:spcPct val="20000"/>
              </a:spcBef>
              <a:spcAft>
                <a:spcPts val="600"/>
              </a:spcAft>
              <a:buClr>
                <a:schemeClr val="accent2"/>
              </a:buClr>
              <a:buSzPct val="92000"/>
              <a:buFont typeface="Wingdings 2" panose="05020102010507070707" pitchFamily="18" charset="2"/>
              <a:buChar char=""/>
            </a:pPr>
            <a:r>
              <a:rPr lang="en-GB" sz="2000" dirty="0" smtClean="0">
                <a:solidFill>
                  <a:srgbClr val="00B0F0"/>
                </a:solidFill>
              </a:rPr>
              <a:t>Gross Profit calculation </a:t>
            </a:r>
            <a:r>
              <a:rPr lang="en-GB" sz="2000" dirty="0">
                <a:solidFill>
                  <a:srgbClr val="00B0F0"/>
                </a:solidFill>
              </a:rPr>
              <a:t>= sales revenue – cost of goods sold</a:t>
            </a:r>
          </a:p>
        </p:txBody>
      </p:sp>
    </p:spTree>
    <p:extLst>
      <p:ext uri="{BB962C8B-B14F-4D97-AF65-F5344CB8AC3E}">
        <p14:creationId xmlns:p14="http://schemas.microsoft.com/office/powerpoint/2010/main" val="342594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Calculation of profit or loss for the year</a:t>
            </a:r>
            <a:endParaRPr lang="en-GB" dirty="0"/>
          </a:p>
        </p:txBody>
      </p:sp>
      <p:sp>
        <p:nvSpPr>
          <p:cNvPr id="3" name="Content Placeholder 2"/>
          <p:cNvSpPr>
            <a:spLocks noGrp="1"/>
          </p:cNvSpPr>
          <p:nvPr>
            <p:ph idx="1"/>
          </p:nvPr>
        </p:nvSpPr>
        <p:spPr>
          <a:xfrm>
            <a:off x="581192" y="2180496"/>
            <a:ext cx="11029615" cy="4022596"/>
          </a:xfrm>
        </p:spPr>
        <p:txBody>
          <a:bodyPr>
            <a:normAutofit lnSpcReduction="10000"/>
          </a:bodyPr>
          <a:lstStyle/>
          <a:p>
            <a:r>
              <a:rPr lang="en-GB" sz="2400" dirty="0" smtClean="0"/>
              <a:t>Profit is the  money after all other expenses have been deducted from gross profit and any other revenue income has been added</a:t>
            </a:r>
          </a:p>
          <a:p>
            <a:r>
              <a:rPr lang="en-GB" sz="2400" b="1" dirty="0" smtClean="0"/>
              <a:t>Revenue income </a:t>
            </a:r>
            <a:r>
              <a:rPr lang="en-GB" sz="2400" dirty="0" smtClean="0"/>
              <a:t>is non-capital income that is received by the business from other sources other than sales, for example, discounts received and interest on positive bank balances</a:t>
            </a:r>
          </a:p>
          <a:p>
            <a:r>
              <a:rPr lang="en-GB" sz="2400" dirty="0" smtClean="0"/>
              <a:t>Depreciation is shown as an expense as this is a way that accountant can spread the cost of a fixed asset over its lifetime (you wil</a:t>
            </a:r>
            <a:r>
              <a:rPr lang="en-GB" sz="2400" dirty="0" smtClean="0"/>
              <a:t>l learn more about this in later lessons)</a:t>
            </a:r>
          </a:p>
          <a:p>
            <a:r>
              <a:rPr lang="en-GB" sz="2400" dirty="0" smtClean="0"/>
              <a:t>The calculation for profit or loss for the year (also called operating profit and net profit) is:</a:t>
            </a:r>
          </a:p>
          <a:p>
            <a:pPr lvl="1"/>
            <a:r>
              <a:rPr lang="en-GB" sz="2200" dirty="0" smtClean="0">
                <a:solidFill>
                  <a:srgbClr val="00B0F0"/>
                </a:solidFill>
              </a:rPr>
              <a:t>Gross profit – expenses + other revenue income</a:t>
            </a:r>
            <a:endParaRPr lang="en-GB" sz="2200" dirty="0">
              <a:solidFill>
                <a:srgbClr val="00B0F0"/>
              </a:solidFill>
            </a:endParaRPr>
          </a:p>
        </p:txBody>
      </p:sp>
    </p:spTree>
    <p:extLst>
      <p:ext uri="{BB962C8B-B14F-4D97-AF65-F5344CB8AC3E}">
        <p14:creationId xmlns:p14="http://schemas.microsoft.com/office/powerpoint/2010/main" val="2466578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Transfer of profit to a statement of  comprehensive income</a:t>
            </a:r>
            <a:endParaRPr lang="en-GB" dirty="0"/>
          </a:p>
        </p:txBody>
      </p:sp>
      <p:sp>
        <p:nvSpPr>
          <p:cNvPr id="3" name="Content Placeholder 2"/>
          <p:cNvSpPr>
            <a:spLocks noGrp="1"/>
          </p:cNvSpPr>
          <p:nvPr>
            <p:ph idx="1"/>
          </p:nvPr>
        </p:nvSpPr>
        <p:spPr>
          <a:xfrm>
            <a:off x="581192" y="2180496"/>
            <a:ext cx="6425089" cy="4294445"/>
          </a:xfrm>
        </p:spPr>
        <p:txBody>
          <a:bodyPr>
            <a:normAutofit/>
          </a:bodyPr>
          <a:lstStyle/>
          <a:p>
            <a:r>
              <a:rPr lang="en-GB" sz="2000" dirty="0" smtClean="0"/>
              <a:t>Tax is to be deducted from profit: this is a percentage of the profit that is to be paid to HMRC. This then gives a profit after tax figure.</a:t>
            </a:r>
          </a:p>
          <a:p>
            <a:r>
              <a:rPr lang="en-GB" sz="2000" dirty="0" smtClean="0"/>
              <a:t>The business then has to decide how to use this profit. </a:t>
            </a:r>
            <a:r>
              <a:rPr lang="en-GB" sz="2000" dirty="0"/>
              <a:t> </a:t>
            </a:r>
            <a:r>
              <a:rPr lang="en-GB" sz="2000" dirty="0" smtClean="0"/>
              <a:t>If is a company, a proportion of it may be issued to shareholders as dividends. For a sole trader or partnership, it could be take n out of the business ad drawings or be invested back into the business. This is called retained profit</a:t>
            </a:r>
          </a:p>
          <a:p>
            <a:r>
              <a:rPr lang="en-GB" sz="2000" dirty="0" smtClean="0"/>
              <a:t>Retained profits are transferred from the statement of comprehensive income to the statement of financial position (balance sheet)</a:t>
            </a:r>
            <a:endParaRPr lang="en-GB" sz="2000" dirty="0"/>
          </a:p>
        </p:txBody>
      </p:sp>
      <p:pic>
        <p:nvPicPr>
          <p:cNvPr id="5" name="Picture 4"/>
          <p:cNvPicPr>
            <a:picLocks noChangeAspect="1"/>
          </p:cNvPicPr>
          <p:nvPr/>
        </p:nvPicPr>
        <p:blipFill>
          <a:blip r:embed="rId3"/>
          <a:stretch>
            <a:fillRect/>
          </a:stretch>
        </p:blipFill>
        <p:spPr>
          <a:xfrm>
            <a:off x="7477219" y="1952367"/>
            <a:ext cx="4340215" cy="4787214"/>
          </a:xfrm>
          <a:prstGeom prst="rect">
            <a:avLst/>
          </a:prstGeom>
        </p:spPr>
      </p:pic>
    </p:spTree>
    <p:extLst>
      <p:ext uri="{BB962C8B-B14F-4D97-AF65-F5344CB8AC3E}">
        <p14:creationId xmlns:p14="http://schemas.microsoft.com/office/powerpoint/2010/main" val="245959982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EA90949D6391244A906844C304818D4E00ED74B73EA9ED4C4C8C2F8846BE81B58F" ma:contentTypeVersion="1" ma:contentTypeDescription="Create a new PowerPoint document" ma:contentTypeScope="" ma:versionID="0bd2b28df0d9f8508218a1968f5c3216">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33468A-9754-4658-A2ED-D7F6841AF1D2}">
  <ds:schemaRefs>
    <ds:schemaRef ds:uri="http://purl.org/dc/elements/1.1/"/>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purl.org/dc/term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50180491-5E82-4B30-AEAC-2F531E4DCE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C4F1C3A-40EC-4AEE-A87A-83AF23B6D6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612</TotalTime>
  <Words>858</Words>
  <Application>Microsoft Office PowerPoint</Application>
  <PresentationFormat>Widescreen</PresentationFormat>
  <Paragraphs>60</Paragraphs>
  <Slides>12</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Century Gothic</vt:lpstr>
      <vt:lpstr>Gill Sans MT</vt:lpstr>
      <vt:lpstr>Wingdings 2</vt:lpstr>
      <vt:lpstr>Dividend</vt:lpstr>
      <vt:lpstr>Unit 3: Business finance  TOPIC f1: statement of comprehensive income</vt:lpstr>
      <vt:lpstr>Starter activity</vt:lpstr>
      <vt:lpstr>Learning Objectives</vt:lpstr>
      <vt:lpstr>Key Terms: </vt:lpstr>
      <vt:lpstr>Purpose and use of statement of comprehensive income</vt:lpstr>
      <vt:lpstr>Structure</vt:lpstr>
      <vt:lpstr>Calculation of gross profit</vt:lpstr>
      <vt:lpstr>Calculation of profit or loss for the year</vt:lpstr>
      <vt:lpstr>Transfer of profit to a statement of  comprehensive income</vt:lpstr>
      <vt:lpstr>activity</vt:lpstr>
      <vt:lpstr>activity</vt:lpstr>
      <vt:lpstr>Activity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 Topic A1</dc:title>
  <dc:creator>Anne E Lomas</dc:creator>
  <cp:lastModifiedBy>Rebecca Crumpton</cp:lastModifiedBy>
  <cp:revision>63</cp:revision>
  <dcterms:created xsi:type="dcterms:W3CDTF">2016-11-30T10:57:38Z</dcterms:created>
  <dcterms:modified xsi:type="dcterms:W3CDTF">2017-02-17T14:06:41Z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0x010100EA90949D6391244A906844C304818D4E00ED74B73EA9ED4C4C8C2F8846BE81B58F</vt:lpwstr>
  </property>
</Properties>
</file>