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notesMasterIdLst>
    <p:notesMasterId r:id="rId15"/>
  </p:notesMasterIdLst>
  <p:sldIdLst>
    <p:sldId id="266" r:id="rId5"/>
    <p:sldId id="267" r:id="rId6"/>
    <p:sldId id="282" r:id="rId7"/>
    <p:sldId id="301" r:id="rId8"/>
    <p:sldId id="306" r:id="rId9"/>
    <p:sldId id="302" r:id="rId10"/>
    <p:sldId id="303" r:id="rId11"/>
    <p:sldId id="304" r:id="rId12"/>
    <p:sldId id="305" r:id="rId13"/>
    <p:sldId id="28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137" autoAdjust="0"/>
  </p:normalViewPr>
  <p:slideViewPr>
    <p:cSldViewPr snapToGrid="0">
      <p:cViewPr varScale="1">
        <p:scale>
          <a:sx n="78" d="100"/>
          <a:sy n="78" d="100"/>
        </p:scale>
        <p:origin x="12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F7B2E-F5B4-4910-8C4F-FC2FCD9DE4CF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E3539-69B8-48A3-8A79-E54565A1BD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2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64BC2-DC51-4920-9FE5-A157303104E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274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64BC2-DC51-4920-9FE5-A157303104E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025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64BC2-DC51-4920-9FE5-A157303104E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26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E3539-69B8-48A3-8A79-E54565A1BDC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7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8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Unit 3: Business finance </a:t>
            </a:r>
            <a:br>
              <a:rPr lang="en-GB" sz="4400" dirty="0" smtClean="0"/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f1: statement of comprehensive income</a:t>
            </a:r>
            <a:endParaRPr lang="en-GB" sz="18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800" b="1" u="sng" cap="none" dirty="0" smtClean="0"/>
              <a:t>Lesson </a:t>
            </a:r>
            <a:r>
              <a:rPr lang="en-GB" sz="1800" b="1" u="sng" cap="none" dirty="0" smtClean="0"/>
              <a:t>2</a:t>
            </a:r>
            <a:endParaRPr lang="en-GB" sz="1800" b="1" u="sng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1075038" y="3365380"/>
            <a:ext cx="1005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In this lesson you will learn how statements of comprehensive income can be analysed to help measure the performance of the business</a:t>
            </a:r>
            <a:endParaRPr lang="en-GB" sz="3200" i="1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96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85526"/>
          </a:xfrm>
        </p:spPr>
        <p:txBody>
          <a:bodyPr>
            <a:noAutofit/>
          </a:bodyPr>
          <a:lstStyle/>
          <a:p>
            <a:r>
              <a:rPr lang="en-GB" sz="2400" dirty="0" smtClean="0"/>
              <a:t>Use the figures for Dalton PLC from L1 worksheet to complete the L2 Worksheet – adjusting the profit and loss account</a:t>
            </a:r>
          </a:p>
          <a:p>
            <a:pPr marL="324000" lvl="1" indent="0">
              <a:buNone/>
            </a:pPr>
            <a:r>
              <a:rPr lang="en-GB" sz="2200" dirty="0" smtClean="0"/>
              <a:t>Either type or hand write your answers for your notes</a:t>
            </a:r>
          </a:p>
          <a:p>
            <a:pPr marL="324000" lvl="1" indent="0">
              <a:buNone/>
            </a:pPr>
            <a:endParaRPr lang="en-GB" sz="2200" dirty="0"/>
          </a:p>
          <a:p>
            <a:pPr marL="306000" lvl="1"/>
            <a:r>
              <a:rPr lang="en-GB" sz="2400" dirty="0"/>
              <a:t>Complete the L2 – Dalton PLC – Interpreting the Profit and Loss account. </a:t>
            </a:r>
          </a:p>
          <a:p>
            <a:pPr marL="593725" lvl="2" indent="-234950">
              <a:buNone/>
            </a:pPr>
            <a:r>
              <a:rPr lang="en-GB" sz="2000" dirty="0" smtClean="0"/>
              <a:t>Again, either type or hand write your answers for your notes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9972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Who might be interested in a firm’s statement of comprehensive income?</a:t>
            </a:r>
          </a:p>
          <a:p>
            <a:r>
              <a:rPr lang="en-GB" sz="3600" dirty="0" smtClean="0"/>
              <a:t>How might the statement be used by managers?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7197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Be able to interpret and analyse a statement of comprehensive income </a:t>
            </a:r>
          </a:p>
          <a:p>
            <a:endParaRPr lang="en-GB" sz="3200" dirty="0"/>
          </a:p>
          <a:p>
            <a:r>
              <a:rPr lang="en-GB" sz="3200" dirty="0" smtClean="0"/>
              <a:t>Be able to evaluate profit quality</a:t>
            </a:r>
            <a:endParaRPr lang="en-GB" sz="3200" dirty="0" smtClean="0"/>
          </a:p>
          <a:p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25621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97" y="523967"/>
            <a:ext cx="10906897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Why prepare a statement of comprehensive income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675" y="1977080"/>
            <a:ext cx="11215817" cy="4412339"/>
          </a:xfrm>
        </p:spPr>
        <p:txBody>
          <a:bodyPr>
            <a:noAutofit/>
          </a:bodyPr>
          <a:lstStyle/>
          <a:p>
            <a:pPr lvl="0"/>
            <a:r>
              <a:rPr lang="en-GB" sz="2000" dirty="0"/>
              <a:t>It can </a:t>
            </a:r>
            <a:r>
              <a:rPr lang="en-GB" sz="2400" b="1" dirty="0"/>
              <a:t>measure the success </a:t>
            </a:r>
            <a:r>
              <a:rPr lang="en-GB" sz="2000" dirty="0"/>
              <a:t>of a business compared with previous years or other </a:t>
            </a:r>
            <a:r>
              <a:rPr lang="en-GB" sz="2000" dirty="0" smtClean="0"/>
              <a:t>business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The calculation of profit can </a:t>
            </a:r>
            <a:r>
              <a:rPr lang="en-GB" sz="2400" b="1" dirty="0"/>
              <a:t>assess the actual performance </a:t>
            </a:r>
            <a:r>
              <a:rPr lang="en-GB" sz="2000" dirty="0"/>
              <a:t>of the business compared with </a:t>
            </a:r>
            <a:r>
              <a:rPr lang="en-GB" sz="2000" dirty="0" smtClean="0"/>
              <a:t>expectations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It </a:t>
            </a:r>
            <a:r>
              <a:rPr lang="en-GB" sz="2000" dirty="0"/>
              <a:t>can </a:t>
            </a:r>
            <a:r>
              <a:rPr lang="en-GB" sz="2400" b="1" dirty="0"/>
              <a:t>help in obtaining loans or finance from banks </a:t>
            </a:r>
            <a:r>
              <a:rPr lang="en-GB" sz="2000" dirty="0" smtClean="0"/>
              <a:t>or </a:t>
            </a:r>
            <a:r>
              <a:rPr lang="en-GB" sz="2000" dirty="0"/>
              <a:t>other lending institutions (creditors would want some proof that the business was capable of repaying any loans</a:t>
            </a:r>
            <a:r>
              <a:rPr lang="en-GB" sz="2000" dirty="0" smtClean="0"/>
              <a:t>)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It enables the owners and managers of a business to </a:t>
            </a:r>
            <a:r>
              <a:rPr lang="en-GB" sz="2400" b="1" dirty="0"/>
              <a:t>plan ahead</a:t>
            </a:r>
            <a:r>
              <a:rPr lang="en-GB" sz="2000" dirty="0"/>
              <a:t>, for example for future investment in the company</a:t>
            </a:r>
          </a:p>
        </p:txBody>
      </p:sp>
    </p:spTree>
    <p:extLst>
      <p:ext uri="{BB962C8B-B14F-4D97-AF65-F5344CB8AC3E}">
        <p14:creationId xmlns:p14="http://schemas.microsoft.com/office/powerpoint/2010/main" val="189699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it be analysed?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56929"/>
            <a:ext cx="11029615" cy="4492153"/>
          </a:xfrm>
        </p:spPr>
        <p:txBody>
          <a:bodyPr>
            <a:normAutofit fontScale="92500"/>
          </a:bodyPr>
          <a:lstStyle/>
          <a:p>
            <a:r>
              <a:rPr lang="en-GB" sz="2400" dirty="0" smtClean="0"/>
              <a:t>Comparisons between figures within the statement of comprehensive income e.g. profit as percentage of sales revenue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Comparisons between years, i.e. gross profit this year as compared with gross profit from last year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Intrafirm comparison to see how different aspects of the business are performing e.g. revenue of one product or branch compared with another profit or branch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Interfirm comparisons to see how the business is performing in relation to its competitors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67027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626" y="622821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Who wants to know?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626" y="2174631"/>
            <a:ext cx="11182866" cy="4195481"/>
          </a:xfrm>
        </p:spPr>
        <p:txBody>
          <a:bodyPr>
            <a:noAutofit/>
          </a:bodyPr>
          <a:lstStyle/>
          <a:p>
            <a:r>
              <a:rPr lang="en-GB" sz="2400" b="1" dirty="0"/>
              <a:t>Stakeholder </a:t>
            </a:r>
            <a:r>
              <a:rPr lang="en-GB" sz="2400" b="1" dirty="0"/>
              <a:t>groups </a:t>
            </a:r>
            <a:r>
              <a:rPr lang="en-GB" dirty="0"/>
              <a:t>want to know </a:t>
            </a:r>
            <a:r>
              <a:rPr lang="en-GB" dirty="0"/>
              <a:t>how the business has performed during a given period, which is usually one year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b="1" dirty="0"/>
              <a:t>A profit and loss account </a:t>
            </a:r>
            <a:r>
              <a:rPr lang="en-GB" dirty="0"/>
              <a:t>has to be prepared following a number of accounting conventions and is </a:t>
            </a:r>
            <a:r>
              <a:rPr lang="en-GB" sz="2400" b="1" dirty="0"/>
              <a:t>regulated by law</a:t>
            </a:r>
            <a:r>
              <a:rPr lang="en-GB" dirty="0"/>
              <a:t>.  It is also audited by external accountants.  </a:t>
            </a:r>
            <a:endParaRPr lang="en-GB" dirty="0"/>
          </a:p>
          <a:p>
            <a:endParaRPr lang="en-GB" dirty="0"/>
          </a:p>
          <a:p>
            <a:r>
              <a:rPr lang="en-GB" dirty="0"/>
              <a:t>Because </a:t>
            </a:r>
            <a:r>
              <a:rPr lang="en-GB" dirty="0"/>
              <a:t>of these safeguards to ensure accuracy and truthfulness external stakeholders regard it as a key document in assessing the performance of a business.  Users include:</a:t>
            </a:r>
          </a:p>
          <a:p>
            <a:pPr marL="1077913" indent="-358775"/>
            <a:r>
              <a:rPr lang="en-GB" b="1" dirty="0"/>
              <a:t>Shareholders</a:t>
            </a:r>
            <a:r>
              <a:rPr lang="en-GB" sz="1400" dirty="0"/>
              <a:t> are an obvious example of those assessing profitability</a:t>
            </a:r>
          </a:p>
          <a:p>
            <a:pPr marL="1077913" indent="-358775"/>
            <a:r>
              <a:rPr lang="en-GB" b="1" dirty="0"/>
              <a:t>Government agencies </a:t>
            </a:r>
            <a:r>
              <a:rPr lang="en-GB" sz="1400" dirty="0"/>
              <a:t>such as the HMRC require data on profits or losses to be able to calculate the tax liability of an organisation</a:t>
            </a:r>
          </a:p>
          <a:p>
            <a:pPr marL="1077913" indent="-358775"/>
            <a:r>
              <a:rPr lang="en-GB" b="1" dirty="0"/>
              <a:t>Suppliers</a:t>
            </a:r>
            <a:r>
              <a:rPr lang="en-GB" sz="1400" dirty="0"/>
              <a:t> to a business also need to know the financial position of companies they trade with in a order to establish their reliability, stability and creditworthiness</a:t>
            </a:r>
          </a:p>
        </p:txBody>
      </p:sp>
    </p:spTree>
    <p:extLst>
      <p:ext uri="{BB962C8B-B14F-4D97-AF65-F5344CB8AC3E}">
        <p14:creationId xmlns:p14="http://schemas.microsoft.com/office/powerpoint/2010/main" val="309588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Profit 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24" y="2034442"/>
            <a:ext cx="11170084" cy="4195481"/>
          </a:xfrm>
        </p:spPr>
        <p:txBody>
          <a:bodyPr>
            <a:noAutofit/>
          </a:bodyPr>
          <a:lstStyle/>
          <a:p>
            <a:endParaRPr lang="en-GB" sz="2000" dirty="0" smtClean="0"/>
          </a:p>
          <a:p>
            <a:r>
              <a:rPr lang="en-GB" sz="2000" dirty="0"/>
              <a:t>Is the profit “high quality” or “low quality”?.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smtClean="0"/>
              <a:t>Profit quality is about how sustainable the profit is. If profits have increased, is this because of a one-off event, such as selling an asset, then this cannot be repeated the following year and profit quality may therefore be seen as poor or low.</a:t>
            </a:r>
            <a:endParaRPr lang="en-GB" sz="2000" dirty="0"/>
          </a:p>
          <a:p>
            <a:r>
              <a:rPr lang="en-GB" sz="2000" dirty="0" smtClean="0"/>
              <a:t>However, if the increase in profit is as a result of increased sales or lower costs, then this may be seen as achievable in future years and therefore profit quality is seen as good.</a:t>
            </a:r>
          </a:p>
          <a:p>
            <a:endParaRPr lang="en-GB" sz="2000" dirty="0"/>
          </a:p>
          <a:p>
            <a:r>
              <a:rPr lang="en-GB" sz="2000" dirty="0" smtClean="0"/>
              <a:t>Profit quality is used to evaluate the statement of comprehensive income. Anyone looking at the accounts may also want to consider the accuracy of the information.</a:t>
            </a:r>
          </a:p>
          <a:p>
            <a:r>
              <a:rPr lang="en-GB" sz="2000" dirty="0" smtClean="0"/>
              <a:t>Accounts must be accurate to meet legal requirements but it is possible to manipulate the data to make it look more favourable – this is called </a:t>
            </a:r>
            <a:r>
              <a:rPr lang="en-GB" sz="2000" b="1" dirty="0" smtClean="0"/>
              <a:t>window dressing</a:t>
            </a:r>
            <a:r>
              <a:rPr lang="en-GB" sz="2000" dirty="0" smtClean="0"/>
              <a:t>.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683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Profit 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270" y="2164406"/>
            <a:ext cx="11116538" cy="4195481"/>
          </a:xfrm>
        </p:spPr>
        <p:txBody>
          <a:bodyPr>
            <a:noAutofit/>
          </a:bodyPr>
          <a:lstStyle/>
          <a:p>
            <a:r>
              <a:rPr lang="en-GB" sz="2400" b="1" dirty="0"/>
              <a:t>Exceptional items </a:t>
            </a:r>
            <a:r>
              <a:rPr lang="en-GB" sz="1600" dirty="0" smtClean="0"/>
              <a:t>include:</a:t>
            </a:r>
            <a:endParaRPr lang="en-GB" sz="1600" dirty="0"/>
          </a:p>
          <a:p>
            <a:pPr lvl="2"/>
            <a:r>
              <a:rPr lang="en-GB" sz="1800" dirty="0"/>
              <a:t>One-off profits on selling major items of property, plant and equipment (e.g. selling a piece of land) </a:t>
            </a:r>
          </a:p>
          <a:p>
            <a:pPr lvl="2"/>
            <a:r>
              <a:rPr lang="en-GB" sz="1800" dirty="0"/>
              <a:t>Income from a significant insurance claim </a:t>
            </a:r>
          </a:p>
          <a:p>
            <a:pPr marL="0" lvl="2" indent="0">
              <a:buNone/>
            </a:pPr>
            <a:r>
              <a:rPr lang="en-GB" sz="1800" dirty="0"/>
              <a:t>(</a:t>
            </a:r>
            <a:r>
              <a:rPr lang="en-GB" sz="1600" dirty="0"/>
              <a:t>I</a:t>
            </a:r>
            <a:r>
              <a:rPr lang="en-GB" sz="1800" dirty="0"/>
              <a:t>tems are those which are material, resulting from events or transactions </a:t>
            </a:r>
            <a:r>
              <a:rPr lang="en-GB" sz="1800" b="1" dirty="0"/>
              <a:t>within</a:t>
            </a:r>
            <a:r>
              <a:rPr lang="en-GB" sz="1800" dirty="0"/>
              <a:t> a business’s ordinary activities).</a:t>
            </a:r>
            <a:endParaRPr lang="en-GB" sz="4800" dirty="0"/>
          </a:p>
          <a:p>
            <a:pPr marL="914416" lvl="2" indent="0">
              <a:buNone/>
            </a:pPr>
            <a:endParaRPr lang="en-GB" sz="1200" dirty="0"/>
          </a:p>
          <a:p>
            <a:pPr marL="358775" lvl="2" indent="-358775"/>
            <a:r>
              <a:rPr lang="en-GB" sz="2400" b="1" dirty="0"/>
              <a:t>Extraordinary </a:t>
            </a:r>
            <a:r>
              <a:rPr lang="en-GB" sz="2400" b="1" dirty="0"/>
              <a:t>items </a:t>
            </a:r>
            <a:r>
              <a:rPr lang="en-GB" sz="1800" dirty="0"/>
              <a:t>include:</a:t>
            </a:r>
          </a:p>
          <a:p>
            <a:pPr marL="1165225" lvl="2" indent="-273050"/>
            <a:r>
              <a:rPr lang="en-GB" sz="1800" dirty="0"/>
              <a:t>One-off costs such as the costs associated with shutting down a </a:t>
            </a:r>
            <a:r>
              <a:rPr lang="en-GB" sz="1800" dirty="0"/>
              <a:t>factory.</a:t>
            </a:r>
          </a:p>
          <a:p>
            <a:pPr marL="1165225" lvl="2" indent="-273050"/>
            <a:r>
              <a:rPr lang="en-GB" sz="1800" dirty="0"/>
              <a:t>Cost of management restructuring.</a:t>
            </a:r>
          </a:p>
          <a:p>
            <a:pPr marL="0" lvl="2" indent="0">
              <a:buNone/>
            </a:pPr>
            <a:r>
              <a:rPr lang="en-GB" sz="1600" dirty="0" smtClean="0"/>
              <a:t>(Items which are material, possess a high degree of abnormality, are not expected to recur and are resulting from events or transactions </a:t>
            </a:r>
            <a:r>
              <a:rPr lang="en-GB" sz="1600" b="1" dirty="0" smtClean="0"/>
              <a:t>outside of the ordinary activities of a business)</a:t>
            </a:r>
            <a:r>
              <a:rPr lang="en-GB" sz="1600" dirty="0" smtClean="0"/>
              <a:t>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3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Improving profit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270" y="2052926"/>
            <a:ext cx="11116538" cy="4195481"/>
          </a:xfrm>
        </p:spPr>
        <p:txBody>
          <a:bodyPr>
            <a:normAutofit/>
          </a:bodyPr>
          <a:lstStyle/>
          <a:p>
            <a:r>
              <a:rPr lang="en-GB" sz="2400" dirty="0"/>
              <a:t>How might a business improve their profit?</a:t>
            </a:r>
          </a:p>
          <a:p>
            <a:endParaRPr lang="en-GB" sz="2400" dirty="0"/>
          </a:p>
          <a:p>
            <a:r>
              <a:rPr lang="en-GB" sz="2400" dirty="0"/>
              <a:t>Raising prices – possible downsides?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Lower costs by:</a:t>
            </a:r>
          </a:p>
          <a:p>
            <a:pPr lvl="1"/>
            <a:r>
              <a:rPr lang="en-GB" sz="2000" dirty="0"/>
              <a:t>Using existing resources more effectively</a:t>
            </a:r>
          </a:p>
          <a:p>
            <a:pPr lvl="1"/>
            <a:r>
              <a:rPr lang="en-GB" sz="2000" dirty="0"/>
              <a:t>Buy cheaper resources</a:t>
            </a:r>
          </a:p>
          <a:p>
            <a:pPr marL="357188" lvl="1" indent="-357188"/>
            <a:r>
              <a:rPr lang="en-GB" sz="2000" dirty="0"/>
              <a:t>Possible downsides?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4768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3468A-9754-4658-A2ED-D7F6841AF1D2}">
  <ds:schemaRefs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639</TotalTime>
  <Words>740</Words>
  <Application>Microsoft Office PowerPoint</Application>
  <PresentationFormat>Widescreen</PresentationFormat>
  <Paragraphs>73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Gill Sans MT</vt:lpstr>
      <vt:lpstr>Wingdings 2</vt:lpstr>
      <vt:lpstr>Dividend</vt:lpstr>
      <vt:lpstr>Unit 3: Business finance  TOPIC f1: statement of comprehensive income</vt:lpstr>
      <vt:lpstr>Starter activity</vt:lpstr>
      <vt:lpstr>Learning Objectives</vt:lpstr>
      <vt:lpstr>Why prepare a statement of comprehensive income</vt:lpstr>
      <vt:lpstr>How can it be analysed?</vt:lpstr>
      <vt:lpstr>Who wants to know?</vt:lpstr>
      <vt:lpstr>Profit Quality</vt:lpstr>
      <vt:lpstr>Profit Quality</vt:lpstr>
      <vt:lpstr>Improving profit</vt:lpstr>
      <vt:lpstr>activity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Rebecca Crumpton</cp:lastModifiedBy>
  <cp:revision>66</cp:revision>
  <dcterms:created xsi:type="dcterms:W3CDTF">2016-11-30T10:57:38Z</dcterms:created>
  <dcterms:modified xsi:type="dcterms:W3CDTF">2017-02-21T17:50:44Z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