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08" r:id="rId4"/>
  </p:sldMasterIdLst>
  <p:notesMasterIdLst>
    <p:notesMasterId r:id="rId14"/>
  </p:notesMasterIdLst>
  <p:handoutMasterIdLst>
    <p:handoutMasterId r:id="rId15"/>
  </p:handoutMasterIdLst>
  <p:sldIdLst>
    <p:sldId id="266" r:id="rId5"/>
    <p:sldId id="310" r:id="rId6"/>
    <p:sldId id="282" r:id="rId7"/>
    <p:sldId id="301" r:id="rId8"/>
    <p:sldId id="307" r:id="rId9"/>
    <p:sldId id="309" r:id="rId10"/>
    <p:sldId id="306" r:id="rId11"/>
    <p:sldId id="308" r:id="rId12"/>
    <p:sldId id="289" r:id="rId13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5137" autoAdjust="0"/>
  </p:normalViewPr>
  <p:slideViewPr>
    <p:cSldViewPr snapToGrid="0">
      <p:cViewPr varScale="1">
        <p:scale>
          <a:sx n="107" d="100"/>
          <a:sy n="107" d="100"/>
        </p:scale>
        <p:origin x="61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18DF4E-D042-489A-B57F-607383ECE0FC}" type="datetimeFigureOut">
              <a:rPr lang="en-GB" smtClean="0"/>
              <a:t>27/02/2017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271C57-0E0A-452F-BB80-50A2D2E918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22764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CF7B2E-F5B4-4910-8C4F-FC2FCD9DE4CF}" type="datetimeFigureOut">
              <a:rPr lang="en-GB" smtClean="0"/>
              <a:t>27/02/2017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5E3539-69B8-48A3-8A79-E54565A1BD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59280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164BC2-DC51-4920-9FE5-A157303104EE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02740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164BC2-DC51-4920-9FE5-A157303104EE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68601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164BC2-DC51-4920-9FE5-A157303104EE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64094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5E3539-69B8-48A3-8A79-E54565A1BDC5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8760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2/27/2017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64081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84080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2/27/2017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18840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47701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2/27/2017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4914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40006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2/27/2017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51521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2/27/2017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78267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2/27/2017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75322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2/27/2017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60634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51203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2/27/2017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1518852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4400" dirty="0" smtClean="0"/>
              <a:t>Unit 3: Business finance </a:t>
            </a:r>
            <a:br>
              <a:rPr lang="en-GB" sz="4400" dirty="0" smtClean="0"/>
            </a:br>
            <a:r>
              <a:rPr lang="en-GB" sz="2800" b="1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TOPIC f1: statement of comprehensive income</a:t>
            </a:r>
            <a:endParaRPr lang="en-GB" sz="1800" b="1" dirty="0">
              <a:solidFill>
                <a:schemeClr val="accent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sz="1800" b="1" u="sng" cap="none" dirty="0" smtClean="0"/>
              <a:t>Depreciation</a:t>
            </a:r>
            <a:endParaRPr lang="en-GB" sz="1800" b="1" u="sng" cap="none" dirty="0"/>
          </a:p>
        </p:txBody>
      </p:sp>
      <p:sp>
        <p:nvSpPr>
          <p:cNvPr id="4" name="TextBox 3"/>
          <p:cNvSpPr txBox="1"/>
          <p:nvPr/>
        </p:nvSpPr>
        <p:spPr>
          <a:xfrm>
            <a:off x="1075038" y="3365380"/>
            <a:ext cx="10058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solidFill>
                  <a:schemeClr val="bg1"/>
                </a:solidFill>
              </a:rPr>
              <a:t>In this lesson you will learn how to make adjustments for depreciation (straight line and reducing balance)</a:t>
            </a:r>
            <a:endParaRPr lang="en-GB" sz="3200" i="1" u="sng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6796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Starter activity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800" dirty="0" smtClean="0"/>
              <a:t>What is an asset? </a:t>
            </a:r>
          </a:p>
          <a:p>
            <a:r>
              <a:rPr lang="en-GB" sz="2800" dirty="0" smtClean="0"/>
              <a:t>Come up with as many examples as you can think of.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0031541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Learning Objectives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200" dirty="0" smtClean="0"/>
              <a:t>Be able to explain depreciation</a:t>
            </a:r>
          </a:p>
          <a:p>
            <a:endParaRPr lang="en-GB" sz="3200" dirty="0"/>
          </a:p>
          <a:p>
            <a:r>
              <a:rPr lang="en-GB" sz="3200" dirty="0" smtClean="0"/>
              <a:t>Be able to calculate straight-line and reducing balance depreciation.</a:t>
            </a:r>
          </a:p>
          <a:p>
            <a:endParaRPr lang="en-GB" sz="3200" dirty="0" smtClean="0"/>
          </a:p>
        </p:txBody>
      </p:sp>
    </p:spTree>
    <p:extLst>
      <p:ext uri="{BB962C8B-B14F-4D97-AF65-F5344CB8AC3E}">
        <p14:creationId xmlns:p14="http://schemas.microsoft.com/office/powerpoint/2010/main" val="2562163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097" y="523967"/>
            <a:ext cx="10906897" cy="1143000"/>
          </a:xfrm>
        </p:spPr>
        <p:txBody>
          <a:bodyPr>
            <a:normAutofit/>
          </a:bodyPr>
          <a:lstStyle/>
          <a:p>
            <a:r>
              <a:rPr lang="en-GB" dirty="0" smtClean="0"/>
              <a:t>Key terms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3675" y="1977080"/>
            <a:ext cx="11215817" cy="4412339"/>
          </a:xfrm>
        </p:spPr>
        <p:txBody>
          <a:bodyPr>
            <a:noAutofit/>
          </a:bodyPr>
          <a:lstStyle/>
          <a:p>
            <a:pPr lvl="0"/>
            <a:r>
              <a:rPr lang="en-GB" sz="2800" b="1" dirty="0" smtClean="0"/>
              <a:t>Historic cost</a:t>
            </a:r>
            <a:r>
              <a:rPr lang="en-GB" sz="2800" dirty="0" smtClean="0"/>
              <a:t>: the cost of an asset when it was first purchased</a:t>
            </a:r>
          </a:p>
          <a:p>
            <a:pPr lvl="0"/>
            <a:endParaRPr lang="en-GB" sz="2800" dirty="0"/>
          </a:p>
          <a:p>
            <a:pPr lvl="0"/>
            <a:r>
              <a:rPr lang="en-GB" sz="2800" b="1" dirty="0" smtClean="0"/>
              <a:t>Expected life: </a:t>
            </a:r>
            <a:r>
              <a:rPr lang="en-GB" sz="2800" dirty="0" smtClean="0"/>
              <a:t>how long an asset is expected to be used in a business</a:t>
            </a:r>
          </a:p>
          <a:p>
            <a:pPr lvl="0"/>
            <a:endParaRPr lang="en-GB" sz="2800" b="1" dirty="0"/>
          </a:p>
          <a:p>
            <a:pPr lvl="0"/>
            <a:r>
              <a:rPr lang="en-GB" sz="2800" b="1" dirty="0" smtClean="0"/>
              <a:t>Residual value: </a:t>
            </a:r>
            <a:r>
              <a:rPr lang="en-GB" sz="2800" dirty="0" smtClean="0"/>
              <a:t>the value of an asset when it is disposed of by the business, for example, resale value</a:t>
            </a:r>
            <a:endParaRPr lang="en-GB" sz="2800" b="1" dirty="0"/>
          </a:p>
        </p:txBody>
      </p:sp>
    </p:spTree>
    <p:extLst>
      <p:ext uri="{BB962C8B-B14F-4D97-AF65-F5344CB8AC3E}">
        <p14:creationId xmlns:p14="http://schemas.microsoft.com/office/powerpoint/2010/main" val="18969989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097" y="523967"/>
            <a:ext cx="10906897" cy="1143000"/>
          </a:xfrm>
        </p:spPr>
        <p:txBody>
          <a:bodyPr>
            <a:normAutofit/>
          </a:bodyPr>
          <a:lstStyle/>
          <a:p>
            <a:r>
              <a:rPr lang="en-GB" dirty="0" smtClean="0"/>
              <a:t>What is depreciation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3675" y="2147409"/>
            <a:ext cx="11215817" cy="4809202"/>
          </a:xfrm>
        </p:spPr>
        <p:txBody>
          <a:bodyPr>
            <a:noAutofit/>
          </a:bodyPr>
          <a:lstStyle/>
          <a:p>
            <a:r>
              <a:rPr lang="en-GB" sz="2000" dirty="0" smtClean="0"/>
              <a:t>Depreciation is the decrease </a:t>
            </a:r>
            <a:r>
              <a:rPr lang="en-GB" sz="2000" dirty="0"/>
              <a:t>in </a:t>
            </a:r>
            <a:r>
              <a:rPr lang="en-GB" sz="2000" dirty="0" smtClean="0"/>
              <a:t>value of an asset </a:t>
            </a:r>
            <a:r>
              <a:rPr lang="en-GB" sz="2000" dirty="0"/>
              <a:t>due to wear and tear, decay, decline in price, etc. </a:t>
            </a:r>
            <a:endParaRPr lang="en-GB" sz="2000" dirty="0" smtClean="0"/>
          </a:p>
          <a:p>
            <a:r>
              <a:rPr lang="en-GB" sz="2000" dirty="0" smtClean="0"/>
              <a:t>Most </a:t>
            </a:r>
            <a:r>
              <a:rPr lang="en-GB" sz="2000" dirty="0"/>
              <a:t>FIXED ASSETS do not retain their value over time. </a:t>
            </a:r>
            <a:r>
              <a:rPr lang="en-GB" sz="2000" i="1" dirty="0"/>
              <a:t>This is depreciation.</a:t>
            </a:r>
          </a:p>
          <a:p>
            <a:pPr marL="0" lvl="0" indent="0">
              <a:buNone/>
            </a:pPr>
            <a:endParaRPr lang="en-GB" sz="2000" dirty="0"/>
          </a:p>
          <a:p>
            <a:pPr lvl="0"/>
            <a:r>
              <a:rPr lang="en-GB" sz="2000" dirty="0" smtClean="0"/>
              <a:t>In accounting, depreciation is a concept used to </a:t>
            </a:r>
            <a:r>
              <a:rPr lang="en-GB" sz="2000" b="1" dirty="0" smtClean="0"/>
              <a:t>spread the cost of an asset over its useful life</a:t>
            </a:r>
            <a:r>
              <a:rPr lang="en-GB" sz="2000" dirty="0" smtClean="0"/>
              <a:t>.</a:t>
            </a:r>
          </a:p>
          <a:p>
            <a:pPr marL="0" lvl="0" indent="0">
              <a:buNone/>
            </a:pPr>
            <a:endParaRPr lang="en-GB" sz="2000" dirty="0"/>
          </a:p>
          <a:p>
            <a:pPr lvl="0"/>
            <a:r>
              <a:rPr lang="en-GB" sz="2000" dirty="0" smtClean="0"/>
              <a:t>Assets are depreciated on an annual basis and the annual amount by which the asset is depreciated is </a:t>
            </a:r>
            <a:r>
              <a:rPr lang="en-GB" sz="2000" b="1" dirty="0" smtClean="0"/>
              <a:t>shown as an expense in the statement of comprehensive income</a:t>
            </a:r>
            <a:r>
              <a:rPr lang="en-GB" sz="2000" dirty="0" smtClean="0"/>
              <a:t>. </a:t>
            </a:r>
          </a:p>
          <a:p>
            <a:pPr marL="0" lvl="0" indent="0">
              <a:buNone/>
            </a:pPr>
            <a:endParaRPr lang="en-GB" sz="2000" dirty="0" smtClean="0"/>
          </a:p>
          <a:p>
            <a:pPr lvl="0"/>
            <a:r>
              <a:rPr lang="en-GB" sz="2000" dirty="0" smtClean="0"/>
              <a:t>The current value for the asset is called the </a:t>
            </a:r>
            <a:r>
              <a:rPr lang="en-GB" sz="2000" b="1" dirty="0" smtClean="0"/>
              <a:t>net book value</a:t>
            </a:r>
            <a:r>
              <a:rPr lang="en-GB" sz="2000" dirty="0" smtClean="0"/>
              <a:t>. </a:t>
            </a:r>
            <a:r>
              <a:rPr lang="en-GB" sz="2000" dirty="0" smtClean="0"/>
              <a:t>This represents what the asset is thought to be worth at that moment in time.</a:t>
            </a:r>
            <a:endParaRPr lang="en-GB" sz="2000" dirty="0" smtClean="0"/>
          </a:p>
          <a:p>
            <a:pPr lvl="0"/>
            <a:endParaRPr lang="en-GB" sz="2000" dirty="0"/>
          </a:p>
          <a:p>
            <a:pPr lvl="0"/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240882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097" y="523967"/>
            <a:ext cx="10906897" cy="1143000"/>
          </a:xfrm>
        </p:spPr>
        <p:txBody>
          <a:bodyPr>
            <a:normAutofit/>
          </a:bodyPr>
          <a:lstStyle/>
          <a:p>
            <a:r>
              <a:rPr lang="en-GB" dirty="0" smtClean="0"/>
              <a:t>Calculating depreciation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3675" y="1977080"/>
            <a:ext cx="11215817" cy="4809202"/>
          </a:xfrm>
        </p:spPr>
        <p:txBody>
          <a:bodyPr>
            <a:noAutofit/>
          </a:bodyPr>
          <a:lstStyle/>
          <a:p>
            <a:pPr lvl="0"/>
            <a:r>
              <a:rPr lang="en-GB" sz="2800" dirty="0"/>
              <a:t>There are two ways in which depreciation can be </a:t>
            </a:r>
            <a:r>
              <a:rPr lang="en-GB" sz="2800" dirty="0" smtClean="0"/>
              <a:t>calculated:</a:t>
            </a:r>
            <a:endParaRPr lang="en-GB" sz="2800" dirty="0"/>
          </a:p>
          <a:p>
            <a:pPr lvl="1"/>
            <a:r>
              <a:rPr lang="en-GB" sz="2400" b="1" dirty="0"/>
              <a:t>Straight line depreciation</a:t>
            </a:r>
            <a:r>
              <a:rPr lang="en-GB" sz="2400" dirty="0"/>
              <a:t>: an asset is depreciated by a set amount each </a:t>
            </a:r>
            <a:r>
              <a:rPr lang="en-GB" sz="2400" dirty="0" smtClean="0"/>
              <a:t>year</a:t>
            </a:r>
            <a:endParaRPr lang="en-GB" sz="2400" dirty="0"/>
          </a:p>
          <a:p>
            <a:pPr lvl="1"/>
            <a:r>
              <a:rPr lang="en-GB" sz="2400" b="1" dirty="0"/>
              <a:t>Reducing balance depreciation</a:t>
            </a:r>
            <a:r>
              <a:rPr lang="en-GB" sz="2400" dirty="0"/>
              <a:t>: an asset is depreciated by a set percentage of its remaining value each year</a:t>
            </a:r>
          </a:p>
          <a:p>
            <a:pPr lvl="0"/>
            <a:endParaRPr lang="en-GB" sz="2800" dirty="0"/>
          </a:p>
          <a:p>
            <a:pPr lvl="0"/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4192892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STRAIGHT LINE METHOD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5692" y="1890072"/>
            <a:ext cx="7764445" cy="4967928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366682" y="4069976"/>
            <a:ext cx="3039036" cy="654424"/>
          </a:xfrm>
          <a:prstGeom prst="rect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7027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Reducing Balance method</a:t>
            </a:r>
            <a:endParaRPr lang="en-GB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28532" y="1908921"/>
            <a:ext cx="7757064" cy="133630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29920" y="3164261"/>
            <a:ext cx="8039918" cy="62921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28532" y="3908809"/>
            <a:ext cx="5149805" cy="2805756"/>
          </a:xfrm>
          <a:prstGeom prst="rect">
            <a:avLst/>
          </a:prstGeom>
        </p:spPr>
      </p:pic>
      <p:cxnSp>
        <p:nvCxnSpPr>
          <p:cNvPr id="11" name="Straight Connector 10"/>
          <p:cNvCxnSpPr/>
          <p:nvPr/>
        </p:nvCxnSpPr>
        <p:spPr>
          <a:xfrm>
            <a:off x="5432612" y="2268071"/>
            <a:ext cx="3541059" cy="8965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2052918" y="2546678"/>
            <a:ext cx="1819835" cy="21428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36192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activity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985526"/>
          </a:xfrm>
        </p:spPr>
        <p:txBody>
          <a:bodyPr>
            <a:noAutofit/>
          </a:bodyPr>
          <a:lstStyle/>
          <a:p>
            <a:r>
              <a:rPr lang="en-GB" sz="2400" dirty="0" smtClean="0"/>
              <a:t>Complete the ‘What is depreciation’ worksheet</a:t>
            </a:r>
            <a:endParaRPr lang="en-GB" sz="2000" dirty="0" smtClean="0"/>
          </a:p>
          <a:p>
            <a:pPr marL="457200" indent="-457200">
              <a:buFont typeface="+mj-lt"/>
              <a:buAutoNum type="arabicPeriod"/>
            </a:pPr>
            <a:endParaRPr lang="en-GB" sz="2400" dirty="0"/>
          </a:p>
          <a:p>
            <a:pPr marL="457200" indent="-457200">
              <a:buFont typeface="+mj-lt"/>
              <a:buAutoNum type="arabicPeriod"/>
            </a:pP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999721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1A3260"/>
      </a:accent1>
      <a:accent2>
        <a:srgbClr val="4590B8"/>
      </a:accent2>
      <a:accent3>
        <a:srgbClr val="45CBE8"/>
      </a:accent3>
      <a:accent4>
        <a:srgbClr val="969FA7"/>
      </a:accent4>
      <a:accent5>
        <a:srgbClr val="A2C777"/>
      </a:accent5>
      <a:accent6>
        <a:srgbClr val="42955F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66F1C100-1D2B-4BEA-AD01-C4F230B3B96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PowerPoint" ma:contentTypeID="0x010100EA90949D6391244A906844C304818D4E00ED74B73EA9ED4C4C8C2F8846BE81B58F" ma:contentTypeVersion="1" ma:contentTypeDescription="Create a new PowerPoint document" ma:contentTypeScope="" ma:versionID="0bd2b28df0d9f8508218a1968f5c3216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1b05d82d297216baf5b26c55225140d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733468A-9754-4658-A2ED-D7F6841AF1D2}">
  <ds:schemaRefs>
    <ds:schemaRef ds:uri="http://purl.org/dc/dcmitype/"/>
    <ds:schemaRef ds:uri="http://purl.org/dc/terms/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www.w3.org/XML/1998/namespace"/>
    <ds:schemaRef ds:uri="http://schemas.microsoft.com/office/infopath/2007/PartnerControls"/>
    <ds:schemaRef ds:uri="http://schemas.openxmlformats.org/package/2006/metadata/core-properties"/>
  </ds:schemaRefs>
</ds:datastoreItem>
</file>

<file path=customXml/itemProps2.xml><?xml version="1.0" encoding="utf-8"?>
<ds:datastoreItem xmlns:ds="http://schemas.openxmlformats.org/officeDocument/2006/customXml" ds:itemID="{0C4F1C3A-40EC-4AEE-A87A-83AF23B6D6A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0180491-5E82-4B30-AEAC-2F531E4DCE2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TM03457464[[fn=Dividend]]</Template>
  <TotalTime>758</TotalTime>
  <Words>296</Words>
  <Application>Microsoft Office PowerPoint</Application>
  <PresentationFormat>Widescreen</PresentationFormat>
  <Paragraphs>37</Paragraphs>
  <Slides>9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Calibri</vt:lpstr>
      <vt:lpstr>Gill Sans MT</vt:lpstr>
      <vt:lpstr>Wingdings 2</vt:lpstr>
      <vt:lpstr>Dividend</vt:lpstr>
      <vt:lpstr>Unit 3: Business finance  TOPIC f1: statement of comprehensive income</vt:lpstr>
      <vt:lpstr>Starter activity</vt:lpstr>
      <vt:lpstr>Learning Objectives</vt:lpstr>
      <vt:lpstr>Key terms</vt:lpstr>
      <vt:lpstr>What is depreciation</vt:lpstr>
      <vt:lpstr>Calculating depreciation</vt:lpstr>
      <vt:lpstr>STRAIGHT LINE METHOD</vt:lpstr>
      <vt:lpstr>Reducing Balance method</vt:lpstr>
      <vt:lpstr>activity</vt:lpstr>
    </vt:vector>
  </TitlesOfParts>
  <Company>Godalming College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3: Topic A1</dc:title>
  <dc:creator>Anne E Lomas</dc:creator>
  <cp:lastModifiedBy>Rebecca Crumpton</cp:lastModifiedBy>
  <cp:revision>75</cp:revision>
  <cp:lastPrinted>2017-02-24T14:54:03Z</cp:lastPrinted>
  <dcterms:created xsi:type="dcterms:W3CDTF">2016-11-30T10:57:38Z</dcterms:created>
  <dcterms:modified xsi:type="dcterms:W3CDTF">2017-02-27T11:39:30Z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0x010100EA90949D6391244A906844C304818D4E00ED74B73EA9ED4C4C8C2F8846BE81B58F</vt:lpwstr>
  </property>
</Properties>
</file>