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4"/>
  </p:sldMasterIdLst>
  <p:notesMasterIdLst>
    <p:notesMasterId r:id="rId18"/>
  </p:notesMasterIdLst>
  <p:sldIdLst>
    <p:sldId id="266" r:id="rId5"/>
    <p:sldId id="267" r:id="rId6"/>
    <p:sldId id="282" r:id="rId7"/>
    <p:sldId id="283" r:id="rId8"/>
    <p:sldId id="285" r:id="rId9"/>
    <p:sldId id="286" r:id="rId10"/>
    <p:sldId id="287" r:id="rId11"/>
    <p:sldId id="288" r:id="rId12"/>
    <p:sldId id="289" r:id="rId13"/>
    <p:sldId id="290" r:id="rId14"/>
    <p:sldId id="292" r:id="rId15"/>
    <p:sldId id="291" r:id="rId16"/>
    <p:sldId id="29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5137" autoAdjust="0"/>
  </p:normalViewPr>
  <p:slideViewPr>
    <p:cSldViewPr snapToGrid="0">
      <p:cViewPr varScale="1">
        <p:scale>
          <a:sx n="80" d="100"/>
          <a:sy n="80" d="100"/>
        </p:scale>
        <p:origin x="120"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CF7B2E-F5B4-4910-8C4F-FC2FCD9DE4CF}" type="datetimeFigureOut">
              <a:rPr lang="en-GB" smtClean="0"/>
              <a:t>01/03/2017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5E3539-69B8-48A3-8A79-E54565A1BDC5}" type="slidenum">
              <a:rPr lang="en-GB" smtClean="0"/>
              <a:t>‹#›</a:t>
            </a:fld>
            <a:endParaRPr lang="en-GB"/>
          </a:p>
        </p:txBody>
      </p:sp>
    </p:spTree>
    <p:extLst>
      <p:ext uri="{BB962C8B-B14F-4D97-AF65-F5344CB8AC3E}">
        <p14:creationId xmlns:p14="http://schemas.microsoft.com/office/powerpoint/2010/main" val="185592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3/1/2017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6408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840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3/1/2017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1884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4770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3/1/2017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49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4000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5152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4037826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7532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3/1/2017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606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5120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3/1/2017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5188522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400" dirty="0" smtClean="0"/>
              <a:t>Unit 3: Business finance </a:t>
            </a:r>
            <a:br>
              <a:rPr lang="en-GB" sz="4400" dirty="0" smtClean="0"/>
            </a:br>
            <a:r>
              <a:rPr lang="en-GB" sz="2800" b="1" dirty="0" smtClean="0">
                <a:solidFill>
                  <a:schemeClr val="accent2"/>
                </a:solidFill>
                <a:latin typeface="+mn-lt"/>
                <a:ea typeface="+mn-ea"/>
                <a:cs typeface="+mn-cs"/>
              </a:rPr>
              <a:t>TOPIC f1: statement of financial position</a:t>
            </a:r>
            <a:endParaRPr lang="en-GB" sz="1800" b="1" dirty="0">
              <a:solidFill>
                <a:schemeClr val="accent2"/>
              </a:solidFill>
              <a:latin typeface="+mn-lt"/>
              <a:ea typeface="+mn-ea"/>
              <a:cs typeface="+mn-cs"/>
            </a:endParaRPr>
          </a:p>
        </p:txBody>
      </p:sp>
      <p:sp>
        <p:nvSpPr>
          <p:cNvPr id="3" name="Subtitle 2"/>
          <p:cNvSpPr>
            <a:spLocks noGrp="1"/>
          </p:cNvSpPr>
          <p:nvPr>
            <p:ph type="subTitle" idx="1"/>
          </p:nvPr>
        </p:nvSpPr>
        <p:spPr/>
        <p:txBody>
          <a:bodyPr>
            <a:normAutofit/>
          </a:bodyPr>
          <a:lstStyle/>
          <a:p>
            <a:r>
              <a:rPr lang="en-GB" sz="1800" b="1" u="sng" cap="none" dirty="0" smtClean="0"/>
              <a:t>Lesson 1</a:t>
            </a:r>
            <a:endParaRPr lang="en-GB" sz="1800" b="1" u="sng" cap="none" dirty="0"/>
          </a:p>
        </p:txBody>
      </p:sp>
      <p:sp>
        <p:nvSpPr>
          <p:cNvPr id="4" name="TextBox 3"/>
          <p:cNvSpPr txBox="1"/>
          <p:nvPr/>
        </p:nvSpPr>
        <p:spPr>
          <a:xfrm>
            <a:off x="1075038" y="3365380"/>
            <a:ext cx="10058400" cy="3046988"/>
          </a:xfrm>
          <a:prstGeom prst="rect">
            <a:avLst/>
          </a:prstGeom>
          <a:noFill/>
        </p:spPr>
        <p:txBody>
          <a:bodyPr wrap="square" rtlCol="0">
            <a:spAutoFit/>
          </a:bodyPr>
          <a:lstStyle/>
          <a:p>
            <a:pPr algn="ctr"/>
            <a:r>
              <a:rPr lang="en-GB" sz="3200" dirty="0" smtClean="0">
                <a:solidFill>
                  <a:schemeClr val="bg1"/>
                </a:solidFill>
              </a:rPr>
              <a:t>For the last two weeks you have been studying how to calculate different types of profit on the Statement of Comprehensive Income. </a:t>
            </a:r>
          </a:p>
          <a:p>
            <a:pPr algn="ctr"/>
            <a:r>
              <a:rPr lang="en-GB" sz="3200" i="1" u="sng" dirty="0" smtClean="0">
                <a:solidFill>
                  <a:schemeClr val="bg1"/>
                </a:solidFill>
              </a:rPr>
              <a:t>Now we will look into how much the business is worth in terms of its ASSETS and LIABILITIES on the Statement of Financial Position</a:t>
            </a:r>
          </a:p>
        </p:txBody>
      </p:sp>
    </p:spTree>
    <p:extLst>
      <p:ext uri="{BB962C8B-B14F-4D97-AF65-F5344CB8AC3E}">
        <p14:creationId xmlns:p14="http://schemas.microsoft.com/office/powerpoint/2010/main" val="2976796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Depreciation and amortisation</a:t>
            </a:r>
            <a:endParaRPr lang="en-GB" dirty="0"/>
          </a:p>
        </p:txBody>
      </p:sp>
      <p:sp>
        <p:nvSpPr>
          <p:cNvPr id="3" name="Content Placeholder 2"/>
          <p:cNvSpPr>
            <a:spLocks noGrp="1"/>
          </p:cNvSpPr>
          <p:nvPr>
            <p:ph idx="1"/>
          </p:nvPr>
        </p:nvSpPr>
        <p:spPr/>
        <p:txBody>
          <a:bodyPr/>
          <a:lstStyle/>
          <a:p>
            <a:r>
              <a:rPr lang="en-GB" dirty="0" smtClean="0"/>
              <a:t>Tangible non-current assets depreciate over time. The NET BOOK VALUE should be entered on the statement of financial position to reflect what the asset is worth on the day the statement is created.</a:t>
            </a:r>
          </a:p>
          <a:p>
            <a:r>
              <a:rPr lang="en-GB" dirty="0" smtClean="0"/>
              <a:t>Intangible non-current assets depreciate too and are dealt with in a similar way. This is called AMORTISATION.</a:t>
            </a:r>
            <a:br>
              <a:rPr lang="en-GB" dirty="0" smtClean="0"/>
            </a:br>
            <a:r>
              <a:rPr lang="en-GB" dirty="0" smtClean="0"/>
              <a:t/>
            </a:r>
            <a:br>
              <a:rPr lang="en-GB" dirty="0" smtClean="0"/>
            </a:br>
            <a:endParaRPr lang="en-GB" dirty="0"/>
          </a:p>
        </p:txBody>
      </p:sp>
    </p:spTree>
    <p:extLst>
      <p:ext uri="{BB962C8B-B14F-4D97-AF65-F5344CB8AC3E}">
        <p14:creationId xmlns:p14="http://schemas.microsoft.com/office/powerpoint/2010/main" val="2084099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Reminder: how to calculate depreciation and net book value</a:t>
            </a:r>
            <a:endParaRPr lang="en-GB" dirty="0"/>
          </a:p>
        </p:txBody>
      </p:sp>
      <p:pic>
        <p:nvPicPr>
          <p:cNvPr id="4" name="Content Placeholder 3"/>
          <p:cNvPicPr>
            <a:picLocks noGrp="1" noChangeAspect="1"/>
          </p:cNvPicPr>
          <p:nvPr>
            <p:ph idx="1"/>
          </p:nvPr>
        </p:nvPicPr>
        <p:blipFill>
          <a:blip r:embed="rId2"/>
          <a:stretch>
            <a:fillRect/>
          </a:stretch>
        </p:blipFill>
        <p:spPr>
          <a:xfrm>
            <a:off x="1651847" y="3736249"/>
            <a:ext cx="8659217" cy="3121751"/>
          </a:xfrm>
          <a:prstGeom prst="rect">
            <a:avLst/>
          </a:prstGeom>
        </p:spPr>
      </p:pic>
      <p:pic>
        <p:nvPicPr>
          <p:cNvPr id="5" name="Picture 4"/>
          <p:cNvPicPr>
            <a:picLocks noChangeAspect="1"/>
          </p:cNvPicPr>
          <p:nvPr/>
        </p:nvPicPr>
        <p:blipFill>
          <a:blip r:embed="rId3"/>
          <a:stretch>
            <a:fillRect/>
          </a:stretch>
        </p:blipFill>
        <p:spPr>
          <a:xfrm>
            <a:off x="1198732" y="1856741"/>
            <a:ext cx="9000451" cy="1738723"/>
          </a:xfrm>
          <a:prstGeom prst="rect">
            <a:avLst/>
          </a:prstGeom>
        </p:spPr>
      </p:pic>
    </p:spTree>
    <p:extLst>
      <p:ext uri="{BB962C8B-B14F-4D97-AF65-F5344CB8AC3E}">
        <p14:creationId xmlns:p14="http://schemas.microsoft.com/office/powerpoint/2010/main" val="4069916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224" y="721895"/>
            <a:ext cx="11161629" cy="938462"/>
          </a:xfrm>
        </p:spPr>
        <p:txBody>
          <a:bodyPr>
            <a:normAutofit fontScale="90000"/>
          </a:bodyPr>
          <a:lstStyle/>
          <a:p>
            <a:r>
              <a:rPr lang="en-GB" dirty="0" smtClean="0"/>
              <a:t>Example to show adjustments for depreciation / amortisation on the statement of financial position</a:t>
            </a:r>
            <a:endParaRPr lang="en-GB" dirty="0"/>
          </a:p>
        </p:txBody>
      </p:sp>
      <p:pic>
        <p:nvPicPr>
          <p:cNvPr id="4" name="Content Placeholder 3"/>
          <p:cNvPicPr>
            <a:picLocks noGrp="1" noChangeAspect="1"/>
          </p:cNvPicPr>
          <p:nvPr>
            <p:ph idx="1"/>
          </p:nvPr>
        </p:nvPicPr>
        <p:blipFill>
          <a:blip r:embed="rId2"/>
          <a:stretch>
            <a:fillRect/>
          </a:stretch>
        </p:blipFill>
        <p:spPr>
          <a:xfrm>
            <a:off x="4005425" y="1660357"/>
            <a:ext cx="4447681" cy="5197643"/>
          </a:xfrm>
          <a:prstGeom prst="rect">
            <a:avLst/>
          </a:prstGeom>
        </p:spPr>
      </p:pic>
      <p:sp>
        <p:nvSpPr>
          <p:cNvPr id="3" name="TextBox 2"/>
          <p:cNvSpPr txBox="1"/>
          <p:nvPr/>
        </p:nvSpPr>
        <p:spPr>
          <a:xfrm>
            <a:off x="593224" y="3007895"/>
            <a:ext cx="3088439" cy="646331"/>
          </a:xfrm>
          <a:prstGeom prst="rect">
            <a:avLst/>
          </a:prstGeom>
          <a:noFill/>
        </p:spPr>
        <p:txBody>
          <a:bodyPr wrap="square" rtlCol="0">
            <a:spAutoFit/>
          </a:bodyPr>
          <a:lstStyle/>
          <a:p>
            <a:r>
              <a:rPr lang="en-GB" dirty="0" smtClean="0"/>
              <a:t>See separate word doc for a clearer view of this.</a:t>
            </a:r>
            <a:endParaRPr lang="en-GB" dirty="0"/>
          </a:p>
        </p:txBody>
      </p:sp>
    </p:spTree>
    <p:extLst>
      <p:ext uri="{BB962C8B-B14F-4D97-AF65-F5344CB8AC3E}">
        <p14:creationId xmlns:p14="http://schemas.microsoft.com/office/powerpoint/2010/main" val="30122971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a:t>
            </a:r>
            <a:endParaRPr lang="en-GB" dirty="0"/>
          </a:p>
        </p:txBody>
      </p:sp>
      <p:sp>
        <p:nvSpPr>
          <p:cNvPr id="3" name="Content Placeholder 2"/>
          <p:cNvSpPr>
            <a:spLocks noGrp="1"/>
          </p:cNvSpPr>
          <p:nvPr>
            <p:ph idx="1"/>
          </p:nvPr>
        </p:nvSpPr>
        <p:spPr/>
        <p:txBody>
          <a:bodyPr/>
          <a:lstStyle/>
          <a:p>
            <a:r>
              <a:rPr lang="en-GB" dirty="0" smtClean="0"/>
              <a:t>Practice to familiarise yourself with the structure.</a:t>
            </a:r>
            <a:endParaRPr lang="en-GB" dirty="0"/>
          </a:p>
        </p:txBody>
      </p:sp>
    </p:spTree>
    <p:extLst>
      <p:ext uri="{BB962C8B-B14F-4D97-AF65-F5344CB8AC3E}">
        <p14:creationId xmlns:p14="http://schemas.microsoft.com/office/powerpoint/2010/main" val="140798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Starter activity</a:t>
            </a:r>
            <a:endParaRPr lang="en-GB" dirty="0"/>
          </a:p>
        </p:txBody>
      </p:sp>
      <p:sp>
        <p:nvSpPr>
          <p:cNvPr id="3" name="Content Placeholder 2"/>
          <p:cNvSpPr>
            <a:spLocks noGrp="1"/>
          </p:cNvSpPr>
          <p:nvPr>
            <p:ph idx="1"/>
          </p:nvPr>
        </p:nvSpPr>
        <p:spPr/>
        <p:txBody>
          <a:bodyPr>
            <a:normAutofit/>
          </a:bodyPr>
          <a:lstStyle/>
          <a:p>
            <a:r>
              <a:rPr lang="en-GB" sz="3600" dirty="0" smtClean="0"/>
              <a:t>Name 5 things the business might OWN</a:t>
            </a:r>
          </a:p>
          <a:p>
            <a:r>
              <a:rPr lang="en-GB" sz="3600" dirty="0" smtClean="0"/>
              <a:t>Name 5 people / organisations the business might OWE</a:t>
            </a:r>
            <a:endParaRPr lang="en-GB" sz="3200" dirty="0"/>
          </a:p>
        </p:txBody>
      </p:sp>
    </p:spTree>
    <p:extLst>
      <p:ext uri="{BB962C8B-B14F-4D97-AF65-F5344CB8AC3E}">
        <p14:creationId xmlns:p14="http://schemas.microsoft.com/office/powerpoint/2010/main" val="2871970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a:t>
            </a:r>
            <a:endParaRPr lang="en-GB" dirty="0"/>
          </a:p>
        </p:txBody>
      </p:sp>
      <p:sp>
        <p:nvSpPr>
          <p:cNvPr id="3" name="Content Placeholder 2"/>
          <p:cNvSpPr>
            <a:spLocks noGrp="1"/>
          </p:cNvSpPr>
          <p:nvPr>
            <p:ph idx="1"/>
          </p:nvPr>
        </p:nvSpPr>
        <p:spPr/>
        <p:txBody>
          <a:bodyPr>
            <a:normAutofit/>
          </a:bodyPr>
          <a:lstStyle/>
          <a:p>
            <a:r>
              <a:rPr lang="en-GB" sz="3200" dirty="0" smtClean="0"/>
              <a:t>Explain the purpose and use of Statements of Financial Position</a:t>
            </a:r>
          </a:p>
          <a:p>
            <a:pPr marL="0" indent="0">
              <a:buNone/>
            </a:pPr>
            <a:endParaRPr lang="en-GB" sz="3200" dirty="0" smtClean="0"/>
          </a:p>
          <a:p>
            <a:r>
              <a:rPr lang="en-GB" sz="3200" dirty="0" smtClean="0"/>
              <a:t>Be able to complete, calculate and amend statements to determine how much the business is WORTH</a:t>
            </a:r>
          </a:p>
          <a:p>
            <a:endParaRPr lang="en-GB" sz="3200" dirty="0" smtClean="0"/>
          </a:p>
        </p:txBody>
      </p:sp>
    </p:spTree>
    <p:extLst>
      <p:ext uri="{BB962C8B-B14F-4D97-AF65-F5344CB8AC3E}">
        <p14:creationId xmlns:p14="http://schemas.microsoft.com/office/powerpoint/2010/main" val="256216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 </a:t>
            </a:r>
            <a:endParaRPr lang="en-GB" dirty="0"/>
          </a:p>
        </p:txBody>
      </p:sp>
      <p:sp>
        <p:nvSpPr>
          <p:cNvPr id="3" name="Content Placeholder 2"/>
          <p:cNvSpPr>
            <a:spLocks noGrp="1"/>
          </p:cNvSpPr>
          <p:nvPr>
            <p:ph idx="1"/>
          </p:nvPr>
        </p:nvSpPr>
        <p:spPr>
          <a:xfrm>
            <a:off x="581193" y="2012221"/>
            <a:ext cx="11029616" cy="4499789"/>
          </a:xfrm>
        </p:spPr>
        <p:txBody>
          <a:bodyPr>
            <a:normAutofit lnSpcReduction="10000"/>
          </a:bodyPr>
          <a:lstStyle/>
          <a:p>
            <a:r>
              <a:rPr lang="en-GB" sz="2400" b="1" dirty="0" smtClean="0"/>
              <a:t>Statement of financial position</a:t>
            </a:r>
            <a:r>
              <a:rPr lang="en-GB" sz="2400" i="1" dirty="0" smtClean="0"/>
              <a:t>(also called BALANCE SHEET)</a:t>
            </a:r>
            <a:r>
              <a:rPr lang="en-GB" sz="2400" dirty="0" smtClean="0"/>
              <a:t>: Provides a snapshot of what a business OWNS and OWES at a point in time, to determine how much it is worth.</a:t>
            </a:r>
          </a:p>
          <a:p>
            <a:r>
              <a:rPr lang="en-GB" sz="2400" b="1" dirty="0" smtClean="0"/>
              <a:t>Assets</a:t>
            </a:r>
            <a:r>
              <a:rPr lang="en-GB" sz="2400" dirty="0" smtClean="0"/>
              <a:t>: What the business OWNS. </a:t>
            </a:r>
            <a:br>
              <a:rPr lang="en-GB" sz="2400" dirty="0" smtClean="0"/>
            </a:br>
            <a:endParaRPr lang="en-GB" sz="2400" dirty="0" smtClean="0"/>
          </a:p>
          <a:p>
            <a:r>
              <a:rPr lang="en-GB" sz="2400" b="1" dirty="0" smtClean="0"/>
              <a:t>Liabilities</a:t>
            </a:r>
            <a:r>
              <a:rPr lang="en-GB" sz="2400" dirty="0" smtClean="0"/>
              <a:t>: What the business OWES.</a:t>
            </a:r>
            <a:br>
              <a:rPr lang="en-GB" sz="2400" dirty="0" smtClean="0"/>
            </a:br>
            <a:endParaRPr lang="en-GB" sz="2400" dirty="0" smtClean="0"/>
          </a:p>
          <a:p>
            <a:r>
              <a:rPr lang="en-GB" sz="2400" b="1" dirty="0" smtClean="0"/>
              <a:t>Capital Employed</a:t>
            </a:r>
            <a:r>
              <a:rPr lang="en-GB" sz="2400" dirty="0" smtClean="0"/>
              <a:t>: All the capital the business has accumulated to date</a:t>
            </a:r>
          </a:p>
          <a:p>
            <a:endParaRPr lang="en-GB" sz="2400" dirty="0"/>
          </a:p>
          <a:p>
            <a:r>
              <a:rPr lang="en-GB" sz="2400" dirty="0" smtClean="0"/>
              <a:t>In its simplest form, </a:t>
            </a:r>
            <a:br>
              <a:rPr lang="en-GB" sz="2400" dirty="0" smtClean="0"/>
            </a:br>
            <a:r>
              <a:rPr lang="en-GB" sz="2400" dirty="0" smtClean="0"/>
              <a:t>ASSETS – LIABILITIES is the same figure as CAPITAL EMPLOYED.</a:t>
            </a:r>
            <a:endParaRPr lang="en-GB" sz="2400" dirty="0"/>
          </a:p>
        </p:txBody>
      </p:sp>
    </p:spTree>
    <p:extLst>
      <p:ext uri="{BB962C8B-B14F-4D97-AF65-F5344CB8AC3E}">
        <p14:creationId xmlns:p14="http://schemas.microsoft.com/office/powerpoint/2010/main" val="3712373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vertical format</a:t>
            </a:r>
            <a:endParaRPr lang="en-GB" dirty="0"/>
          </a:p>
        </p:txBody>
      </p:sp>
      <p:pic>
        <p:nvPicPr>
          <p:cNvPr id="4" name="Content Placeholder 3"/>
          <p:cNvPicPr>
            <a:picLocks noGrp="1" noChangeAspect="1"/>
          </p:cNvPicPr>
          <p:nvPr>
            <p:ph idx="1"/>
          </p:nvPr>
        </p:nvPicPr>
        <p:blipFill>
          <a:blip r:embed="rId2"/>
          <a:stretch>
            <a:fillRect/>
          </a:stretch>
        </p:blipFill>
        <p:spPr>
          <a:xfrm>
            <a:off x="4036800" y="1882445"/>
            <a:ext cx="3661200" cy="3096704"/>
          </a:xfrm>
          <a:prstGeom prst="rect">
            <a:avLst/>
          </a:prstGeom>
        </p:spPr>
      </p:pic>
      <p:pic>
        <p:nvPicPr>
          <p:cNvPr id="5" name="Picture 4"/>
          <p:cNvPicPr>
            <a:picLocks noChangeAspect="1"/>
          </p:cNvPicPr>
          <p:nvPr/>
        </p:nvPicPr>
        <p:blipFill>
          <a:blip r:embed="rId3"/>
          <a:stretch>
            <a:fillRect/>
          </a:stretch>
        </p:blipFill>
        <p:spPr>
          <a:xfrm>
            <a:off x="4036800" y="4979149"/>
            <a:ext cx="3661200" cy="1319906"/>
          </a:xfrm>
          <a:prstGeom prst="rect">
            <a:avLst/>
          </a:prstGeom>
        </p:spPr>
      </p:pic>
      <p:cxnSp>
        <p:nvCxnSpPr>
          <p:cNvPr id="7" name="Straight Connector 6"/>
          <p:cNvCxnSpPr/>
          <p:nvPr/>
        </p:nvCxnSpPr>
        <p:spPr>
          <a:xfrm flipV="1">
            <a:off x="3852110" y="4811657"/>
            <a:ext cx="4030579" cy="28"/>
          </a:xfrm>
          <a:prstGeom prst="line">
            <a:avLst/>
          </a:prstGeom>
        </p:spPr>
        <p:style>
          <a:lnRef idx="3">
            <a:schemeClr val="accent1"/>
          </a:lnRef>
          <a:fillRef idx="0">
            <a:schemeClr val="accent1"/>
          </a:fillRef>
          <a:effectRef idx="2">
            <a:schemeClr val="accent1"/>
          </a:effectRef>
          <a:fontRef idx="minor">
            <a:schemeClr val="tx1"/>
          </a:fontRef>
        </p:style>
      </p:cxnSp>
      <p:sp>
        <p:nvSpPr>
          <p:cNvPr id="12" name="TextBox 11"/>
          <p:cNvSpPr txBox="1"/>
          <p:nvPr/>
        </p:nvSpPr>
        <p:spPr>
          <a:xfrm>
            <a:off x="8686800" y="4415589"/>
            <a:ext cx="2695074" cy="1200329"/>
          </a:xfrm>
          <a:prstGeom prst="rect">
            <a:avLst/>
          </a:prstGeom>
          <a:noFill/>
        </p:spPr>
        <p:txBody>
          <a:bodyPr wrap="square" rtlCol="0">
            <a:spAutoFit/>
          </a:bodyPr>
          <a:lstStyle/>
          <a:p>
            <a:r>
              <a:rPr lang="en-GB" dirty="0" smtClean="0"/>
              <a:t>Net Assets and Capital Employed figures should ‘balance’ i.e. equal each other.</a:t>
            </a:r>
            <a:endParaRPr lang="en-GB" dirty="0"/>
          </a:p>
        </p:txBody>
      </p:sp>
      <p:cxnSp>
        <p:nvCxnSpPr>
          <p:cNvPr id="14" name="Elbow Connector 13"/>
          <p:cNvCxnSpPr/>
          <p:nvPr/>
        </p:nvCxnSpPr>
        <p:spPr>
          <a:xfrm rot="10800000">
            <a:off x="5751096" y="4608095"/>
            <a:ext cx="2935705" cy="9625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p:nvPr/>
        </p:nvCxnSpPr>
        <p:spPr>
          <a:xfrm rot="10800000" flipV="1">
            <a:off x="6316580" y="5060553"/>
            <a:ext cx="2370221" cy="102742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Left Brace 17"/>
          <p:cNvSpPr/>
          <p:nvPr/>
        </p:nvSpPr>
        <p:spPr>
          <a:xfrm>
            <a:off x="3284621" y="1973179"/>
            <a:ext cx="567489" cy="268304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Left Brace 18"/>
          <p:cNvSpPr/>
          <p:nvPr/>
        </p:nvSpPr>
        <p:spPr>
          <a:xfrm>
            <a:off x="3284621" y="4925494"/>
            <a:ext cx="567489" cy="142721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TextBox 19"/>
          <p:cNvSpPr txBox="1"/>
          <p:nvPr/>
        </p:nvSpPr>
        <p:spPr>
          <a:xfrm>
            <a:off x="409074" y="1973179"/>
            <a:ext cx="2791326" cy="2308324"/>
          </a:xfrm>
          <a:prstGeom prst="rect">
            <a:avLst/>
          </a:prstGeom>
          <a:noFill/>
        </p:spPr>
        <p:txBody>
          <a:bodyPr wrap="square" rtlCol="0">
            <a:spAutoFit/>
          </a:bodyPr>
          <a:lstStyle/>
          <a:p>
            <a:r>
              <a:rPr lang="en-GB" dirty="0" smtClean="0"/>
              <a:t>The top half of the statement itemises the ASSETS (Owns) and LIABILITIES (Owes) of the business on the day the statement was drawn up. Assets – Liabilities = NET ASSETS</a:t>
            </a:r>
            <a:endParaRPr lang="en-GB" dirty="0"/>
          </a:p>
        </p:txBody>
      </p:sp>
      <p:sp>
        <p:nvSpPr>
          <p:cNvPr id="21" name="TextBox 20"/>
          <p:cNvSpPr txBox="1"/>
          <p:nvPr/>
        </p:nvSpPr>
        <p:spPr>
          <a:xfrm>
            <a:off x="480723" y="4484939"/>
            <a:ext cx="2619208" cy="2308324"/>
          </a:xfrm>
          <a:prstGeom prst="rect">
            <a:avLst/>
          </a:prstGeom>
          <a:noFill/>
        </p:spPr>
        <p:txBody>
          <a:bodyPr wrap="square" rtlCol="0">
            <a:spAutoFit/>
          </a:bodyPr>
          <a:lstStyle/>
          <a:p>
            <a:r>
              <a:rPr lang="en-GB" dirty="0" smtClean="0"/>
              <a:t>The bottom half shows where the capital has come from.  It is known as CAPITAL EMPLOYED. This has been spent on the NET ASSETS of the firm. See the top half of the statement</a:t>
            </a:r>
            <a:endParaRPr lang="en-GB" dirty="0"/>
          </a:p>
        </p:txBody>
      </p:sp>
    </p:spTree>
    <p:extLst>
      <p:ext uri="{BB962C8B-B14F-4D97-AF65-F5344CB8AC3E}">
        <p14:creationId xmlns:p14="http://schemas.microsoft.com/office/powerpoint/2010/main" val="14169858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Assets (in the top half)</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3949134"/>
              </p:ext>
            </p:extLst>
          </p:nvPr>
        </p:nvGraphicFramePr>
        <p:xfrm>
          <a:off x="581025" y="2181225"/>
          <a:ext cx="11029950" cy="3571240"/>
        </p:xfrm>
        <a:graphic>
          <a:graphicData uri="http://schemas.openxmlformats.org/drawingml/2006/table">
            <a:tbl>
              <a:tblPr firstRow="1" bandRow="1">
                <a:tableStyleId>{5C22544A-7EE6-4342-B048-85BDC9FD1C3A}</a:tableStyleId>
              </a:tblPr>
              <a:tblGrid>
                <a:gridCol w="2198270"/>
                <a:gridCol w="8831680"/>
              </a:tblGrid>
              <a:tr h="370840">
                <a:tc>
                  <a:txBody>
                    <a:bodyPr/>
                    <a:lstStyle/>
                    <a:p>
                      <a:r>
                        <a:rPr lang="en-GB" dirty="0" smtClean="0"/>
                        <a:t>Term</a:t>
                      </a:r>
                      <a:endParaRPr lang="en-GB" dirty="0"/>
                    </a:p>
                  </a:txBody>
                  <a:tcPr/>
                </a:tc>
                <a:tc>
                  <a:txBody>
                    <a:bodyPr/>
                    <a:lstStyle/>
                    <a:p>
                      <a:r>
                        <a:rPr lang="en-GB" dirty="0" smtClean="0"/>
                        <a:t>Meaning / Clarification</a:t>
                      </a:r>
                      <a:endParaRPr lang="en-GB" dirty="0"/>
                    </a:p>
                  </a:txBody>
                  <a:tcPr/>
                </a:tc>
              </a:tr>
              <a:tr h="370840">
                <a:tc>
                  <a:txBody>
                    <a:bodyPr/>
                    <a:lstStyle/>
                    <a:p>
                      <a:r>
                        <a:rPr lang="en-GB" dirty="0" smtClean="0"/>
                        <a:t>Non-Current Assets</a:t>
                      </a:r>
                      <a:endParaRPr lang="en-GB" dirty="0"/>
                    </a:p>
                  </a:txBody>
                  <a:tcPr/>
                </a:tc>
                <a:tc>
                  <a:txBody>
                    <a:bodyPr/>
                    <a:lstStyle/>
                    <a:p>
                      <a:r>
                        <a:rPr lang="en-GB" dirty="0" smtClean="0"/>
                        <a:t>Assets</a:t>
                      </a:r>
                      <a:r>
                        <a:rPr lang="en-GB" baseline="0" dirty="0" smtClean="0"/>
                        <a:t> the business owns that it intends keeping for more than 1 year:</a:t>
                      </a:r>
                      <a:br>
                        <a:rPr lang="en-GB" baseline="0" dirty="0" smtClean="0"/>
                      </a:br>
                      <a:r>
                        <a:rPr lang="en-GB" baseline="0" dirty="0" smtClean="0"/>
                        <a:t>TANGIBLE (have a physical presence): e.g. Premises, Machinery, Fixtures and Fittings</a:t>
                      </a:r>
                    </a:p>
                    <a:p>
                      <a:r>
                        <a:rPr lang="en-GB" baseline="0" dirty="0" smtClean="0"/>
                        <a:t>INTANGIBLE (no physical presence): e.g. Brands, Goodwill,</a:t>
                      </a:r>
                      <a:endParaRPr lang="en-GB" dirty="0"/>
                    </a:p>
                  </a:txBody>
                  <a:tcPr/>
                </a:tc>
              </a:tr>
              <a:tr h="370840">
                <a:tc>
                  <a:txBody>
                    <a:bodyPr/>
                    <a:lstStyle/>
                    <a:p>
                      <a:r>
                        <a:rPr lang="en-GB" dirty="0" smtClean="0"/>
                        <a:t>Current Assets</a:t>
                      </a:r>
                      <a:endParaRPr lang="en-GB" dirty="0"/>
                    </a:p>
                  </a:txBody>
                  <a:tcPr/>
                </a:tc>
                <a:tc>
                  <a:txBody>
                    <a:bodyPr/>
                    <a:lstStyle/>
                    <a:p>
                      <a:r>
                        <a:rPr lang="en-GB" dirty="0" smtClean="0"/>
                        <a:t>Assets the business owns that</a:t>
                      </a:r>
                      <a:r>
                        <a:rPr lang="en-GB" baseline="0" dirty="0" smtClean="0"/>
                        <a:t> it intends getting rid of within 1 year:</a:t>
                      </a:r>
                      <a:br>
                        <a:rPr lang="en-GB" baseline="0" dirty="0" smtClean="0"/>
                      </a:br>
                      <a:r>
                        <a:rPr lang="en-GB" baseline="0" dirty="0" smtClean="0"/>
                        <a:t>INVENTORIES (a.k.a. stock) </a:t>
                      </a:r>
                    </a:p>
                    <a:p>
                      <a:r>
                        <a:rPr lang="en-GB" baseline="0" dirty="0" smtClean="0"/>
                        <a:t>TRADE RECEIVABLES (a.k.a. debtors or trade debtors – what customer who have bought on credit owe you)</a:t>
                      </a:r>
                    </a:p>
                    <a:p>
                      <a:r>
                        <a:rPr lang="en-GB" baseline="0" dirty="0" smtClean="0"/>
                        <a:t>PREPAYMENTS (more on these in a later lesson – when the business has paid an expense early)</a:t>
                      </a:r>
                    </a:p>
                    <a:p>
                      <a:r>
                        <a:rPr lang="en-GB" baseline="0" dirty="0" smtClean="0"/>
                        <a:t>CASH IN THE BANK           These might be grouped together and called CASH</a:t>
                      </a:r>
                    </a:p>
                    <a:p>
                      <a:r>
                        <a:rPr lang="en-GB" dirty="0" smtClean="0"/>
                        <a:t>CASH</a:t>
                      </a:r>
                      <a:r>
                        <a:rPr lang="en-GB" baseline="0" dirty="0" smtClean="0"/>
                        <a:t> IN HAND</a:t>
                      </a:r>
                      <a:endParaRPr lang="en-GB" dirty="0"/>
                    </a:p>
                  </a:txBody>
                  <a:tcPr/>
                </a:tc>
              </a:tr>
            </a:tbl>
          </a:graphicData>
        </a:graphic>
      </p:graphicFrame>
      <p:sp>
        <p:nvSpPr>
          <p:cNvPr id="5" name="Right Brace 4"/>
          <p:cNvSpPr/>
          <p:nvPr/>
        </p:nvSpPr>
        <p:spPr>
          <a:xfrm>
            <a:off x="4981074" y="5161547"/>
            <a:ext cx="276726" cy="5654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3228512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liabilities (also in the top half)</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26446986"/>
              </p:ext>
            </p:extLst>
          </p:nvPr>
        </p:nvGraphicFramePr>
        <p:xfrm>
          <a:off x="580858" y="1892467"/>
          <a:ext cx="11029950" cy="4394200"/>
        </p:xfrm>
        <a:graphic>
          <a:graphicData uri="http://schemas.openxmlformats.org/drawingml/2006/table">
            <a:tbl>
              <a:tblPr firstRow="1" bandRow="1">
                <a:tableStyleId>{5C22544A-7EE6-4342-B048-85BDC9FD1C3A}</a:tableStyleId>
              </a:tblPr>
              <a:tblGrid>
                <a:gridCol w="1849354"/>
                <a:gridCol w="9180596"/>
              </a:tblGrid>
              <a:tr h="370840">
                <a:tc>
                  <a:txBody>
                    <a:bodyPr/>
                    <a:lstStyle/>
                    <a:p>
                      <a:r>
                        <a:rPr lang="en-GB" dirty="0" smtClean="0"/>
                        <a:t>Term</a:t>
                      </a:r>
                      <a:endParaRPr lang="en-GB" dirty="0"/>
                    </a:p>
                  </a:txBody>
                  <a:tcPr/>
                </a:tc>
                <a:tc>
                  <a:txBody>
                    <a:bodyPr/>
                    <a:lstStyle/>
                    <a:p>
                      <a:r>
                        <a:rPr lang="en-GB" dirty="0" smtClean="0"/>
                        <a:t>Meaning / Clarification</a:t>
                      </a:r>
                      <a:endParaRPr lang="en-GB" dirty="0"/>
                    </a:p>
                  </a:txBody>
                  <a:tcPr/>
                </a:tc>
              </a:tr>
              <a:tr h="370840">
                <a:tc>
                  <a:txBody>
                    <a:bodyPr/>
                    <a:lstStyle/>
                    <a:p>
                      <a:r>
                        <a:rPr lang="en-GB" sz="1600" dirty="0" smtClean="0"/>
                        <a:t>Current Liabilities</a:t>
                      </a:r>
                      <a:endParaRPr lang="en-GB" sz="1600" dirty="0"/>
                    </a:p>
                  </a:txBody>
                  <a:tcPr/>
                </a:tc>
                <a:tc>
                  <a:txBody>
                    <a:bodyPr/>
                    <a:lstStyle/>
                    <a:p>
                      <a:r>
                        <a:rPr lang="en-GB" sz="1600" dirty="0" smtClean="0"/>
                        <a:t>What the business OWES and needs to paid off within 1 year. URGENT liabilities: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baseline="0" dirty="0" smtClean="0"/>
                        <a:t>OVERDRAFT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baseline="0" dirty="0" smtClean="0"/>
                        <a:t>ACCRUALS (more on these in a later lesson. When an expense has been paid late and is still owed by the business)</a:t>
                      </a:r>
                    </a:p>
                    <a:p>
                      <a:r>
                        <a:rPr lang="en-GB" sz="1600" dirty="0" smtClean="0"/>
                        <a:t>TRADE PAYABLES</a:t>
                      </a:r>
                      <a:r>
                        <a:rPr lang="en-GB" sz="1600" baseline="0" dirty="0" smtClean="0"/>
                        <a:t> (a.k.a. Creditors – unpaid invoices the business owes suppliers, when they’ve bought inventories / stock on credit</a:t>
                      </a:r>
                    </a:p>
                    <a:p>
                      <a:endParaRPr lang="en-GB" sz="1600" dirty="0"/>
                    </a:p>
                  </a:txBody>
                  <a:tcPr/>
                </a:tc>
              </a:tr>
              <a:tr h="370840">
                <a:tc>
                  <a:txBody>
                    <a:bodyPr/>
                    <a:lstStyle/>
                    <a:p>
                      <a:r>
                        <a:rPr lang="en-GB" sz="1600" dirty="0" smtClean="0"/>
                        <a:t>Net Current Assets or Net Current Liabilities</a:t>
                      </a:r>
                      <a:endParaRPr lang="en-GB" sz="1600" dirty="0"/>
                    </a:p>
                  </a:txBody>
                  <a:tcPr/>
                </a:tc>
                <a:tc>
                  <a:txBody>
                    <a:bodyPr/>
                    <a:lstStyle/>
                    <a:p>
                      <a:r>
                        <a:rPr lang="en-GB" sz="1600" dirty="0" smtClean="0"/>
                        <a:t>Answer</a:t>
                      </a:r>
                      <a:r>
                        <a:rPr lang="en-GB" sz="1600" baseline="0" dirty="0" smtClean="0"/>
                        <a:t> to the sum CURRENT ASSETS – CURRENT LIABILITIES. If the answer is positive, it would be referred to as a NET CURRENT ASSETS. If the answer is negative it is a NET CURRENT LIABILITY.</a:t>
                      </a:r>
                    </a:p>
                    <a:p>
                      <a:r>
                        <a:rPr lang="en-GB" sz="1600" baseline="0" dirty="0" smtClean="0"/>
                        <a:t>a.k.a. working capital.</a:t>
                      </a:r>
                      <a:endParaRPr lang="en-GB" sz="1600" dirty="0"/>
                    </a:p>
                  </a:txBody>
                  <a:tcPr/>
                </a:tc>
              </a:tr>
              <a:tr h="370840">
                <a:tc>
                  <a:txBody>
                    <a:bodyPr/>
                    <a:lstStyle/>
                    <a:p>
                      <a:r>
                        <a:rPr lang="en-GB" sz="1600" dirty="0" smtClean="0"/>
                        <a:t>Non-Current Liabilities</a:t>
                      </a:r>
                      <a:endParaRPr lang="en-GB" sz="1600" dirty="0"/>
                    </a:p>
                  </a:txBody>
                  <a:tcPr/>
                </a:tc>
                <a:tc>
                  <a:txBody>
                    <a:bodyPr/>
                    <a:lstStyle/>
                    <a:p>
                      <a:r>
                        <a:rPr lang="en-GB" sz="1600" dirty="0" smtClean="0"/>
                        <a:t>What the business OWES and needs to paid off after1 year. This finances</a:t>
                      </a:r>
                      <a:r>
                        <a:rPr lang="en-GB" sz="1600" baseline="0" dirty="0" smtClean="0"/>
                        <a:t> the business in the longer term. </a:t>
                      </a:r>
                    </a:p>
                    <a:p>
                      <a:r>
                        <a:rPr lang="en-GB" sz="1600" baseline="0" dirty="0" smtClean="0"/>
                        <a:t>E.G. Loans and Mortgages. </a:t>
                      </a:r>
                      <a:endParaRPr lang="en-GB" sz="1600" dirty="0"/>
                    </a:p>
                  </a:txBody>
                  <a:tcPr/>
                </a:tc>
              </a:tr>
              <a:tr h="370840">
                <a:tc>
                  <a:txBody>
                    <a:bodyPr/>
                    <a:lstStyle/>
                    <a:p>
                      <a:r>
                        <a:rPr lang="en-GB" sz="1600" dirty="0" smtClean="0"/>
                        <a:t>NET ASSETS</a:t>
                      </a:r>
                      <a:endParaRPr lang="en-GB" sz="1600" dirty="0"/>
                    </a:p>
                  </a:txBody>
                  <a:tcPr/>
                </a:tc>
                <a:tc>
                  <a:txBody>
                    <a:bodyPr/>
                    <a:lstStyle/>
                    <a:p>
                      <a:r>
                        <a:rPr lang="en-GB" sz="1600" dirty="0" smtClean="0"/>
                        <a:t>Shows how much the business is worth.</a:t>
                      </a:r>
                      <a:r>
                        <a:rPr lang="en-GB" sz="1600" baseline="0" dirty="0" smtClean="0"/>
                        <a:t> This is also one of the balancing numbers, so it should equal CAPITAL EMPLOYED.</a:t>
                      </a:r>
                    </a:p>
                    <a:p>
                      <a:r>
                        <a:rPr lang="en-GB" sz="1600" baseline="0" dirty="0" smtClean="0"/>
                        <a:t>(Non-Current Assets + Current Assets) – (Current Liabilities + Non-Current Liabilities)</a:t>
                      </a:r>
                      <a:endParaRPr lang="en-GB" sz="1600" dirty="0"/>
                    </a:p>
                  </a:txBody>
                  <a:tcPr/>
                </a:tc>
              </a:tr>
            </a:tbl>
          </a:graphicData>
        </a:graphic>
      </p:graphicFrame>
    </p:spTree>
    <p:extLst>
      <p:ext uri="{BB962C8B-B14F-4D97-AF65-F5344CB8AC3E}">
        <p14:creationId xmlns:p14="http://schemas.microsoft.com/office/powerpoint/2010/main" val="4220889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Capital (the bottom half)</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7026590"/>
              </p:ext>
            </p:extLst>
          </p:nvPr>
        </p:nvGraphicFramePr>
        <p:xfrm>
          <a:off x="581025" y="2181225"/>
          <a:ext cx="11029950" cy="2931160"/>
        </p:xfrm>
        <a:graphic>
          <a:graphicData uri="http://schemas.openxmlformats.org/drawingml/2006/table">
            <a:tbl>
              <a:tblPr firstRow="1" bandRow="1">
                <a:tableStyleId>{5C22544A-7EE6-4342-B048-85BDC9FD1C3A}</a:tableStyleId>
              </a:tblPr>
              <a:tblGrid>
                <a:gridCol w="2414838"/>
                <a:gridCol w="8615112"/>
              </a:tblGrid>
              <a:tr h="370840">
                <a:tc>
                  <a:txBody>
                    <a:bodyPr/>
                    <a:lstStyle/>
                    <a:p>
                      <a:r>
                        <a:rPr lang="en-GB" dirty="0" smtClean="0"/>
                        <a:t>Term</a:t>
                      </a:r>
                      <a:endParaRPr lang="en-GB" dirty="0"/>
                    </a:p>
                  </a:txBody>
                  <a:tcPr/>
                </a:tc>
                <a:tc>
                  <a:txBody>
                    <a:bodyPr/>
                    <a:lstStyle/>
                    <a:p>
                      <a:r>
                        <a:rPr lang="en-GB" dirty="0" smtClean="0"/>
                        <a:t>Meaning/Clarification</a:t>
                      </a:r>
                      <a:endParaRPr lang="en-GB" dirty="0"/>
                    </a:p>
                  </a:txBody>
                  <a:tcPr/>
                </a:tc>
              </a:tr>
              <a:tr h="370840">
                <a:tc>
                  <a:txBody>
                    <a:bodyPr/>
                    <a:lstStyle/>
                    <a:p>
                      <a:r>
                        <a:rPr lang="en-GB" dirty="0" smtClean="0"/>
                        <a:t>Owners’ or Shareholders’ Capital</a:t>
                      </a:r>
                      <a:endParaRPr lang="en-GB" dirty="0"/>
                    </a:p>
                  </a:txBody>
                  <a:tcPr/>
                </a:tc>
                <a:tc>
                  <a:txBody>
                    <a:bodyPr/>
                    <a:lstStyle/>
                    <a:p>
                      <a:r>
                        <a:rPr lang="en-GB" dirty="0" smtClean="0"/>
                        <a:t>The sum of money invested in the business by its owners. Depends on what type of business it is.</a:t>
                      </a:r>
                      <a:r>
                        <a:rPr lang="en-GB" baseline="0" dirty="0" smtClean="0"/>
                        <a:t> If a company this is ‘Shareholder Capital’, otherwise ‘Owners’ Capital’.</a:t>
                      </a:r>
                      <a:endParaRPr lang="en-GB" dirty="0"/>
                    </a:p>
                  </a:txBody>
                  <a:tcPr/>
                </a:tc>
              </a:tr>
              <a:tr h="370840">
                <a:tc>
                  <a:txBody>
                    <a:bodyPr/>
                    <a:lstStyle/>
                    <a:p>
                      <a:r>
                        <a:rPr lang="en-GB" dirty="0" smtClean="0"/>
                        <a:t>+ Retained Profit</a:t>
                      </a:r>
                      <a:endParaRPr lang="en-GB" dirty="0"/>
                    </a:p>
                  </a:txBody>
                  <a:tcPr/>
                </a:tc>
                <a:tc>
                  <a:txBody>
                    <a:bodyPr/>
                    <a:lstStyle/>
                    <a:p>
                      <a:r>
                        <a:rPr lang="en-GB" dirty="0" smtClean="0"/>
                        <a:t>Add on the Retained</a:t>
                      </a:r>
                      <a:r>
                        <a:rPr lang="en-GB" baseline="0" dirty="0" smtClean="0"/>
                        <a:t> Profit figure, which is the last number from the Statement of Comprehensive Income</a:t>
                      </a:r>
                      <a:endParaRPr lang="en-GB" dirty="0"/>
                    </a:p>
                  </a:txBody>
                  <a:tcPr/>
                </a:tc>
              </a:tr>
              <a:tr h="370840">
                <a:tc>
                  <a:txBody>
                    <a:bodyPr/>
                    <a:lstStyle/>
                    <a:p>
                      <a:r>
                        <a:rPr lang="en-GB" dirty="0" smtClean="0"/>
                        <a:t>- Drawings</a:t>
                      </a:r>
                      <a:endParaRPr lang="en-GB" dirty="0"/>
                    </a:p>
                  </a:txBody>
                  <a:tcPr/>
                </a:tc>
                <a:tc>
                  <a:txBody>
                    <a:bodyPr/>
                    <a:lstStyle/>
                    <a:p>
                      <a:r>
                        <a:rPr lang="en-GB" dirty="0" smtClean="0"/>
                        <a:t>Subtract Drawings,</a:t>
                      </a:r>
                      <a:r>
                        <a:rPr lang="en-GB" baseline="0" dirty="0" smtClean="0"/>
                        <a:t> if there are any, which is the salary the business owner pays themselves. Note LTDs and PLCs won’t have drawings.</a:t>
                      </a:r>
                      <a:endParaRPr lang="en-GB" dirty="0"/>
                    </a:p>
                  </a:txBody>
                  <a:tcPr/>
                </a:tc>
              </a:tr>
              <a:tr h="370840">
                <a:tc>
                  <a:txBody>
                    <a:bodyPr/>
                    <a:lstStyle/>
                    <a:p>
                      <a:r>
                        <a:rPr lang="en-GB" dirty="0" smtClean="0"/>
                        <a:t>= Capital Employed</a:t>
                      </a:r>
                      <a:endParaRPr lang="en-GB" dirty="0"/>
                    </a:p>
                  </a:txBody>
                  <a:tcPr/>
                </a:tc>
                <a:tc>
                  <a:txBody>
                    <a:bodyPr/>
                    <a:lstStyle/>
                    <a:p>
                      <a:r>
                        <a:rPr lang="en-GB" dirty="0" smtClean="0"/>
                        <a:t>Capital Employed shows how the business was financed.</a:t>
                      </a:r>
                      <a:r>
                        <a:rPr lang="en-GB" baseline="0" dirty="0" smtClean="0"/>
                        <a:t> i.e. where it got its money from to pay for its NET ASSETS. That’s why this figure should EQUAL Net Assets.</a:t>
                      </a:r>
                      <a:endParaRPr lang="en-GB" dirty="0"/>
                    </a:p>
                  </a:txBody>
                  <a:tcPr/>
                </a:tc>
              </a:tr>
            </a:tbl>
          </a:graphicData>
        </a:graphic>
      </p:graphicFrame>
    </p:spTree>
    <p:extLst>
      <p:ext uri="{BB962C8B-B14F-4D97-AF65-F5344CB8AC3E}">
        <p14:creationId xmlns:p14="http://schemas.microsoft.com/office/powerpoint/2010/main" val="3361646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note</a:t>
            </a:r>
            <a:endParaRPr lang="en-GB" dirty="0"/>
          </a:p>
        </p:txBody>
      </p:sp>
      <p:sp>
        <p:nvSpPr>
          <p:cNvPr id="3" name="Content Placeholder 2"/>
          <p:cNvSpPr>
            <a:spLocks noGrp="1"/>
          </p:cNvSpPr>
          <p:nvPr>
            <p:ph idx="1"/>
          </p:nvPr>
        </p:nvSpPr>
        <p:spPr/>
        <p:txBody>
          <a:bodyPr/>
          <a:lstStyle/>
          <a:p>
            <a:r>
              <a:rPr lang="en-GB" dirty="0" smtClean="0"/>
              <a:t>It is worth noting here that the numbers on the STATEMENT OF FINANCIAL POSITION are calculated AT A POINT IN TIME.</a:t>
            </a:r>
          </a:p>
          <a:p>
            <a:r>
              <a:rPr lang="en-GB" dirty="0" smtClean="0"/>
              <a:t>For example CASH on the statement might be a different amount had the statement been drawn up the next day.</a:t>
            </a:r>
          </a:p>
          <a:p>
            <a:r>
              <a:rPr lang="en-GB" dirty="0" smtClean="0"/>
              <a:t>That’s ok though – it is understood the CURRENT ASSETS change regularly – the business only ever intended keeping them for less than 1 year.</a:t>
            </a:r>
          </a:p>
          <a:p>
            <a:r>
              <a:rPr lang="en-GB" dirty="0" smtClean="0"/>
              <a:t>QUESTION:</a:t>
            </a:r>
            <a:br>
              <a:rPr lang="en-GB" dirty="0" smtClean="0"/>
            </a:br>
            <a:r>
              <a:rPr lang="en-GB" dirty="0" smtClean="0"/>
              <a:t>What about the value of the NON-CURRENT ASSETS? The business intends keeping these for more than one year. So should the same figure be used for each year the business owns these assets?</a:t>
            </a:r>
            <a:endParaRPr lang="en-GB" dirty="0"/>
          </a:p>
        </p:txBody>
      </p:sp>
    </p:spTree>
    <p:extLst>
      <p:ext uri="{BB962C8B-B14F-4D97-AF65-F5344CB8AC3E}">
        <p14:creationId xmlns:p14="http://schemas.microsoft.com/office/powerpoint/2010/main" val="591559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180491-5E82-4B30-AEAC-2F531E4DCE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C4F1C3A-40EC-4AEE-A87A-83AF23B6D6AC}">
  <ds:schemaRefs>
    <ds:schemaRef ds:uri="http://schemas.microsoft.com/sharepoint/v3/contenttype/forms"/>
  </ds:schemaRefs>
</ds:datastoreItem>
</file>

<file path=customXml/itemProps3.xml><?xml version="1.0" encoding="utf-8"?>
<ds:datastoreItem xmlns:ds="http://schemas.openxmlformats.org/officeDocument/2006/customXml" ds:itemID="{F733468A-9754-4658-A2ED-D7F6841AF1D2}">
  <ds:schemaRefs>
    <ds:schemaRef ds:uri="http://purl.org/dc/dcmitype/"/>
    <ds:schemaRef ds:uri="http://purl.org/dc/elements/1.1/"/>
    <ds:schemaRef ds:uri="http://www.w3.org/XML/1998/namespace"/>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709</TotalTime>
  <Words>786</Words>
  <Application>Microsoft Office PowerPoint</Application>
  <PresentationFormat>Widescreen</PresentationFormat>
  <Paragraphs>75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Gill Sans MT</vt:lpstr>
      <vt:lpstr>Wingdings 2</vt:lpstr>
      <vt:lpstr>Dividend</vt:lpstr>
      <vt:lpstr>Unit 3: Business finance  TOPIC f1: statement of financial position</vt:lpstr>
      <vt:lpstr>Starter activity</vt:lpstr>
      <vt:lpstr>Learning Objectives</vt:lpstr>
      <vt:lpstr>Key Terms: </vt:lpstr>
      <vt:lpstr>The vertical format</vt:lpstr>
      <vt:lpstr>The Assets (in the top half)</vt:lpstr>
      <vt:lpstr>The liabilities (also in the top half)</vt:lpstr>
      <vt:lpstr>Capital (the bottom half)</vt:lpstr>
      <vt:lpstr>note</vt:lpstr>
      <vt:lpstr>Depreciation and amortisation</vt:lpstr>
      <vt:lpstr>Reminder: how to calculate depreciation and net book value</vt:lpstr>
      <vt:lpstr>Example to show adjustments for depreciation / amortisation on the statement of financial position</vt:lpstr>
      <vt:lpstr>Practice</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Topic A1</dc:title>
  <dc:creator>Anne E Lomas</dc:creator>
  <cp:lastModifiedBy>Anne E Lomas</cp:lastModifiedBy>
  <cp:revision>77</cp:revision>
  <dcterms:created xsi:type="dcterms:W3CDTF">2016-11-30T10:57:38Z</dcterms:created>
  <dcterms:modified xsi:type="dcterms:W3CDTF">2017-03-01T16:34:28Z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