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73" r:id="rId6"/>
    <p:sldId id="274" r:id="rId7"/>
    <p:sldId id="257" r:id="rId8"/>
    <p:sldId id="258" r:id="rId9"/>
    <p:sldId id="275" r:id="rId10"/>
    <p:sldId id="276" r:id="rId11"/>
    <p:sldId id="277" r:id="rId12"/>
    <p:sldId id="278" r:id="rId13"/>
    <p:sldId id="279" r:id="rId14"/>
    <p:sldId id="282" r:id="rId15"/>
    <p:sldId id="281" r:id="rId16"/>
    <p:sldId id="283" r:id="rId17"/>
    <p:sldId id="284" r:id="rId18"/>
    <p:sldId id="286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75C75-78CA-BDCB-87CA-024E37F93C2F}" v="106" dt="2020-09-01T10:25:05.872"/>
    <p1510:client id="{ED7DBADC-B63A-4A00-4428-2773668BC470}" v="74" dt="2020-09-01T09:55:55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6647A-84F4-41C1-884B-6BAA075FCC90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EBE4B-DFB3-4412-AFAD-A2643F78C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0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08" y="182485"/>
            <a:ext cx="9144000" cy="1641490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effectLst/>
              </a:rPr>
              <a:t>Unit 3; Russia and its Rulers, 1855-1964</a:t>
            </a:r>
            <a:r>
              <a:rPr lang="en-GB" sz="4800" dirty="0">
                <a:effectLst/>
              </a:rPr>
              <a:t/>
            </a:r>
            <a:br>
              <a:rPr lang="en-GB" sz="4800" dirty="0">
                <a:effectLst/>
              </a:rPr>
            </a:b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08" y="1003230"/>
            <a:ext cx="9144000" cy="754025"/>
          </a:xfrm>
        </p:spPr>
        <p:txBody>
          <a:bodyPr/>
          <a:lstStyle/>
          <a:p>
            <a:r>
              <a:rPr lang="en-GB" dirty="0"/>
              <a:t>Introduction to the Course</a:t>
            </a:r>
          </a:p>
        </p:txBody>
      </p:sp>
      <p:pic>
        <p:nvPicPr>
          <p:cNvPr id="1026" name="Picture 2" descr="Nicholas II (Tsar) - On This Day">
            <a:extLst>
              <a:ext uri="{FF2B5EF4-FFF2-40B4-BE49-F238E27FC236}">
                <a16:creationId xmlns:a16="http://schemas.microsoft.com/office/drawing/2014/main" id="{8C9CD298-03BA-4926-A700-AE952756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88" y="2506780"/>
            <a:ext cx="2554357" cy="319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xander II of Russia - Wikipedia">
            <a:extLst>
              <a:ext uri="{FF2B5EF4-FFF2-40B4-BE49-F238E27FC236}">
                <a16:creationId xmlns:a16="http://schemas.microsoft.com/office/drawing/2014/main" id="{2913908B-7A0D-425A-8805-A092429A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76" y="2522673"/>
            <a:ext cx="2256353" cy="32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ladimir Lenin - Wikipedia">
            <a:extLst>
              <a:ext uri="{FF2B5EF4-FFF2-40B4-BE49-F238E27FC236}">
                <a16:creationId xmlns:a16="http://schemas.microsoft.com/office/drawing/2014/main" id="{AC3339B6-D666-4C4F-8C5E-C9790E69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87" y="2486438"/>
            <a:ext cx="2095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kita Khrushchev - Wikipedia">
            <a:extLst>
              <a:ext uri="{FF2B5EF4-FFF2-40B4-BE49-F238E27FC236}">
                <a16:creationId xmlns:a16="http://schemas.microsoft.com/office/drawing/2014/main" id="{F3EE5512-6BD3-4A77-A98A-C615C257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36" y="2563155"/>
            <a:ext cx="2211471" cy="2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seph Stalin | Biography, World War II, &amp; Facts | Britannica">
            <a:extLst>
              <a:ext uri="{FF2B5EF4-FFF2-40B4-BE49-F238E27FC236}">
                <a16:creationId xmlns:a16="http://schemas.microsoft.com/office/drawing/2014/main" id="{92AF1E21-715B-4674-8FFB-A4F07275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94" y="2449373"/>
            <a:ext cx="2131101" cy="34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ography of Emperor Alexander III of Russia">
            <a:extLst>
              <a:ext uri="{FF2B5EF4-FFF2-40B4-BE49-F238E27FC236}">
                <a16:creationId xmlns:a16="http://schemas.microsoft.com/office/drawing/2014/main" id="{48940163-F85F-4B46-99D0-4ADFE4DC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44" y="2522673"/>
            <a:ext cx="2292423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2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4C29-7CFA-45F0-A7AE-E6379140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5856"/>
            <a:ext cx="10515600" cy="933588"/>
          </a:xfrm>
        </p:spPr>
        <p:txBody>
          <a:bodyPr/>
          <a:lstStyle/>
          <a:p>
            <a:r>
              <a:rPr lang="en-GB" dirty="0"/>
              <a:t>Russian history 1855-1964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E5953-B7BF-4003-8CF2-23745F31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52" y="1364973"/>
            <a:ext cx="11632096" cy="446743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During the period we are going to be studying, Russia underwent enormous </a:t>
            </a:r>
            <a:r>
              <a:rPr lang="en-GB" b="1" dirty="0">
                <a:solidFill>
                  <a:schemeClr val="bg1"/>
                </a:solidFill>
              </a:rPr>
              <a:t>change.</a:t>
            </a:r>
          </a:p>
          <a:p>
            <a:r>
              <a:rPr lang="en-GB" dirty="0">
                <a:solidFill>
                  <a:schemeClr val="bg1"/>
                </a:solidFill>
              </a:rPr>
              <a:t>The country moved from an </a:t>
            </a:r>
            <a:r>
              <a:rPr lang="en-GB" b="1" dirty="0">
                <a:solidFill>
                  <a:schemeClr val="bg1"/>
                </a:solidFill>
              </a:rPr>
              <a:t>authoritarian state </a:t>
            </a:r>
            <a:r>
              <a:rPr lang="en-GB" dirty="0">
                <a:solidFill>
                  <a:schemeClr val="bg1"/>
                </a:solidFill>
              </a:rPr>
              <a:t>based on the </a:t>
            </a:r>
            <a:r>
              <a:rPr lang="en-GB" b="1" dirty="0">
                <a:solidFill>
                  <a:schemeClr val="bg1"/>
                </a:solidFill>
              </a:rPr>
              <a:t>divine right of the tsars</a:t>
            </a:r>
            <a:r>
              <a:rPr lang="en-GB" dirty="0">
                <a:solidFill>
                  <a:schemeClr val="bg1"/>
                </a:solidFill>
              </a:rPr>
              <a:t> to govern, to a </a:t>
            </a:r>
            <a:r>
              <a:rPr lang="en-GB" b="1" dirty="0">
                <a:solidFill>
                  <a:schemeClr val="bg1"/>
                </a:solidFill>
              </a:rPr>
              <a:t>one-party Communist dictatorship </a:t>
            </a:r>
            <a:r>
              <a:rPr lang="en-GB" dirty="0">
                <a:solidFill>
                  <a:schemeClr val="bg1"/>
                </a:solidFill>
              </a:rPr>
              <a:t>that claimed its legitimacy from the people.</a:t>
            </a:r>
          </a:p>
          <a:p>
            <a:r>
              <a:rPr lang="en-GB" dirty="0">
                <a:solidFill>
                  <a:schemeClr val="bg1"/>
                </a:solidFill>
              </a:rPr>
              <a:t>At the start of the period Russia suffered a </a:t>
            </a:r>
            <a:r>
              <a:rPr lang="en-GB" b="1" dirty="0">
                <a:solidFill>
                  <a:schemeClr val="bg1"/>
                </a:solidFill>
              </a:rPr>
              <a:t>catastrophic defeat </a:t>
            </a:r>
            <a:r>
              <a:rPr lang="en-GB" dirty="0">
                <a:solidFill>
                  <a:schemeClr val="bg1"/>
                </a:solidFill>
              </a:rPr>
              <a:t>in the </a:t>
            </a:r>
            <a:r>
              <a:rPr lang="en-GB" b="1" dirty="0">
                <a:solidFill>
                  <a:schemeClr val="bg1"/>
                </a:solidFill>
              </a:rPr>
              <a:t>Crimean War </a:t>
            </a:r>
            <a:r>
              <a:rPr lang="en-GB" dirty="0">
                <a:solidFill>
                  <a:schemeClr val="bg1"/>
                </a:solidFill>
              </a:rPr>
              <a:t>due to her backwardness, and at the end of the period she was one of </a:t>
            </a:r>
            <a:r>
              <a:rPr lang="en-GB" b="1" dirty="0">
                <a:solidFill>
                  <a:schemeClr val="bg1"/>
                </a:solidFill>
              </a:rPr>
              <a:t>two global superpowers </a:t>
            </a:r>
            <a:r>
              <a:rPr lang="en-GB" dirty="0">
                <a:solidFill>
                  <a:schemeClr val="bg1"/>
                </a:solidFill>
              </a:rPr>
              <a:t>locked in an economically crippling arms &amp; space race.</a:t>
            </a:r>
          </a:p>
          <a:p>
            <a:r>
              <a:rPr lang="en-GB" dirty="0">
                <a:solidFill>
                  <a:srgbClr val="FF0000"/>
                </a:solidFill>
              </a:rPr>
              <a:t>To begin understanding the chronology of the period, look up the events listed at the top of p.10 and add them to the timeline.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7312D-691E-43B4-8026-31682A4A4C00}"/>
              </a:ext>
            </a:extLst>
          </p:cNvPr>
          <p:cNvSpPr txBox="1"/>
          <p:nvPr/>
        </p:nvSpPr>
        <p:spPr>
          <a:xfrm>
            <a:off x="279953" y="6123952"/>
            <a:ext cx="116320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Extension: add some </a:t>
            </a:r>
            <a:r>
              <a:rPr lang="en-GB" sz="2000" b="1" i="1" dirty="0">
                <a:solidFill>
                  <a:schemeClr val="bg1"/>
                </a:solidFill>
              </a:rPr>
              <a:t>very</a:t>
            </a:r>
            <a:r>
              <a:rPr lang="en-GB" sz="2000" b="1" dirty="0">
                <a:solidFill>
                  <a:schemeClr val="bg1"/>
                </a:solidFill>
              </a:rPr>
              <a:t> brief notes to the timeline to explain what happened for the key events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05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3" y="0"/>
            <a:ext cx="10515600" cy="1325563"/>
          </a:xfrm>
        </p:spPr>
        <p:txBody>
          <a:bodyPr/>
          <a:lstStyle/>
          <a:p>
            <a:r>
              <a:rPr lang="en-GB" dirty="0"/>
              <a:t>Russian history 1855-1964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4E5953-B7BF-4003-8CF2-23745F311EBD}"/>
              </a:ext>
            </a:extLst>
          </p:cNvPr>
          <p:cNvSpPr txBox="1">
            <a:spLocks/>
          </p:cNvSpPr>
          <p:nvPr/>
        </p:nvSpPr>
        <p:spPr>
          <a:xfrm>
            <a:off x="288265" y="1780610"/>
            <a:ext cx="11632096" cy="3921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On the U3 course we will be studying four themes. They are: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nature of government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economy and society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impact of war and revolution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experience of Russia’s minorities</a:t>
            </a:r>
          </a:p>
          <a:p>
            <a:r>
              <a:rPr lang="en-GB" b="1" dirty="0">
                <a:solidFill>
                  <a:schemeClr val="bg1"/>
                </a:solidFill>
              </a:rPr>
              <a:t>Colour-code the events on the timeline </a:t>
            </a:r>
            <a:r>
              <a:rPr lang="en-GB" dirty="0">
                <a:solidFill>
                  <a:schemeClr val="bg1"/>
                </a:solidFill>
              </a:rPr>
              <a:t>according to the four themes above.</a:t>
            </a:r>
          </a:p>
          <a:p>
            <a:r>
              <a:rPr lang="en-GB" dirty="0">
                <a:solidFill>
                  <a:schemeClr val="bg1"/>
                </a:solidFill>
              </a:rPr>
              <a:t>Can you identify any </a:t>
            </a:r>
            <a:r>
              <a:rPr lang="en-GB" b="1" dirty="0">
                <a:solidFill>
                  <a:schemeClr val="bg1"/>
                </a:solidFill>
              </a:rPr>
              <a:t>turning points </a:t>
            </a:r>
            <a:r>
              <a:rPr lang="en-GB" dirty="0">
                <a:solidFill>
                  <a:schemeClr val="bg1"/>
                </a:solidFill>
              </a:rPr>
              <a:t>in Russia’s history in this period? Consider what is meant by </a:t>
            </a:r>
            <a:r>
              <a:rPr lang="en-GB" dirty="0">
                <a:solidFill>
                  <a:srgbClr val="FF0000"/>
                </a:solidFill>
              </a:rPr>
              <a:t>turning point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65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7839-09CE-408F-A560-859746AC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232603"/>
            <a:ext cx="10515600" cy="1325563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53A6-C1A3-4D95-A2C1-AE6F5812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25625"/>
            <a:ext cx="10810461" cy="4351338"/>
          </a:xfrm>
        </p:spPr>
        <p:txBody>
          <a:bodyPr/>
          <a:lstStyle/>
          <a:p>
            <a:r>
              <a:rPr lang="en-GB" dirty="0"/>
              <a:t>Finish the timeline on p.10-12.</a:t>
            </a:r>
          </a:p>
        </p:txBody>
      </p:sp>
    </p:spTree>
    <p:extLst>
      <p:ext uri="{BB962C8B-B14F-4D97-AF65-F5344CB8AC3E}">
        <p14:creationId xmlns:p14="http://schemas.microsoft.com/office/powerpoint/2010/main" val="386041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" y="365125"/>
            <a:ext cx="1122218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Tsarist and Communist leaders 1855-1964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58" y="1955723"/>
            <a:ext cx="11532524" cy="435133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In pairs or small groups, you are going to research </a:t>
            </a:r>
            <a:r>
              <a:rPr lang="en-GB" b="1" dirty="0">
                <a:solidFill>
                  <a:schemeClr val="bg1"/>
                </a:solidFill>
              </a:rPr>
              <a:t>one of the 6 leaders</a:t>
            </a:r>
            <a:r>
              <a:rPr lang="en-GB" dirty="0">
                <a:solidFill>
                  <a:schemeClr val="bg1"/>
                </a:solidFill>
              </a:rPr>
              <a:t> we will be studying over the course. 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Produce a 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r>
              <a:rPr lang="en-GB" b="1" dirty="0">
                <a:solidFill>
                  <a:schemeClr val="bg1"/>
                </a:solidFill>
              </a:rPr>
              <a:t> presentation</a:t>
            </a:r>
            <a:r>
              <a:rPr lang="en-GB">
                <a:solidFill>
                  <a:schemeClr val="bg1"/>
                </a:solidFill>
              </a:rPr>
              <a:t> no more than 4 slides long which briefly </a:t>
            </a:r>
            <a:r>
              <a:rPr lang="en-GB" dirty="0">
                <a:solidFill>
                  <a:schemeClr val="bg1"/>
                </a:solidFill>
              </a:rPr>
              <a:t>covers: 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their background and suitability to govern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the dates of the period they ruled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the key events of their rule &amp; challenges faced during their time in power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some of their key domestic policies whilst in office</a:t>
            </a:r>
          </a:p>
          <a:p>
            <a:pPr lvl="1"/>
            <a:r>
              <a:rPr lang="en-GB">
                <a:solidFill>
                  <a:schemeClr val="bg1"/>
                </a:solidFill>
              </a:rPr>
              <a:t>how they fell from power. </a:t>
            </a:r>
            <a:r>
              <a:rPr lang="en-GB" i="1" dirty="0">
                <a:solidFill>
                  <a:schemeClr val="bg1"/>
                </a:solidFill>
              </a:rPr>
              <a:t>P.5-9 of the Holland textbook would be a good starting point for your research.</a:t>
            </a:r>
            <a:r>
              <a:rPr lang="en-GB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509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5" y="365125"/>
            <a:ext cx="1141060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Tsarist and Communist leaders 1855-1964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4" y="2036214"/>
            <a:ext cx="11264003" cy="1395146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 dirty="0">
                <a:solidFill>
                  <a:schemeClr val="bg1"/>
                </a:solidFill>
              </a:rPr>
              <a:t>Which one of the rulers between 1855 and 1964 was best prepared, both by their experiences before taking power and by their abilities, to rule Russia? </a:t>
            </a:r>
          </a:p>
          <a:p>
            <a:endParaRPr lang="en-GB" dirty="0">
              <a:solidFill>
                <a:srgbClr val="EDEDED"/>
              </a:solidFill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06A0B483-FBFB-4664-ABC4-3E30ECDD3FF0}"/>
              </a:ext>
            </a:extLst>
          </p:cNvPr>
          <p:cNvSpPr/>
          <p:nvPr/>
        </p:nvSpPr>
        <p:spPr>
          <a:xfrm>
            <a:off x="2673427" y="2971800"/>
            <a:ext cx="7261951" cy="36998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qualities/experience would have been important?</a:t>
            </a:r>
          </a:p>
        </p:txBody>
      </p:sp>
    </p:spTree>
    <p:extLst>
      <p:ext uri="{BB962C8B-B14F-4D97-AF65-F5344CB8AC3E}">
        <p14:creationId xmlns:p14="http://schemas.microsoft.com/office/powerpoint/2010/main" val="221986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5" y="365125"/>
            <a:ext cx="1141060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Tsarist and Communist leaders 1855-1964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4" y="2036214"/>
            <a:ext cx="11264003" cy="435133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 dirty="0">
                <a:solidFill>
                  <a:schemeClr val="bg1"/>
                </a:solidFill>
              </a:rPr>
              <a:t>Which one of the rulers between 1855 and 1964 was best prepared, both by their experiences before taking power and by their abilities, to rule Russia? </a:t>
            </a:r>
          </a:p>
          <a:p>
            <a:r>
              <a:rPr lang="en-GB" dirty="0">
                <a:solidFill>
                  <a:schemeClr val="bg1"/>
                </a:solidFill>
              </a:rPr>
              <a:t>Use the Wells &amp; Fellows extract to help/further your understanding.</a:t>
            </a:r>
          </a:p>
          <a:p>
            <a:pPr lvl="1" fontAlgn="base"/>
            <a:endParaRPr lang="en-GB" dirty="0">
              <a:solidFill>
                <a:schemeClr val="bg1"/>
              </a:solidFill>
            </a:endParaRP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Award each of the rulers a mark between one and five for each factor.  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Make a judgement i.e. decide who would gain the highest marks overall. </a:t>
            </a:r>
          </a:p>
          <a:p>
            <a:pPr lvl="1" fontAlgn="base"/>
            <a:r>
              <a:rPr lang="en-GB" dirty="0">
                <a:solidFill>
                  <a:schemeClr val="bg1"/>
                </a:solidFill>
              </a:rPr>
              <a:t>Explain briefly why the ruler of your choice could be seen as the best qualified /strongest of the rulers between 1855 and 1964 on the basis of the criteria chosen.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15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042B-8760-451B-AB25-05FC0E0F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68945"/>
            <a:ext cx="10515600" cy="1325563"/>
          </a:xfrm>
        </p:spPr>
        <p:txBody>
          <a:bodyPr/>
          <a:lstStyle/>
          <a:p>
            <a:r>
              <a:rPr lang="en-GB" dirty="0"/>
              <a:t>Structure of the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BE294-E27D-4088-9333-09D4944F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87" y="1433918"/>
            <a:ext cx="9959225" cy="51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7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2F3F-1A0A-4E89-AF09-89F94176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119165"/>
            <a:ext cx="10515600" cy="1325563"/>
          </a:xfrm>
        </p:spPr>
        <p:txBody>
          <a:bodyPr/>
          <a:lstStyle/>
          <a:p>
            <a:r>
              <a:rPr lang="en-GB" dirty="0"/>
              <a:t>Structure of the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EAB-4E6E-4E2B-A7EC-DB027682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38" y="1338470"/>
            <a:ext cx="9888723" cy="52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03523" y="1538344"/>
            <a:ext cx="11279282" cy="4453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Details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Unit 3 course is worth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40%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your overall A-Level and is the biggest component of your History A-Level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final exam is in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your second year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exam is worth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 marks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lasts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hours 30 minutes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answer one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interpretation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question based on two extracts from historians, along with two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essay questions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 a choice of three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be taught Unit 3 across both years of your History A-Level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8F1EBB-9E8E-4F9F-9D29-77DC1DA8B813}"/>
              </a:ext>
            </a:extLst>
          </p:cNvPr>
          <p:cNvSpPr txBox="1">
            <a:spLocks/>
          </p:cNvSpPr>
          <p:nvPr/>
        </p:nvSpPr>
        <p:spPr>
          <a:xfrm>
            <a:off x="232029" y="257483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effectLst/>
              </a:rPr>
              <a:t>Unit 3; Russia and its Rulers, 1855-1964</a:t>
            </a:r>
            <a:r>
              <a:rPr lang="en-GB" sz="4800" dirty="0">
                <a:effectLst/>
              </a:rPr>
              <a:t/>
            </a:r>
            <a:br>
              <a:rPr lang="en-GB" sz="4800" dirty="0">
                <a:effectLst/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2112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923" y="1512506"/>
            <a:ext cx="4934173" cy="4294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– Themes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course examines Russian history in this period based around 4 themes: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Nature of Government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War and Revolution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Economy and Society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Nationalities of the Russian Empire/USSR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6112" y="1512506"/>
            <a:ext cx="6390938" cy="3896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– Depth Studies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3 course also contains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depth studies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These are time periods which you will study in detail and in particular you will examine the historical debates that surround them.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Alexander II and his reforms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Provisional Government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Khrushchev in Power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E648EA-5775-454E-A18A-54DE07E35EE1}"/>
              </a:ext>
            </a:extLst>
          </p:cNvPr>
          <p:cNvSpPr txBox="1">
            <a:spLocks/>
          </p:cNvSpPr>
          <p:nvPr/>
        </p:nvSpPr>
        <p:spPr>
          <a:xfrm>
            <a:off x="232029" y="257483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effectLst/>
              </a:rPr>
              <a:t>Unit 3; Russia and its Rulers, 1855-1964</a:t>
            </a:r>
            <a:r>
              <a:rPr lang="en-GB" sz="4800" dirty="0">
                <a:effectLst/>
              </a:rPr>
              <a:t/>
            </a:r>
            <a:br>
              <a:rPr lang="en-GB" sz="4800" dirty="0">
                <a:effectLst/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615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A432-D3F8-4FF1-A082-6B4AE2D8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12" y="89590"/>
            <a:ext cx="1155705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Putin and modern Russia – induction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4E69-2FBA-4FD4-9A78-FAE84E3D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4" y="1512915"/>
            <a:ext cx="4267427" cy="49370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What do you know about Putin and modern Russia?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recent news stories </a:t>
            </a:r>
            <a:r>
              <a:rPr lang="en-GB"/>
              <a:t>have featured </a:t>
            </a:r>
            <a:r>
              <a:rPr lang="en-GB" dirty="0"/>
              <a:t>Putin?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 descr="Vladimir Putin postpones vote on extending his rule | Financial Times">
            <a:extLst>
              <a:ext uri="{FF2B5EF4-FFF2-40B4-BE49-F238E27FC236}">
                <a16:creationId xmlns:a16="http://schemas.microsoft.com/office/drawing/2014/main" id="{9C70248E-137C-43A8-8F75-1ED1C3B8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0" y="1256367"/>
            <a:ext cx="5652882" cy="31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larus protests: Workers boo Lukashenko as election unrest ...">
            <a:extLst>
              <a:ext uri="{FF2B5EF4-FFF2-40B4-BE49-F238E27FC236}">
                <a16:creationId xmlns:a16="http://schemas.microsoft.com/office/drawing/2014/main" id="{B7DEB334-3603-4462-B2D9-FF13959A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8" y="4560870"/>
            <a:ext cx="3722081" cy="20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exei Navalny">
            <a:extLst>
              <a:ext uri="{FF2B5EF4-FFF2-40B4-BE49-F238E27FC236}">
                <a16:creationId xmlns:a16="http://schemas.microsoft.com/office/drawing/2014/main" id="{E3844A16-071F-4BCC-8365-BB4D2433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68" y="4735513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2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6C50-D3BA-4567-9D9D-1392BA18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7" y="88399"/>
            <a:ext cx="7974496" cy="1325563"/>
          </a:xfrm>
        </p:spPr>
        <p:txBody>
          <a:bodyPr>
            <a:norm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image of Putin is being projected through photographs such as these? </a:t>
            </a:r>
            <a:br>
              <a:rPr lang="en-GB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might this tell you about Russian politics?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707E-C28B-434E-B0EE-4B1B2ABDE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August 2001: Putin makes a clay pot during his visit to an open air museum in the village of Verkhniye Mondrogi">
            <a:extLst>
              <a:ext uri="{FF2B5EF4-FFF2-40B4-BE49-F238E27FC236}">
                <a16:creationId xmlns:a16="http://schemas.microsoft.com/office/drawing/2014/main" id="{5CB9BE2E-1AAB-449F-A756-324025D2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32" y="413976"/>
            <a:ext cx="285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vember 2006: Putin holds a pistol during his visit to a newly built headquarters for the Russian General Staff’s Main Intelligence Department (GRU) in Moscow">
            <a:extLst>
              <a:ext uri="{FF2B5EF4-FFF2-40B4-BE49-F238E27FC236}">
                <a16:creationId xmlns:a16="http://schemas.microsoft.com/office/drawing/2014/main" id="{2391844D-E979-408B-AB6F-E0644CC1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54" y="1290483"/>
            <a:ext cx="2857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ugust 2007: Putin is pictured carrying a hunting rifle in the Republic of Tuva">
            <a:extLst>
              <a:ext uri="{FF2B5EF4-FFF2-40B4-BE49-F238E27FC236}">
                <a16:creationId xmlns:a16="http://schemas.microsoft.com/office/drawing/2014/main" id="{CEE9AB92-1CB6-4ABB-97B0-773C483D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88" y="3875675"/>
            <a:ext cx="3513264" cy="25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ugust 2009: Swimming butterfly during his vacation outside the town of Kyzyl in Southern Siberia">
            <a:extLst>
              <a:ext uri="{FF2B5EF4-FFF2-40B4-BE49-F238E27FC236}">
                <a16:creationId xmlns:a16="http://schemas.microsoft.com/office/drawing/2014/main" id="{E2E3D9C2-FC50-431C-A525-ED76CAF8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19" y="4227557"/>
            <a:ext cx="3696059" cy="22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ugust 2009: Rides a horse during his vacation in Siberia">
            <a:extLst>
              <a:ext uri="{FF2B5EF4-FFF2-40B4-BE49-F238E27FC236}">
                <a16:creationId xmlns:a16="http://schemas.microsoft.com/office/drawing/2014/main" id="{41861437-BD9D-4862-B4E8-34223B0E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5" y="1380089"/>
            <a:ext cx="4272104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July 2010: Riding a Harley Davidson Lehman Trike as he leaves the meeting with bikers at their camp at Gasfort Lake near Sevastopol in Ukraine’s Crimea Peninsula">
            <a:extLst>
              <a:ext uri="{FF2B5EF4-FFF2-40B4-BE49-F238E27FC236}">
                <a16:creationId xmlns:a16="http://schemas.microsoft.com/office/drawing/2014/main" id="{69E01F13-A143-41FB-9EC3-FF179A50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3" y="4417828"/>
            <a:ext cx="2857500" cy="21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May 2016: Competing in the NHL veterans ice hockey match in Sochi, Putin’s team won 11-5">
            <a:extLst>
              <a:ext uri="{FF2B5EF4-FFF2-40B4-BE49-F238E27FC236}">
                <a16:creationId xmlns:a16="http://schemas.microsoft.com/office/drawing/2014/main" id="{A22F8AE2-AAD0-4007-90F8-C7CAFDEC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" y="4170760"/>
            <a:ext cx="3800102" cy="25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See the source image">
            <a:extLst>
              <a:ext uri="{FF2B5EF4-FFF2-40B4-BE49-F238E27FC236}">
                <a16:creationId xmlns:a16="http://schemas.microsoft.com/office/drawing/2014/main" id="{CF5C93F1-BD6C-42BC-9071-2EF196E8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82" y="1237302"/>
            <a:ext cx="2381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7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31A6-652F-4ED8-89E7-5D15EBC7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139838"/>
            <a:ext cx="10515600" cy="1325563"/>
          </a:xfrm>
        </p:spPr>
        <p:txBody>
          <a:bodyPr/>
          <a:lstStyle/>
          <a:p>
            <a:r>
              <a:rPr lang="en-GB" dirty="0"/>
              <a:t>Russian geography – p.8-9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38949-B626-4D60-B91C-ABC1DB8F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660" y="782448"/>
            <a:ext cx="3309731" cy="58324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Try labelling the blank map of Russia on p.8 with the key cities/areas/ geographical features listed on p.9</a:t>
            </a:r>
          </a:p>
          <a:p>
            <a:r>
              <a:rPr lang="en-GB" dirty="0">
                <a:solidFill>
                  <a:schemeClr val="bg1"/>
                </a:solidFill>
              </a:rPr>
              <a:t>It doesn’t have to be perfect! – it’s just to give you an idea of Russia’s geography</a:t>
            </a:r>
          </a:p>
          <a:p>
            <a:r>
              <a:rPr lang="en-GB" dirty="0">
                <a:solidFill>
                  <a:schemeClr val="bg1"/>
                </a:solidFill>
              </a:rPr>
              <a:t>Then answer the question that follows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0D9385-306A-47F7-BFF1-2020ED1C4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1609" y="1387734"/>
            <a:ext cx="8071651" cy="52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3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191C-D116-4844-B172-E1D5525A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77" y="138301"/>
            <a:ext cx="2888975" cy="6581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 would be the challenges of governing an area such as this?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Vast distances – travel, communication challenging</a:t>
            </a:r>
          </a:p>
          <a:p>
            <a:r>
              <a:rPr lang="en-GB" dirty="0"/>
              <a:t>Clash of European &amp; Asian cultures &amp; heritage</a:t>
            </a:r>
          </a:p>
          <a:p>
            <a:r>
              <a:rPr lang="en-GB" dirty="0"/>
              <a:t>Huge regional variations e.g. climate, </a:t>
            </a:r>
            <a:r>
              <a:rPr lang="en-GB" dirty="0" err="1"/>
              <a:t>timezones</a:t>
            </a:r>
            <a:r>
              <a:rPr lang="en-GB" dirty="0"/>
              <a:t>, soil</a:t>
            </a:r>
          </a:p>
          <a:p>
            <a:r>
              <a:rPr lang="en-GB" dirty="0"/>
              <a:t>Governing people of different cultures, religions, languages</a:t>
            </a:r>
          </a:p>
          <a:p>
            <a:r>
              <a:rPr lang="en-GB" dirty="0"/>
              <a:t>Defending extensive borders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Russia Map | Infoplease">
            <a:extLst>
              <a:ext uri="{FF2B5EF4-FFF2-40B4-BE49-F238E27FC236}">
                <a16:creationId xmlns:a16="http://schemas.microsoft.com/office/drawing/2014/main" id="{67DE17CC-6D43-42F2-9AC5-9CB5596F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" y="138302"/>
            <a:ext cx="8759296" cy="65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6" ma:contentTypeDescription="Create a new document." ma:contentTypeScope="" ma:versionID="be493289e7b2723f182cceb57002ab4a">
  <xsd:schema xmlns:xsd="http://www.w3.org/2001/XMLSchema" xmlns:xs="http://www.w3.org/2001/XMLSchema" xmlns:p="http://schemas.microsoft.com/office/2006/metadata/properties" xmlns:ns2="506ac514-9468-4ce6-abae-8e7a4c758df2" xmlns:ns3="70888afb-978a-47fe-a38c-33c273623691" targetNamespace="http://schemas.microsoft.com/office/2006/metadata/properties" ma:root="true" ma:fieldsID="72fe66b80692140272e447cc00681a9a" ns2:_="" ns3:_="">
    <xsd:import namespace="506ac514-9468-4ce6-abae-8e7a4c758df2"/>
    <xsd:import namespace="70888afb-978a-47fe-a38c-33c273623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88afb-978a-47fe-a38c-33c273623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8A37D-82BD-450F-9A7F-DE092F5D8D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AC8F3-1F13-4D85-AF5B-FCE0A17C2B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70888afb-978a-47fe-a38c-33c273623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1C5213-DE23-47BF-9423-340583A720D4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506ac514-9468-4ce6-abae-8e7a4c758df2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0888afb-978a-47fe-a38c-33c2736236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0</TotalTime>
  <Words>831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Symbol</vt:lpstr>
      <vt:lpstr>Times New Roman</vt:lpstr>
      <vt:lpstr>Depth</vt:lpstr>
      <vt:lpstr>Unit 3; Russia and its Rulers, 1855-1964 </vt:lpstr>
      <vt:lpstr>Structure of the Course</vt:lpstr>
      <vt:lpstr>Structure of the Course</vt:lpstr>
      <vt:lpstr>PowerPoint Presentation</vt:lpstr>
      <vt:lpstr>PowerPoint Presentation</vt:lpstr>
      <vt:lpstr>Putin and modern Russia – induction work</vt:lpstr>
      <vt:lpstr>What image of Putin is being projected through photographs such as these?   What might this tell you about Russian politics?</vt:lpstr>
      <vt:lpstr>Russian geography – p.8-9</vt:lpstr>
      <vt:lpstr>PowerPoint Presentation</vt:lpstr>
      <vt:lpstr>Russian history 1855-1964</vt:lpstr>
      <vt:lpstr>Russian history 1855-1964</vt:lpstr>
      <vt:lpstr>Homework</vt:lpstr>
      <vt:lpstr>The Tsarist and Communist leaders 1855-1964</vt:lpstr>
      <vt:lpstr>The Tsarist and Communist leaders 1855-1964</vt:lpstr>
      <vt:lpstr>The Tsarist and Communist leaders 1855-1964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3; Civil Rights in the USA 1865-1992</dc:title>
  <dc:creator>Jonathan Sparshott</dc:creator>
  <cp:lastModifiedBy>Anthony Kirby</cp:lastModifiedBy>
  <cp:revision>98</cp:revision>
  <cp:lastPrinted>2019-09-06T07:57:48Z</cp:lastPrinted>
  <dcterms:created xsi:type="dcterms:W3CDTF">2016-09-19T07:26:12Z</dcterms:created>
  <dcterms:modified xsi:type="dcterms:W3CDTF">2020-09-04T09:59:17Z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