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6"/>
  </p:notesMasterIdLst>
  <p:sldIdLst>
    <p:sldId id="295" r:id="rId5"/>
    <p:sldId id="296" r:id="rId6"/>
    <p:sldId id="297" r:id="rId7"/>
    <p:sldId id="298" r:id="rId8"/>
    <p:sldId id="299" r:id="rId9"/>
    <p:sldId id="300" r:id="rId10"/>
    <p:sldId id="301" r:id="rId11"/>
    <p:sldId id="302" r:id="rId12"/>
    <p:sldId id="303" r:id="rId13"/>
    <p:sldId id="304" r:id="rId14"/>
    <p:sldId id="285" r:id="rId15"/>
    <p:sldId id="286" r:id="rId16"/>
    <p:sldId id="265" r:id="rId17"/>
    <p:sldId id="257" r:id="rId18"/>
    <p:sldId id="258" r:id="rId19"/>
    <p:sldId id="287" r:id="rId20"/>
    <p:sldId id="288" r:id="rId21"/>
    <p:sldId id="289" r:id="rId22"/>
    <p:sldId id="290" r:id="rId23"/>
    <p:sldId id="291" r:id="rId24"/>
    <p:sldId id="293"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147EBF-6CDA-4011-A00C-3E1BB0B7ECC9}" type="datetimeFigureOut">
              <a:rPr lang="en-GB" smtClean="0"/>
              <a:t>04/09/2020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E9C002-A727-4440-B8FD-FBE4FCDF947D}" type="slidenum">
              <a:rPr lang="en-GB" smtClean="0"/>
              <a:t>‹#›</a:t>
            </a:fld>
            <a:endParaRPr lang="en-GB"/>
          </a:p>
        </p:txBody>
      </p:sp>
    </p:spTree>
    <p:extLst>
      <p:ext uri="{BB962C8B-B14F-4D97-AF65-F5344CB8AC3E}">
        <p14:creationId xmlns:p14="http://schemas.microsoft.com/office/powerpoint/2010/main" val="3913730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67745B-0EDE-45C7-A0A2-CBCAC7F03097}" type="slidenum">
              <a:rPr lang="en-GB" smtClean="0"/>
              <a:t>2</a:t>
            </a:fld>
            <a:endParaRPr lang="en-GB"/>
          </a:p>
        </p:txBody>
      </p:sp>
    </p:spTree>
    <p:extLst>
      <p:ext uri="{BB962C8B-B14F-4D97-AF65-F5344CB8AC3E}">
        <p14:creationId xmlns:p14="http://schemas.microsoft.com/office/powerpoint/2010/main" val="853785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67745B-0EDE-45C7-A0A2-CBCAC7F03097}" type="slidenum">
              <a:rPr lang="en-GB" smtClean="0"/>
              <a:t>3</a:t>
            </a:fld>
            <a:endParaRPr lang="en-GB"/>
          </a:p>
        </p:txBody>
      </p:sp>
    </p:spTree>
    <p:extLst>
      <p:ext uri="{BB962C8B-B14F-4D97-AF65-F5344CB8AC3E}">
        <p14:creationId xmlns:p14="http://schemas.microsoft.com/office/powerpoint/2010/main" val="66207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67745B-0EDE-45C7-A0A2-CBCAC7F03097}" type="slidenum">
              <a:rPr lang="en-GB" smtClean="0"/>
              <a:t>4</a:t>
            </a:fld>
            <a:endParaRPr lang="en-GB"/>
          </a:p>
        </p:txBody>
      </p:sp>
    </p:spTree>
    <p:extLst>
      <p:ext uri="{BB962C8B-B14F-4D97-AF65-F5344CB8AC3E}">
        <p14:creationId xmlns:p14="http://schemas.microsoft.com/office/powerpoint/2010/main" val="136595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67745B-0EDE-45C7-A0A2-CBCAC7F03097}" type="slidenum">
              <a:rPr lang="en-GB" smtClean="0"/>
              <a:t>5</a:t>
            </a:fld>
            <a:endParaRPr lang="en-GB"/>
          </a:p>
        </p:txBody>
      </p:sp>
    </p:spTree>
    <p:extLst>
      <p:ext uri="{BB962C8B-B14F-4D97-AF65-F5344CB8AC3E}">
        <p14:creationId xmlns:p14="http://schemas.microsoft.com/office/powerpoint/2010/main" val="3870327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67745B-0EDE-45C7-A0A2-CBCAC7F03097}" type="slidenum">
              <a:rPr lang="en-GB" smtClean="0"/>
              <a:t>6</a:t>
            </a:fld>
            <a:endParaRPr lang="en-GB"/>
          </a:p>
        </p:txBody>
      </p:sp>
    </p:spTree>
    <p:extLst>
      <p:ext uri="{BB962C8B-B14F-4D97-AF65-F5344CB8AC3E}">
        <p14:creationId xmlns:p14="http://schemas.microsoft.com/office/powerpoint/2010/main" val="1679337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9/4/2020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992594" y="67315"/>
            <a:ext cx="9400336" cy="1255455"/>
          </a:xfrm>
        </p:spPr>
        <p:txBody>
          <a:bodyPr>
            <a:noAutofit/>
          </a:bodyPr>
          <a:lstStyle/>
          <a:p>
            <a:pPr algn="ctr"/>
            <a:r>
              <a:rPr lang="en-GB" dirty="0" smtClean="0"/>
              <a:t>Godalming College History Department</a:t>
            </a:r>
            <a:br>
              <a:rPr lang="en-GB" dirty="0" smtClean="0"/>
            </a:br>
            <a:r>
              <a:rPr lang="en-GB" dirty="0" smtClean="0"/>
              <a:t>A Level History </a:t>
            </a:r>
            <a:endParaRPr lang="en-GB" dirty="0"/>
          </a:p>
        </p:txBody>
      </p:sp>
      <p:sp>
        <p:nvSpPr>
          <p:cNvPr id="7" name="TextBox 6"/>
          <p:cNvSpPr txBox="1"/>
          <p:nvPr/>
        </p:nvSpPr>
        <p:spPr>
          <a:xfrm>
            <a:off x="2356520" y="1934830"/>
            <a:ext cx="7699920" cy="3785652"/>
          </a:xfrm>
          <a:prstGeom prst="rect">
            <a:avLst/>
          </a:prstGeom>
          <a:noFill/>
        </p:spPr>
        <p:txBody>
          <a:bodyPr wrap="square" rtlCol="0">
            <a:spAutoFit/>
          </a:bodyPr>
          <a:lstStyle/>
          <a:p>
            <a:pPr algn="ctr"/>
            <a:r>
              <a:rPr lang="en-GB" sz="6000" dirty="0">
                <a:solidFill>
                  <a:srgbClr val="FF0000"/>
                </a:solidFill>
              </a:rPr>
              <a:t>Welcome to Godalming College and to the History Department</a:t>
            </a:r>
          </a:p>
        </p:txBody>
      </p:sp>
      <p:sp>
        <p:nvSpPr>
          <p:cNvPr id="8" name="TextBox 7"/>
          <p:cNvSpPr txBox="1"/>
          <p:nvPr/>
        </p:nvSpPr>
        <p:spPr>
          <a:xfrm>
            <a:off x="2132139" y="5733256"/>
            <a:ext cx="8059960"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4000" b="1" dirty="0"/>
              <a:t>R &amp; R (Revolution &amp; Rebellions)</a:t>
            </a:r>
          </a:p>
        </p:txBody>
      </p:sp>
      <p:cxnSp>
        <p:nvCxnSpPr>
          <p:cNvPr id="10" name="Straight Connector 9"/>
          <p:cNvCxnSpPr/>
          <p:nvPr/>
        </p:nvCxnSpPr>
        <p:spPr>
          <a:xfrm>
            <a:off x="1847528" y="1628800"/>
            <a:ext cx="8496944"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287984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Induction work</a:t>
            </a:r>
            <a:endParaRPr lang="en-GB" dirty="0"/>
          </a:p>
        </p:txBody>
      </p:sp>
      <p:sp>
        <p:nvSpPr>
          <p:cNvPr id="3" name="Content Placeholder 2"/>
          <p:cNvSpPr>
            <a:spLocks noGrp="1"/>
          </p:cNvSpPr>
          <p:nvPr>
            <p:ph idx="1"/>
          </p:nvPr>
        </p:nvSpPr>
        <p:spPr/>
        <p:txBody>
          <a:bodyPr/>
          <a:lstStyle/>
          <a:p>
            <a:r>
              <a:rPr lang="en-GB" dirty="0" smtClean="0"/>
              <a:t>Glossary</a:t>
            </a:r>
          </a:p>
          <a:p>
            <a:r>
              <a:rPr lang="en-GB" dirty="0" smtClean="0"/>
              <a:t>Churchill strengths and posts</a:t>
            </a:r>
            <a:endParaRPr lang="en-GB" dirty="0"/>
          </a:p>
        </p:txBody>
      </p:sp>
    </p:spTree>
    <p:extLst>
      <p:ext uri="{BB962C8B-B14F-4D97-AF65-F5344CB8AC3E}">
        <p14:creationId xmlns:p14="http://schemas.microsoft.com/office/powerpoint/2010/main" val="2052966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3498" y="203980"/>
            <a:ext cx="8911687" cy="1280890"/>
          </a:xfrm>
        </p:spPr>
        <p:txBody>
          <a:bodyPr>
            <a:normAutofit fontScale="90000"/>
          </a:bodyPr>
          <a:lstStyle/>
          <a:p>
            <a:r>
              <a:rPr lang="en-GB" dirty="0" smtClean="0"/>
              <a:t>Churchill has been excluded from power after the 1931 election and is forced to watch from the side lines. However a figure like Churchill will still be listened to by many in the political establishment. </a:t>
            </a:r>
            <a:endParaRPr lang="en-GB"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47517" y="2832615"/>
            <a:ext cx="2968902" cy="3778250"/>
          </a:xfrm>
        </p:spPr>
      </p:pic>
    </p:spTree>
    <p:extLst>
      <p:ext uri="{BB962C8B-B14F-4D97-AF65-F5344CB8AC3E}">
        <p14:creationId xmlns:p14="http://schemas.microsoft.com/office/powerpoint/2010/main" val="24029767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4365" y="522510"/>
            <a:ext cx="8911687" cy="1280890"/>
          </a:xfrm>
        </p:spPr>
        <p:txBody>
          <a:bodyPr/>
          <a:lstStyle/>
          <a:p>
            <a:r>
              <a:rPr lang="en-GB" dirty="0" smtClean="0"/>
              <a:t>You are Winston Churchill</a:t>
            </a:r>
            <a:endParaRPr lang="en-GB" dirty="0"/>
          </a:p>
        </p:txBody>
      </p:sp>
      <p:sp>
        <p:nvSpPr>
          <p:cNvPr id="3" name="Content Placeholder 2"/>
          <p:cNvSpPr>
            <a:spLocks noGrp="1"/>
          </p:cNvSpPr>
          <p:nvPr>
            <p:ph idx="1"/>
          </p:nvPr>
        </p:nvSpPr>
        <p:spPr>
          <a:xfrm>
            <a:off x="332045" y="1444549"/>
            <a:ext cx="7477426" cy="4765039"/>
          </a:xfrm>
        </p:spPr>
        <p:txBody>
          <a:bodyPr>
            <a:normAutofit fontScale="92500" lnSpcReduction="10000"/>
          </a:bodyPr>
          <a:lstStyle/>
          <a:p>
            <a:r>
              <a:rPr lang="en-GB" sz="3200" dirty="0" smtClean="0"/>
              <a:t>In pairs you get to make some of the key decisions which faced Churchill over the period of the first topic. Your job is to try to maintain political influence you </a:t>
            </a:r>
            <a:r>
              <a:rPr lang="en-GB" sz="3200" dirty="0"/>
              <a:t>start with </a:t>
            </a:r>
            <a:r>
              <a:rPr lang="en-GB" sz="3200" dirty="0" smtClean="0"/>
              <a:t>five influence points </a:t>
            </a:r>
            <a:r>
              <a:rPr lang="en-GB" sz="3200" dirty="0"/>
              <a:t>but unfortunately correct decisions do not add to your total, you just don’t lose </a:t>
            </a:r>
            <a:r>
              <a:rPr lang="en-GB" sz="3200" dirty="0" smtClean="0"/>
              <a:t>any. </a:t>
            </a:r>
            <a:r>
              <a:rPr lang="en-GB" sz="3200" dirty="0"/>
              <a:t>See how many you have left at the end</a:t>
            </a:r>
            <a:r>
              <a:rPr lang="en-GB" sz="3200" dirty="0" smtClean="0"/>
              <a:t>. If you remain in positive figures you stay politically relevant. </a:t>
            </a:r>
            <a:endParaRPr lang="en-GB" sz="3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2409" y="1513107"/>
            <a:ext cx="3614733" cy="4826732"/>
          </a:xfrm>
          <a:prstGeom prst="rect">
            <a:avLst/>
          </a:prstGeom>
        </p:spPr>
      </p:pic>
    </p:spTree>
    <p:extLst>
      <p:ext uri="{BB962C8B-B14F-4D97-AF65-F5344CB8AC3E}">
        <p14:creationId xmlns:p14="http://schemas.microsoft.com/office/powerpoint/2010/main" val="13363463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Now let’s see how you have done</a:t>
            </a:r>
            <a:endParaRPr lang="en-GB" dirty="0"/>
          </a:p>
        </p:txBody>
      </p:sp>
      <p:sp>
        <p:nvSpPr>
          <p:cNvPr id="3" name="Content Placeholder 2"/>
          <p:cNvSpPr>
            <a:spLocks noGrp="1"/>
          </p:cNvSpPr>
          <p:nvPr>
            <p:ph idx="1"/>
          </p:nvPr>
        </p:nvSpPr>
        <p:spPr>
          <a:xfrm>
            <a:off x="8168640" y="1666240"/>
            <a:ext cx="3701732" cy="4978400"/>
          </a:xfrm>
        </p:spPr>
        <p:txBody>
          <a:bodyPr>
            <a:normAutofit/>
          </a:bodyPr>
          <a:lstStyle/>
          <a:p>
            <a:r>
              <a:rPr lang="en-GB" sz="2400" dirty="0" smtClean="0"/>
              <a:t>If you lose 5 points are consigned to the political wilderness</a:t>
            </a:r>
          </a:p>
          <a:p>
            <a:r>
              <a:rPr lang="en-GB" sz="2400" dirty="0" smtClean="0"/>
              <a:t>Can you survive as Churchill?</a:t>
            </a:r>
            <a:endParaRPr lang="en-GB"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286" y="1666239"/>
            <a:ext cx="7747229" cy="4067295"/>
          </a:xfrm>
          <a:prstGeom prst="rect">
            <a:avLst/>
          </a:prstGeom>
        </p:spPr>
      </p:pic>
    </p:spTree>
    <p:extLst>
      <p:ext uri="{BB962C8B-B14F-4D97-AF65-F5344CB8AC3E}">
        <p14:creationId xmlns:p14="http://schemas.microsoft.com/office/powerpoint/2010/main" val="2396256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7568" y="1"/>
            <a:ext cx="7772400" cy="980728"/>
          </a:xfrm>
        </p:spPr>
        <p:txBody>
          <a:bodyPr/>
          <a:lstStyle/>
          <a:p>
            <a:r>
              <a:rPr lang="en-GB" dirty="0" smtClean="0"/>
              <a:t>India</a:t>
            </a:r>
            <a:endParaRPr lang="en-GB" dirty="0"/>
          </a:p>
        </p:txBody>
      </p:sp>
      <p:sp>
        <p:nvSpPr>
          <p:cNvPr id="6" name="TextBox 5"/>
          <p:cNvSpPr txBox="1"/>
          <p:nvPr/>
        </p:nvSpPr>
        <p:spPr>
          <a:xfrm>
            <a:off x="6079523" y="490365"/>
            <a:ext cx="5758249" cy="6001643"/>
          </a:xfrm>
          <a:prstGeom prst="rect">
            <a:avLst/>
          </a:prstGeom>
          <a:noFill/>
        </p:spPr>
        <p:txBody>
          <a:bodyPr wrap="square" rtlCol="0">
            <a:spAutoFit/>
          </a:bodyPr>
          <a:lstStyle/>
          <a:p>
            <a:pPr marL="342900" indent="-342900">
              <a:buAutoNum type="alphaLcParenR"/>
            </a:pPr>
            <a:r>
              <a:rPr lang="en-GB" sz="2400" dirty="0" smtClean="0"/>
              <a:t> This would have been the best option it would have appeased the Indian nationalists and might for the first time have helped the British retain the most important part of their empire in the long run </a:t>
            </a:r>
          </a:p>
          <a:p>
            <a:pPr marL="342900" indent="-342900">
              <a:buAutoNum type="alphaLcParenR"/>
            </a:pPr>
            <a:endParaRPr lang="en-GB" sz="2400" dirty="0"/>
          </a:p>
          <a:p>
            <a:pPr marL="342900" indent="-342900">
              <a:buAutoNum type="alphaLcParenR"/>
            </a:pPr>
            <a:r>
              <a:rPr lang="en-GB" sz="2400" dirty="0" smtClean="0"/>
              <a:t>This was what Churchill did but was ignoring the fact that the Indian nationalists were increasingly popular and in, Gandhi, Nehru and Jinnah had a strong leadership (-1)</a:t>
            </a:r>
          </a:p>
          <a:p>
            <a:pPr marL="342900" indent="-342900">
              <a:buAutoNum type="alphaLcParenR"/>
            </a:pPr>
            <a:endParaRPr lang="en-GB" sz="2400" dirty="0"/>
          </a:p>
          <a:p>
            <a:pPr marL="342900" indent="-342900">
              <a:buAutoNum type="alphaLcParenR"/>
            </a:pPr>
            <a:r>
              <a:rPr lang="en-GB" sz="2400" dirty="0" smtClean="0"/>
              <a:t>This would be giving up the main source of Britain's power and wealth. (-2)</a:t>
            </a:r>
            <a:endParaRPr lang="en-GB" sz="24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008" y="1328351"/>
            <a:ext cx="5471969" cy="3416644"/>
          </a:xfrm>
          <a:prstGeom prst="rect">
            <a:avLst/>
          </a:prstGeom>
        </p:spPr>
      </p:pic>
    </p:spTree>
    <p:extLst>
      <p:ext uri="{BB962C8B-B14F-4D97-AF65-F5344CB8AC3E}">
        <p14:creationId xmlns:p14="http://schemas.microsoft.com/office/powerpoint/2010/main" val="3127716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3120" y="-18488"/>
            <a:ext cx="8229600" cy="1143000"/>
          </a:xfrm>
        </p:spPr>
        <p:txBody>
          <a:bodyPr/>
          <a:lstStyle/>
          <a:p>
            <a:r>
              <a:rPr lang="en-GB" dirty="0" smtClean="0"/>
              <a:t>Edward VIII</a:t>
            </a:r>
            <a:endParaRPr lang="en-GB" dirty="0"/>
          </a:p>
        </p:txBody>
      </p:sp>
      <p:sp>
        <p:nvSpPr>
          <p:cNvPr id="3" name="Content Placeholder 2"/>
          <p:cNvSpPr>
            <a:spLocks noGrp="1"/>
          </p:cNvSpPr>
          <p:nvPr>
            <p:ph idx="1"/>
          </p:nvPr>
        </p:nvSpPr>
        <p:spPr>
          <a:xfrm>
            <a:off x="6647937" y="286225"/>
            <a:ext cx="5090982" cy="6262855"/>
          </a:xfrm>
        </p:spPr>
        <p:txBody>
          <a:bodyPr>
            <a:normAutofit/>
          </a:bodyPr>
          <a:lstStyle/>
          <a:p>
            <a:r>
              <a:rPr lang="en-GB" sz="2800" dirty="0" smtClean="0"/>
              <a:t>Bad idea it goes against the popular position and you will be seen to be backing a fascist and his dodgy mates</a:t>
            </a:r>
            <a:r>
              <a:rPr lang="en-GB" sz="2800" dirty="0"/>
              <a:t> </a:t>
            </a:r>
            <a:r>
              <a:rPr lang="en-GB" sz="2800" dirty="0" smtClean="0"/>
              <a:t>(-2)</a:t>
            </a:r>
          </a:p>
          <a:p>
            <a:r>
              <a:rPr lang="en-GB" sz="2800" dirty="0" smtClean="0"/>
              <a:t>Better but still backing a man who would be a disaster as a monarch (this was Churchill's position) -1</a:t>
            </a:r>
          </a:p>
          <a:p>
            <a:r>
              <a:rPr lang="en-GB" sz="2800" dirty="0" smtClean="0"/>
              <a:t>Good idea if you want power back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216" y="1334529"/>
            <a:ext cx="5998939" cy="3374403"/>
          </a:xfrm>
          <a:prstGeom prst="rect">
            <a:avLst/>
          </a:prstGeom>
        </p:spPr>
      </p:pic>
    </p:spTree>
    <p:extLst>
      <p:ext uri="{BB962C8B-B14F-4D97-AF65-F5344CB8AC3E}">
        <p14:creationId xmlns:p14="http://schemas.microsoft.com/office/powerpoint/2010/main" val="10656391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8081" y="479995"/>
            <a:ext cx="8911687" cy="1280890"/>
          </a:xfrm>
        </p:spPr>
        <p:txBody>
          <a:bodyPr/>
          <a:lstStyle/>
          <a:p>
            <a:r>
              <a:rPr lang="en-GB" dirty="0" smtClean="0"/>
              <a:t>German Rearmament </a:t>
            </a:r>
            <a:endParaRPr lang="en-GB" dirty="0"/>
          </a:p>
        </p:txBody>
      </p:sp>
      <p:sp>
        <p:nvSpPr>
          <p:cNvPr id="3" name="Content Placeholder 2"/>
          <p:cNvSpPr>
            <a:spLocks noGrp="1"/>
          </p:cNvSpPr>
          <p:nvPr>
            <p:ph idx="1"/>
          </p:nvPr>
        </p:nvSpPr>
        <p:spPr>
          <a:xfrm>
            <a:off x="7488194" y="1120440"/>
            <a:ext cx="4214126" cy="4477838"/>
          </a:xfrm>
        </p:spPr>
        <p:txBody>
          <a:bodyPr>
            <a:noAutofit/>
          </a:bodyPr>
          <a:lstStyle/>
          <a:p>
            <a:r>
              <a:rPr lang="en-GB" sz="2400" dirty="0" smtClean="0"/>
              <a:t>Best option Britain needs to be ready and it gives you a political position to build on ( Churchill did this)</a:t>
            </a:r>
          </a:p>
          <a:p>
            <a:r>
              <a:rPr lang="en-GB" sz="2400" dirty="0" smtClean="0"/>
              <a:t>Not too bad but full rearmament would have turned out better in 1939</a:t>
            </a:r>
          </a:p>
          <a:p>
            <a:endParaRPr lang="en-GB" sz="2400" dirty="0"/>
          </a:p>
          <a:p>
            <a:r>
              <a:rPr lang="en-GB" sz="2400" dirty="0" smtClean="0"/>
              <a:t>A bit early for that (-1) would leave Britain isolated and looking like a warmonger </a:t>
            </a:r>
            <a:endParaRPr lang="en-GB"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472" y="1264555"/>
            <a:ext cx="6787296" cy="5424616"/>
          </a:xfrm>
          <a:prstGeom prst="rect">
            <a:avLst/>
          </a:prstGeom>
        </p:spPr>
      </p:pic>
    </p:spTree>
    <p:extLst>
      <p:ext uri="{BB962C8B-B14F-4D97-AF65-F5344CB8AC3E}">
        <p14:creationId xmlns:p14="http://schemas.microsoft.com/office/powerpoint/2010/main" val="3517288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0947" y="228694"/>
            <a:ext cx="8911687" cy="1280890"/>
          </a:xfrm>
        </p:spPr>
        <p:txBody>
          <a:bodyPr/>
          <a:lstStyle/>
          <a:p>
            <a:r>
              <a:rPr lang="en-GB" dirty="0" smtClean="0"/>
              <a:t>Japan and Italy</a:t>
            </a:r>
            <a:endParaRPr lang="en-GB" dirty="0"/>
          </a:p>
        </p:txBody>
      </p:sp>
      <p:sp>
        <p:nvSpPr>
          <p:cNvPr id="3" name="Content Placeholder 2"/>
          <p:cNvSpPr>
            <a:spLocks noGrp="1"/>
          </p:cNvSpPr>
          <p:nvPr>
            <p:ph idx="1"/>
          </p:nvPr>
        </p:nvSpPr>
        <p:spPr>
          <a:xfrm>
            <a:off x="6598508" y="624111"/>
            <a:ext cx="4906103" cy="5405986"/>
          </a:xfrm>
        </p:spPr>
        <p:txBody>
          <a:bodyPr>
            <a:normAutofit lnSpcReduction="10000"/>
          </a:bodyPr>
          <a:lstStyle/>
          <a:p>
            <a:r>
              <a:rPr lang="en-GB" sz="2800" dirty="0" smtClean="0"/>
              <a:t>A) How many wars can Britain fight on its own? Plus Japan had been an ally in WW1 (-1)</a:t>
            </a:r>
          </a:p>
          <a:p>
            <a:r>
              <a:rPr lang="en-GB" sz="2800" dirty="0" smtClean="0"/>
              <a:t>Even on its own Japan would be a serious threat to the empire in the East and India (-1)</a:t>
            </a:r>
          </a:p>
          <a:p>
            <a:r>
              <a:rPr lang="en-GB" sz="2800" dirty="0" smtClean="0"/>
              <a:t>Before Britain is ready and with public opinion this is really the only option </a:t>
            </a:r>
          </a:p>
          <a:p>
            <a:endParaRPr lang="en-GB"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4530"/>
            <a:ext cx="2982768" cy="434082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6668" y="1328490"/>
            <a:ext cx="3193616" cy="4346866"/>
          </a:xfrm>
          <a:prstGeom prst="rect">
            <a:avLst/>
          </a:prstGeom>
        </p:spPr>
      </p:pic>
    </p:spTree>
    <p:extLst>
      <p:ext uri="{BB962C8B-B14F-4D97-AF65-F5344CB8AC3E}">
        <p14:creationId xmlns:p14="http://schemas.microsoft.com/office/powerpoint/2010/main" val="866858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Munich Agreement </a:t>
            </a:r>
            <a:br>
              <a:rPr lang="en-GB" dirty="0" smtClean="0"/>
            </a:br>
            <a:endParaRPr lang="en-GB" dirty="0"/>
          </a:p>
        </p:txBody>
      </p:sp>
      <p:sp>
        <p:nvSpPr>
          <p:cNvPr id="3" name="Content Placeholder 2"/>
          <p:cNvSpPr>
            <a:spLocks noGrp="1"/>
          </p:cNvSpPr>
          <p:nvPr>
            <p:ph idx="1"/>
          </p:nvPr>
        </p:nvSpPr>
        <p:spPr>
          <a:xfrm>
            <a:off x="6326658" y="1359243"/>
            <a:ext cx="5177953" cy="4551979"/>
          </a:xfrm>
        </p:spPr>
        <p:txBody>
          <a:bodyPr>
            <a:noAutofit/>
          </a:bodyPr>
          <a:lstStyle/>
          <a:p>
            <a:r>
              <a:rPr lang="en-GB" sz="2800" dirty="0" smtClean="0"/>
              <a:t>A) This is starting to look very weak plus it gives Germany access to resources (-1)</a:t>
            </a:r>
          </a:p>
          <a:p>
            <a:r>
              <a:rPr lang="en-GB" sz="2800" dirty="0" smtClean="0"/>
              <a:t>B) Good idea it would have headed off the Nazi Soviet pact which started WW2 </a:t>
            </a:r>
          </a:p>
          <a:p>
            <a:r>
              <a:rPr lang="en-GB" sz="2800" dirty="0" smtClean="0"/>
              <a:t>C Dangerous and unrealistic without allies (-1) </a:t>
            </a:r>
            <a:endParaRPr lang="en-GB"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553" y="1992401"/>
            <a:ext cx="5841177" cy="3285662"/>
          </a:xfrm>
          <a:prstGeom prst="rect">
            <a:avLst/>
          </a:prstGeom>
        </p:spPr>
      </p:pic>
    </p:spTree>
    <p:extLst>
      <p:ext uri="{BB962C8B-B14F-4D97-AF65-F5344CB8AC3E}">
        <p14:creationId xmlns:p14="http://schemas.microsoft.com/office/powerpoint/2010/main" val="3948120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Guaranteeing Poland</a:t>
            </a:r>
            <a:endParaRPr lang="en-GB" dirty="0"/>
          </a:p>
        </p:txBody>
      </p:sp>
      <p:sp>
        <p:nvSpPr>
          <p:cNvPr id="3" name="Content Placeholder 2"/>
          <p:cNvSpPr>
            <a:spLocks noGrp="1"/>
          </p:cNvSpPr>
          <p:nvPr>
            <p:ph idx="1"/>
          </p:nvPr>
        </p:nvSpPr>
        <p:spPr>
          <a:xfrm>
            <a:off x="5609968" y="1383958"/>
            <a:ext cx="5894644" cy="4374292"/>
          </a:xfrm>
        </p:spPr>
        <p:txBody>
          <a:bodyPr>
            <a:noAutofit/>
          </a:bodyPr>
          <a:lstStyle/>
          <a:p>
            <a:r>
              <a:rPr lang="en-GB" sz="3200" dirty="0" smtClean="0"/>
              <a:t>What's next Belgium, France… Kent!! (-2)</a:t>
            </a:r>
          </a:p>
          <a:p>
            <a:r>
              <a:rPr lang="en-GB" sz="3200" dirty="0" smtClean="0"/>
              <a:t>Would be the practical option although it is Stalin you are doing a deal with ! </a:t>
            </a:r>
            <a:endParaRPr lang="en-GB" sz="3200" dirty="0"/>
          </a:p>
          <a:p>
            <a:r>
              <a:rPr lang="en-GB" sz="3200" dirty="0" smtClean="0"/>
              <a:t>Better than nothing but leaves Britain and France making a guarantee they will struggle to support.</a:t>
            </a:r>
            <a:endParaRPr lang="en-GB"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634" y="1383700"/>
            <a:ext cx="4381500" cy="4895850"/>
          </a:xfrm>
          <a:prstGeom prst="rect">
            <a:avLst/>
          </a:prstGeom>
        </p:spPr>
      </p:pic>
    </p:spTree>
    <p:extLst>
      <p:ext uri="{BB962C8B-B14F-4D97-AF65-F5344CB8AC3E}">
        <p14:creationId xmlns:p14="http://schemas.microsoft.com/office/powerpoint/2010/main" val="1218790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27395" y="352129"/>
            <a:ext cx="8059960"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3200" b="1" dirty="0"/>
              <a:t>Introduction to the Course</a:t>
            </a:r>
          </a:p>
        </p:txBody>
      </p:sp>
      <p:sp>
        <p:nvSpPr>
          <p:cNvPr id="6" name="TextBox 5"/>
          <p:cNvSpPr txBox="1"/>
          <p:nvPr/>
        </p:nvSpPr>
        <p:spPr>
          <a:xfrm>
            <a:off x="1847529" y="1124745"/>
            <a:ext cx="8496944" cy="2246769"/>
          </a:xfrm>
          <a:prstGeom prst="rect">
            <a:avLst/>
          </a:prstGeom>
          <a:noFill/>
        </p:spPr>
        <p:txBody>
          <a:bodyPr wrap="square" rtlCol="0">
            <a:spAutoFit/>
          </a:bodyPr>
          <a:lstStyle/>
          <a:p>
            <a:pPr marL="285750" indent="-285750">
              <a:buFont typeface="Arial" panose="020B0604020202020204" pitchFamily="34" charset="0"/>
              <a:buChar char="•"/>
            </a:pPr>
            <a:r>
              <a:rPr lang="en-GB" sz="2800" dirty="0"/>
              <a:t>In your </a:t>
            </a:r>
            <a:r>
              <a:rPr lang="en-GB" sz="2800" i="1" u="sng" dirty="0"/>
              <a:t>first year</a:t>
            </a:r>
            <a:r>
              <a:rPr lang="en-GB" sz="2800" dirty="0"/>
              <a:t> at college you will study </a:t>
            </a:r>
            <a:r>
              <a:rPr lang="en-GB" sz="2800" b="1" dirty="0"/>
              <a:t>two units</a:t>
            </a:r>
            <a:r>
              <a:rPr lang="en-GB" sz="2800" dirty="0"/>
              <a:t>, one </a:t>
            </a:r>
            <a:r>
              <a:rPr lang="en-GB" sz="2800" b="1" dirty="0"/>
              <a:t>British</a:t>
            </a:r>
            <a:r>
              <a:rPr lang="en-GB" sz="2800" dirty="0"/>
              <a:t> and one </a:t>
            </a:r>
            <a:r>
              <a:rPr lang="en-GB" sz="2800" b="1" dirty="0"/>
              <a:t>non-British</a:t>
            </a:r>
          </a:p>
          <a:p>
            <a:pPr marL="285750" indent="-285750">
              <a:buFont typeface="Arial" panose="020B0604020202020204" pitchFamily="34" charset="0"/>
              <a:buChar char="•"/>
            </a:pPr>
            <a:endParaRPr lang="en-GB" sz="2800" b="1" dirty="0"/>
          </a:p>
          <a:p>
            <a:pPr marL="285750" indent="-285750">
              <a:buFont typeface="Arial" panose="020B0604020202020204" pitchFamily="34" charset="0"/>
              <a:buChar char="•"/>
            </a:pPr>
            <a:r>
              <a:rPr lang="en-GB" sz="2800" dirty="0"/>
              <a:t>In your </a:t>
            </a:r>
            <a:r>
              <a:rPr lang="en-GB" sz="2800" i="1" u="sng" dirty="0"/>
              <a:t>second year</a:t>
            </a:r>
            <a:r>
              <a:rPr lang="en-GB" sz="2800" dirty="0"/>
              <a:t> you will study </a:t>
            </a:r>
            <a:r>
              <a:rPr lang="en-GB" sz="2800" b="1" dirty="0"/>
              <a:t>one examined unit</a:t>
            </a:r>
            <a:r>
              <a:rPr lang="en-GB" sz="2800" dirty="0"/>
              <a:t> and </a:t>
            </a:r>
            <a:r>
              <a:rPr lang="en-GB" sz="2800" b="1" dirty="0"/>
              <a:t>one coursework unit </a:t>
            </a:r>
            <a:endParaRPr lang="en-GB" sz="2800" b="1" i="1" u="sng" dirty="0"/>
          </a:p>
        </p:txBody>
      </p:sp>
      <p:graphicFrame>
        <p:nvGraphicFramePr>
          <p:cNvPr id="7" name="Table 6"/>
          <p:cNvGraphicFramePr>
            <a:graphicFrameLocks noGrp="1"/>
          </p:cNvGraphicFramePr>
          <p:nvPr>
            <p:extLst>
              <p:ext uri="{D42A27DB-BD31-4B8C-83A1-F6EECF244321}">
                <p14:modId xmlns:p14="http://schemas.microsoft.com/office/powerpoint/2010/main" val="1185941396"/>
              </p:ext>
            </p:extLst>
          </p:nvPr>
        </p:nvGraphicFramePr>
        <p:xfrm>
          <a:off x="2005299" y="3334128"/>
          <a:ext cx="8173060" cy="3410704"/>
        </p:xfrm>
        <a:graphic>
          <a:graphicData uri="http://schemas.openxmlformats.org/drawingml/2006/table">
            <a:tbl>
              <a:tblPr firstRow="1" bandRow="1">
                <a:tableStyleId>{0505E3EF-67EA-436B-97B2-0124C06EBD24}</a:tableStyleId>
              </a:tblPr>
              <a:tblGrid>
                <a:gridCol w="2043265">
                  <a:extLst>
                    <a:ext uri="{9D8B030D-6E8A-4147-A177-3AD203B41FA5}">
                      <a16:colId xmlns:a16="http://schemas.microsoft.com/office/drawing/2014/main" val="20000"/>
                    </a:ext>
                  </a:extLst>
                </a:gridCol>
                <a:gridCol w="2043265">
                  <a:extLst>
                    <a:ext uri="{9D8B030D-6E8A-4147-A177-3AD203B41FA5}">
                      <a16:colId xmlns:a16="http://schemas.microsoft.com/office/drawing/2014/main" val="20001"/>
                    </a:ext>
                  </a:extLst>
                </a:gridCol>
                <a:gridCol w="2043265">
                  <a:extLst>
                    <a:ext uri="{9D8B030D-6E8A-4147-A177-3AD203B41FA5}">
                      <a16:colId xmlns:a16="http://schemas.microsoft.com/office/drawing/2014/main" val="20002"/>
                    </a:ext>
                  </a:extLst>
                </a:gridCol>
                <a:gridCol w="2043265">
                  <a:extLst>
                    <a:ext uri="{9D8B030D-6E8A-4147-A177-3AD203B41FA5}">
                      <a16:colId xmlns:a16="http://schemas.microsoft.com/office/drawing/2014/main" val="20003"/>
                    </a:ext>
                  </a:extLst>
                </a:gridCol>
              </a:tblGrid>
              <a:tr h="576064">
                <a:tc gridSpan="2">
                  <a:txBody>
                    <a:bodyPr/>
                    <a:lstStyle/>
                    <a:p>
                      <a:pPr algn="ctr"/>
                      <a:r>
                        <a:rPr lang="en-GB" sz="2800" dirty="0" smtClean="0"/>
                        <a:t>First Year </a:t>
                      </a:r>
                      <a:endParaRPr lang="en-GB"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hMerge="1">
                  <a:txBody>
                    <a:bodyPr/>
                    <a:lstStyle/>
                    <a:p>
                      <a:endParaRPr lang="en-GB" dirty="0"/>
                    </a:p>
                  </a:txBody>
                  <a:tcPr/>
                </a:tc>
                <a:tc gridSpan="2">
                  <a:txBody>
                    <a:bodyPr/>
                    <a:lstStyle/>
                    <a:p>
                      <a:pPr algn="ctr"/>
                      <a:r>
                        <a:rPr lang="en-GB" sz="2800" dirty="0" smtClean="0"/>
                        <a:t>Second</a:t>
                      </a:r>
                      <a:r>
                        <a:rPr lang="en-GB" sz="2800" baseline="0" dirty="0" smtClean="0"/>
                        <a:t> Year </a:t>
                      </a:r>
                      <a:endParaRPr lang="en-GB"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hMerge="1">
                  <a:txBody>
                    <a:bodyPr/>
                    <a:lstStyle/>
                    <a:p>
                      <a:endParaRPr lang="en-GB" dirty="0"/>
                    </a:p>
                  </a:txBody>
                  <a:tcPr/>
                </a:tc>
                <a:extLst>
                  <a:ext uri="{0D108BD9-81ED-4DB2-BD59-A6C34878D82A}">
                    <a16:rowId xmlns:a16="http://schemas.microsoft.com/office/drawing/2014/main" val="10000"/>
                  </a:ext>
                </a:extLst>
              </a:tr>
              <a:tr h="2379728">
                <a:tc>
                  <a:txBody>
                    <a:bodyPr/>
                    <a:lstStyle/>
                    <a:p>
                      <a:pPr algn="l"/>
                      <a:r>
                        <a:rPr lang="en-GB" b="1" dirty="0" smtClean="0"/>
                        <a:t>Unit 1</a:t>
                      </a:r>
                      <a:r>
                        <a:rPr lang="en-GB" b="0" dirty="0" smtClean="0"/>
                        <a:t>:</a:t>
                      </a:r>
                      <a:r>
                        <a:rPr lang="en-GB" baseline="0" dirty="0" smtClean="0"/>
                        <a:t>  GB 1930-97</a:t>
                      </a:r>
                    </a:p>
                    <a:p>
                      <a:pPr algn="l"/>
                      <a:endParaRPr lang="en-GB" baseline="0" dirty="0" smtClean="0"/>
                    </a:p>
                    <a:p>
                      <a:pPr algn="l"/>
                      <a:endParaRPr lang="en-GB" baseline="0" dirty="0" smtClean="0"/>
                    </a:p>
                    <a:p>
                      <a:pPr algn="r"/>
                      <a:r>
                        <a:rPr lang="en-GB" baseline="0" dirty="0" smtClean="0"/>
                        <a:t>(25%)</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10000"/>
                        <a:lumOff val="90000"/>
                      </a:schemeClr>
                    </a:solidFill>
                  </a:tcPr>
                </a:tc>
                <a:tc>
                  <a:txBody>
                    <a:bodyPr/>
                    <a:lstStyle/>
                    <a:p>
                      <a:pPr algn="l"/>
                      <a:r>
                        <a:rPr lang="en-GB" b="1" dirty="0" smtClean="0"/>
                        <a:t>Unit 3 </a:t>
                      </a:r>
                      <a:r>
                        <a:rPr lang="en-GB" b="0" baseline="0" dirty="0" smtClean="0"/>
                        <a:t>Civil Rights in the USA 1865-1992</a:t>
                      </a: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r" defTabSz="914400" rtl="0" eaLnBrk="1" fontAlgn="auto" latinLnBrk="0" hangingPunct="1">
                        <a:lnSpc>
                          <a:spcPct val="100000"/>
                        </a:lnSpc>
                        <a:spcBef>
                          <a:spcPts val="0"/>
                        </a:spcBef>
                        <a:spcAft>
                          <a:spcPts val="0"/>
                        </a:spcAft>
                        <a:buClrTx/>
                        <a:buSzTx/>
                        <a:buFontTx/>
                        <a:buNone/>
                        <a:tabLst/>
                        <a:defRPr/>
                      </a:pPr>
                      <a:r>
                        <a:rPr lang="en-GB" baseline="0" dirty="0" smtClean="0"/>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10000"/>
                        <a:lumOff val="90000"/>
                      </a:schemeClr>
                    </a:solidFill>
                  </a:tcPr>
                </a:tc>
                <a:tc>
                  <a:txBody>
                    <a:bodyPr/>
                    <a:lstStyle/>
                    <a:p>
                      <a:pPr algn="l"/>
                      <a:r>
                        <a:rPr lang="en-GB" b="1" dirty="0" smtClean="0"/>
                        <a:t>Unit</a:t>
                      </a:r>
                      <a:r>
                        <a:rPr lang="en-GB" b="1" baseline="0" dirty="0" smtClean="0"/>
                        <a:t> 2</a:t>
                      </a:r>
                      <a:r>
                        <a:rPr lang="en-GB" b="0" baseline="0" dirty="0" smtClean="0"/>
                        <a:t>: French Revolution and Napoleon</a:t>
                      </a:r>
                      <a:endParaRPr lang="en-GB" b="1" baseline="0" dirty="0" smtClean="0"/>
                    </a:p>
                    <a:p>
                      <a:pPr algn="l"/>
                      <a:endParaRPr lang="en-GB" b="1" baseline="0" dirty="0" smtClean="0"/>
                    </a:p>
                    <a:p>
                      <a:pPr algn="r"/>
                      <a:r>
                        <a:rPr lang="en-GB" b="0" baseline="0" dirty="0" smtClean="0"/>
                        <a:t>(15%)</a:t>
                      </a:r>
                      <a:endParaRPr lang="en-GB"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GB" b="1" dirty="0" smtClean="0"/>
                        <a:t>Unit 4</a:t>
                      </a:r>
                      <a:r>
                        <a:rPr lang="en-GB" dirty="0" smtClean="0"/>
                        <a:t>; Coursework 3,000-4,000</a:t>
                      </a:r>
                      <a:r>
                        <a:rPr lang="en-GB" baseline="0" dirty="0" smtClean="0"/>
                        <a:t> words + Civil Rights</a:t>
                      </a:r>
                    </a:p>
                    <a:p>
                      <a:pPr algn="l"/>
                      <a:endParaRPr lang="en-GB" b="1" baseline="0" dirty="0" smtClean="0"/>
                    </a:p>
                    <a:p>
                      <a:pPr algn="l"/>
                      <a:endParaRPr lang="en-GB" b="1" baseline="0" dirty="0" smtClean="0"/>
                    </a:p>
                    <a:p>
                      <a:pPr algn="l"/>
                      <a:endParaRPr lang="en-GB" b="1" baseline="0" dirty="0" smtClean="0"/>
                    </a:p>
                    <a:p>
                      <a:pPr algn="r"/>
                      <a:r>
                        <a:rPr lang="en-GB" b="0" baseline="0" dirty="0" smtClean="0"/>
                        <a:t>(20% Coursework)</a:t>
                      </a:r>
                      <a:endParaRPr lang="en-GB"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939684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Becoming Prime Minister</a:t>
            </a:r>
            <a:endParaRPr lang="en-GB" dirty="0"/>
          </a:p>
        </p:txBody>
      </p:sp>
      <p:sp>
        <p:nvSpPr>
          <p:cNvPr id="3" name="Content Placeholder 2"/>
          <p:cNvSpPr>
            <a:spLocks noGrp="1"/>
          </p:cNvSpPr>
          <p:nvPr>
            <p:ph idx="1"/>
          </p:nvPr>
        </p:nvSpPr>
        <p:spPr>
          <a:xfrm>
            <a:off x="6647934" y="1639329"/>
            <a:ext cx="4856677" cy="4736757"/>
          </a:xfrm>
        </p:spPr>
        <p:txBody>
          <a:bodyPr>
            <a:normAutofit/>
          </a:bodyPr>
          <a:lstStyle/>
          <a:p>
            <a:r>
              <a:rPr lang="en-GB" sz="2800" dirty="0" smtClean="0"/>
              <a:t>No-one ever got ahead in politics by telling the truth. This would be the end of the road (-3)</a:t>
            </a:r>
          </a:p>
          <a:p>
            <a:r>
              <a:rPr lang="en-GB" sz="2800" dirty="0" smtClean="0"/>
              <a:t>Probably the most sensible option</a:t>
            </a:r>
          </a:p>
          <a:p>
            <a:r>
              <a:rPr lang="en-GB" sz="2800" dirty="0" smtClean="0"/>
              <a:t>Makes you look disloyal at a time the nation needs strong leaders (-1)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000"/>
            <a:ext cx="6528196" cy="3672110"/>
          </a:xfrm>
          <a:prstGeom prst="rect">
            <a:avLst/>
          </a:prstGeom>
        </p:spPr>
      </p:pic>
    </p:spTree>
    <p:extLst>
      <p:ext uri="{BB962C8B-B14F-4D97-AF65-F5344CB8AC3E}">
        <p14:creationId xmlns:p14="http://schemas.microsoft.com/office/powerpoint/2010/main" val="1371865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5790" y="203981"/>
            <a:ext cx="8911687" cy="1280890"/>
          </a:xfrm>
        </p:spPr>
        <p:txBody>
          <a:bodyPr/>
          <a:lstStyle/>
          <a:p>
            <a:r>
              <a:rPr lang="en-GB" dirty="0" smtClean="0"/>
              <a:t>Conclusions</a:t>
            </a:r>
            <a:endParaRPr lang="en-GB" dirty="0"/>
          </a:p>
        </p:txBody>
      </p:sp>
      <p:sp>
        <p:nvSpPr>
          <p:cNvPr id="3" name="Content Placeholder 2"/>
          <p:cNvSpPr>
            <a:spLocks noGrp="1"/>
          </p:cNvSpPr>
          <p:nvPr>
            <p:ph idx="1"/>
          </p:nvPr>
        </p:nvSpPr>
        <p:spPr>
          <a:xfrm>
            <a:off x="1934671" y="908045"/>
            <a:ext cx="8915400" cy="3777622"/>
          </a:xfrm>
        </p:spPr>
        <p:txBody>
          <a:bodyPr>
            <a:noAutofit/>
          </a:bodyPr>
          <a:lstStyle/>
          <a:p>
            <a:r>
              <a:rPr lang="en-GB" sz="2800" dirty="0" smtClean="0"/>
              <a:t>How well did you do? However well or badly you did as Churchill the real purpose of this game was to introduce you to some of the key issues and events of the first topic and the problems he had to deal with.</a:t>
            </a:r>
          </a:p>
          <a:p>
            <a:r>
              <a:rPr lang="en-GB" sz="2800" dirty="0" smtClean="0"/>
              <a:t>Can you answer these questions (in the gap at the bottom:</a:t>
            </a:r>
          </a:p>
          <a:p>
            <a:r>
              <a:rPr lang="en-GB" sz="2800" dirty="0" smtClean="0"/>
              <a:t>1: What were the main concerns of Churchill as a politician in the 1930s?</a:t>
            </a:r>
          </a:p>
          <a:p>
            <a:r>
              <a:rPr lang="en-GB" sz="2800" dirty="0" smtClean="0"/>
              <a:t>2: What have you learned about Churchill himself?</a:t>
            </a:r>
          </a:p>
          <a:p>
            <a:r>
              <a:rPr lang="en-GB" sz="2800" dirty="0" smtClean="0"/>
              <a:t>3: Why do you think he got back into power?</a:t>
            </a:r>
          </a:p>
        </p:txBody>
      </p:sp>
    </p:spTree>
    <p:extLst>
      <p:ext uri="{BB962C8B-B14F-4D97-AF65-F5344CB8AC3E}">
        <p14:creationId xmlns:p14="http://schemas.microsoft.com/office/powerpoint/2010/main" val="3838574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68488" y="352129"/>
            <a:ext cx="8059960"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3200" b="1" dirty="0"/>
              <a:t>Introduction to the Course</a:t>
            </a:r>
          </a:p>
        </p:txBody>
      </p:sp>
      <p:sp>
        <p:nvSpPr>
          <p:cNvPr id="6" name="TextBox 5"/>
          <p:cNvSpPr txBox="1"/>
          <p:nvPr/>
        </p:nvSpPr>
        <p:spPr>
          <a:xfrm>
            <a:off x="1849995" y="1268762"/>
            <a:ext cx="9493507" cy="4893647"/>
          </a:xfrm>
          <a:prstGeom prst="rect">
            <a:avLst/>
          </a:prstGeom>
          <a:noFill/>
        </p:spPr>
        <p:txBody>
          <a:bodyPr wrap="square" rtlCol="0">
            <a:spAutoFit/>
          </a:bodyPr>
          <a:lstStyle/>
          <a:p>
            <a:pPr marL="342900" indent="-342900">
              <a:buFont typeface="Arial" panose="020B0604020202020204" pitchFamily="34" charset="0"/>
              <a:buChar char="•"/>
            </a:pPr>
            <a:r>
              <a:rPr lang="en-GB" sz="2400" dirty="0"/>
              <a:t>In your first year your time will be divided equally between the Unit 1 and Unit 2 courses – you will have </a:t>
            </a:r>
            <a:r>
              <a:rPr lang="en-GB" sz="2400" b="1" i="1" dirty="0"/>
              <a:t>three 45 minute lessons </a:t>
            </a:r>
            <a:r>
              <a:rPr lang="en-GB" sz="2400" dirty="0"/>
              <a:t>on each side of the course per week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This means a total of 4 hours 30 minutes of History each week</a:t>
            </a:r>
          </a:p>
          <a:p>
            <a:endParaRPr lang="en-GB" sz="2400" dirty="0"/>
          </a:p>
          <a:p>
            <a:pPr marL="285750" indent="-285750">
              <a:buFont typeface="Arial" panose="020B0604020202020204" pitchFamily="34" charset="0"/>
              <a:buChar char="•"/>
            </a:pPr>
            <a:r>
              <a:rPr lang="en-GB" sz="2400" dirty="0"/>
              <a:t>You will be taught each unit by a different teacher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At the end of the first year you will have a formal mock exam in both your British and French papers. The final exams in these units will be at the end of the second year</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A level History is a ‘linear’ subject</a:t>
            </a:r>
          </a:p>
        </p:txBody>
      </p:sp>
    </p:spTree>
    <p:extLst>
      <p:ext uri="{BB962C8B-B14F-4D97-AF65-F5344CB8AC3E}">
        <p14:creationId xmlns:p14="http://schemas.microsoft.com/office/powerpoint/2010/main" val="10833935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68488" y="352129"/>
            <a:ext cx="8059960"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3200" b="1" dirty="0"/>
              <a:t>Introduction to the Course</a:t>
            </a:r>
          </a:p>
        </p:txBody>
      </p:sp>
      <p:sp>
        <p:nvSpPr>
          <p:cNvPr id="7" name="TextBox 6"/>
          <p:cNvSpPr txBox="1"/>
          <p:nvPr/>
        </p:nvSpPr>
        <p:spPr>
          <a:xfrm>
            <a:off x="2245891" y="1014308"/>
            <a:ext cx="7344816" cy="52322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GB" sz="2800" dirty="0">
                <a:ln w="18415" cmpd="sng">
                  <a:solidFill>
                    <a:srgbClr val="FFFFFF"/>
                  </a:solidFill>
                  <a:prstDash val="solid"/>
                </a:ln>
                <a:solidFill>
                  <a:srgbClr val="FFFFFF"/>
                </a:solidFill>
                <a:effectLst>
                  <a:outerShdw blurRad="63500" dir="3600000" algn="tl" rotWithShape="0">
                    <a:srgbClr val="000000">
                      <a:alpha val="70000"/>
                    </a:srgbClr>
                  </a:outerShdw>
                </a:effectLst>
              </a:rPr>
              <a:t>GB 1930-97</a:t>
            </a:r>
          </a:p>
        </p:txBody>
      </p:sp>
      <p:sp>
        <p:nvSpPr>
          <p:cNvPr id="9" name="TextBox 8"/>
          <p:cNvSpPr txBox="1"/>
          <p:nvPr/>
        </p:nvSpPr>
        <p:spPr>
          <a:xfrm flipH="1" flipV="1">
            <a:off x="13776176" y="6193596"/>
            <a:ext cx="756592" cy="1077218"/>
          </a:xfrm>
          <a:prstGeom prst="rect">
            <a:avLst/>
          </a:prstGeom>
          <a:noFill/>
        </p:spPr>
        <p:txBody>
          <a:bodyPr wrap="square" rtlCol="0">
            <a:spAutoFit/>
          </a:bodyPr>
          <a:lstStyle/>
          <a:p>
            <a:pPr algn="ctr"/>
            <a:r>
              <a:rPr lang="en-GB" sz="1600" dirty="0"/>
              <a:t>Henry VIII</a:t>
            </a:r>
          </a:p>
          <a:p>
            <a:pPr algn="ctr"/>
            <a:r>
              <a:rPr lang="en-GB" sz="1600" dirty="0"/>
              <a:t>150-1547</a:t>
            </a:r>
          </a:p>
        </p:txBody>
      </p:sp>
      <p:cxnSp>
        <p:nvCxnSpPr>
          <p:cNvPr id="10" name="Straight Connector 9"/>
          <p:cNvCxnSpPr/>
          <p:nvPr/>
        </p:nvCxnSpPr>
        <p:spPr>
          <a:xfrm>
            <a:off x="8665822" y="1703792"/>
            <a:ext cx="0" cy="467318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17838" y="1844824"/>
            <a:ext cx="7782418" cy="707886"/>
          </a:xfrm>
          <a:prstGeom prst="rect">
            <a:avLst/>
          </a:prstGeom>
          <a:noFill/>
        </p:spPr>
        <p:txBody>
          <a:bodyPr wrap="square" rtlCol="0">
            <a:spAutoFit/>
          </a:bodyPr>
          <a:lstStyle/>
          <a:p>
            <a:r>
              <a:rPr lang="en-GB" sz="2000" dirty="0"/>
              <a:t>The Unit 1 topic examines the career of Winston Churchill’s career 1930-51 &amp; then British politics &amp; foreign policy 1951-97</a:t>
            </a:r>
          </a:p>
        </p:txBody>
      </p:sp>
      <p:sp>
        <p:nvSpPr>
          <p:cNvPr id="15" name="TextBox 14"/>
          <p:cNvSpPr txBox="1"/>
          <p:nvPr/>
        </p:nvSpPr>
        <p:spPr>
          <a:xfrm>
            <a:off x="222422" y="2626829"/>
            <a:ext cx="8177834" cy="3754874"/>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t>It combines </a:t>
            </a:r>
            <a:r>
              <a:rPr lang="en-GB" sz="2000" dirty="0"/>
              <a:t>detailed </a:t>
            </a:r>
            <a:r>
              <a:rPr lang="en-GB" sz="2000" b="1" dirty="0"/>
              <a:t>own knowledge </a:t>
            </a:r>
            <a:r>
              <a:rPr lang="en-GB" sz="2000" dirty="0"/>
              <a:t>of the period with the ability to analyse and use </a:t>
            </a:r>
            <a:r>
              <a:rPr lang="en-GB" sz="2000" b="1" dirty="0"/>
              <a:t>primary sources</a:t>
            </a:r>
          </a:p>
          <a:p>
            <a:pPr marL="285750" indent="-285750">
              <a:buFont typeface="Arial" panose="020B0604020202020204" pitchFamily="34" charset="0"/>
              <a:buChar char="•"/>
            </a:pPr>
            <a:endParaRPr lang="en-GB" sz="2000" b="1" dirty="0"/>
          </a:p>
          <a:p>
            <a:pPr marL="285750" indent="-285750">
              <a:buFont typeface="Arial" panose="020B0604020202020204" pitchFamily="34" charset="0"/>
              <a:buChar char="•"/>
            </a:pPr>
            <a:r>
              <a:rPr lang="en-GB" sz="2000" dirty="0"/>
              <a:t>In the Unit 1 exam you will answer questions from two sections</a:t>
            </a:r>
          </a:p>
          <a:p>
            <a:pPr marL="285750" indent="-285750">
              <a:buFont typeface="Arial" panose="020B0604020202020204" pitchFamily="34" charset="0"/>
              <a:buChar char="•"/>
            </a:pPr>
            <a:endParaRPr lang="en-GB" sz="2000" dirty="0"/>
          </a:p>
          <a:p>
            <a:r>
              <a:rPr lang="en-GB" sz="2000" dirty="0"/>
              <a:t>	</a:t>
            </a:r>
            <a:r>
              <a:rPr lang="en-GB" sz="2000" b="1" dirty="0"/>
              <a:t>SECTION A</a:t>
            </a:r>
            <a:r>
              <a:rPr lang="en-GB" sz="2000" dirty="0"/>
              <a:t>:  a 30 mark question in which you will use four 	primary sources to assess a view/argument on the period 	</a:t>
            </a:r>
            <a:r>
              <a:rPr lang="en-GB" sz="2000" dirty="0" smtClean="0"/>
              <a:t>1930 - 1951 </a:t>
            </a:r>
            <a:r>
              <a:rPr lang="en-GB" sz="2000" dirty="0"/>
              <a:t>(known as the ‘Enquiry Topic’)</a:t>
            </a:r>
          </a:p>
          <a:p>
            <a:endParaRPr lang="en-GB" sz="2000" dirty="0"/>
          </a:p>
          <a:p>
            <a:r>
              <a:rPr lang="en-GB" sz="2000" dirty="0"/>
              <a:t>	</a:t>
            </a:r>
            <a:r>
              <a:rPr lang="en-GB" sz="2000" b="1" dirty="0"/>
              <a:t>SECTION B</a:t>
            </a:r>
            <a:r>
              <a:rPr lang="en-GB" sz="2000" dirty="0"/>
              <a:t>: one 20 mark own knowledge essay from a 	choice of two </a:t>
            </a:r>
          </a:p>
          <a:p>
            <a:pPr marL="285750" indent="-285750">
              <a:buFont typeface="Arial" panose="020B0604020202020204" pitchFamily="34" charset="0"/>
              <a:buChar char="•"/>
            </a:pPr>
            <a:endParaRPr lang="en-GB" dirty="0"/>
          </a:p>
        </p:txBody>
      </p:sp>
      <p:sp>
        <p:nvSpPr>
          <p:cNvPr id="12" name="TextBox 11"/>
          <p:cNvSpPr txBox="1"/>
          <p:nvPr/>
        </p:nvSpPr>
        <p:spPr>
          <a:xfrm>
            <a:off x="2423592" y="6021289"/>
            <a:ext cx="5616624" cy="83099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GB" sz="2400" cap="small" dirty="0"/>
              <a:t>Unit 1= 50 marks, 1 hour 30 minutes exam</a:t>
            </a:r>
          </a:p>
        </p:txBody>
      </p:sp>
      <p:pic>
        <p:nvPicPr>
          <p:cNvPr id="1026" name="Picture 2" descr="Image result for churchi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60370" y="1703793"/>
            <a:ext cx="1747032" cy="22232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thatch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32305" y="4092029"/>
            <a:ext cx="1578009" cy="2390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9657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68488" y="352129"/>
            <a:ext cx="8059960"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3200" b="1" dirty="0"/>
              <a:t>Introduction to the Course</a:t>
            </a:r>
          </a:p>
        </p:txBody>
      </p:sp>
      <p:sp>
        <p:nvSpPr>
          <p:cNvPr id="7" name="TextBox 6"/>
          <p:cNvSpPr txBox="1"/>
          <p:nvPr/>
        </p:nvSpPr>
        <p:spPr>
          <a:xfrm>
            <a:off x="2353639" y="1081584"/>
            <a:ext cx="7344816" cy="52322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GB" sz="2800" dirty="0">
                <a:ln w="18415" cmpd="sng">
                  <a:solidFill>
                    <a:srgbClr val="FFFFFF"/>
                  </a:solidFill>
                  <a:prstDash val="solid"/>
                </a:ln>
                <a:solidFill>
                  <a:srgbClr val="FFFFFF"/>
                </a:solidFill>
                <a:effectLst>
                  <a:outerShdw blurRad="63500" dir="3600000" algn="tl" rotWithShape="0">
                    <a:srgbClr val="000000">
                      <a:alpha val="70000"/>
                    </a:srgbClr>
                  </a:outerShdw>
                </a:effectLst>
              </a:rPr>
              <a:t>Unit 1: GB 1930-97</a:t>
            </a:r>
          </a:p>
        </p:txBody>
      </p:sp>
      <p:cxnSp>
        <p:nvCxnSpPr>
          <p:cNvPr id="10" name="Straight Connector 9"/>
          <p:cNvCxnSpPr/>
          <p:nvPr/>
        </p:nvCxnSpPr>
        <p:spPr>
          <a:xfrm>
            <a:off x="8665822" y="1703792"/>
            <a:ext cx="0" cy="467318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851638" y="1962862"/>
            <a:ext cx="5396491" cy="3477875"/>
          </a:xfrm>
          <a:prstGeom prst="rect">
            <a:avLst/>
          </a:prstGeom>
          <a:noFill/>
        </p:spPr>
        <p:txBody>
          <a:bodyPr wrap="square" rtlCol="0">
            <a:spAutoFit/>
          </a:bodyPr>
          <a:lstStyle/>
          <a:p>
            <a:pPr marL="285750" indent="-285750">
              <a:buFont typeface="Arial" panose="020B0604020202020204" pitchFamily="34" charset="0"/>
              <a:buChar char="•"/>
            </a:pPr>
            <a:r>
              <a:rPr lang="en-GB" sz="2800" b="1" dirty="0"/>
              <a:t>Churchill’s “Wilderness Years” 1930-40</a:t>
            </a:r>
          </a:p>
          <a:p>
            <a:pPr marL="285750" indent="-285750">
              <a:buFont typeface="Arial" panose="020B0604020202020204" pitchFamily="34" charset="0"/>
              <a:buChar char="•"/>
            </a:pPr>
            <a:r>
              <a:rPr lang="en-GB" sz="2800" b="1" dirty="0"/>
              <a:t>His role as Prime Minister during WW2 1940-5</a:t>
            </a:r>
          </a:p>
          <a:p>
            <a:pPr marL="285750" indent="-285750">
              <a:buFont typeface="Arial" panose="020B0604020202020204" pitchFamily="34" charset="0"/>
              <a:buChar char="•"/>
            </a:pPr>
            <a:r>
              <a:rPr lang="en-GB" sz="2800" b="1" dirty="0"/>
              <a:t>His role in international relations 1940-51</a:t>
            </a:r>
          </a:p>
          <a:p>
            <a:pPr marL="285750" indent="-285750">
              <a:buFont typeface="Arial" panose="020B0604020202020204" pitchFamily="34" charset="0"/>
              <a:buChar char="•"/>
            </a:pPr>
            <a:endParaRPr lang="en-GB" sz="2800" b="1" dirty="0"/>
          </a:p>
          <a:p>
            <a:endParaRPr lang="en-GB" sz="2400" b="1" dirty="0"/>
          </a:p>
        </p:txBody>
      </p:sp>
      <p:sp>
        <p:nvSpPr>
          <p:cNvPr id="2" name="Double Bracket 1"/>
          <p:cNvSpPr/>
          <p:nvPr/>
        </p:nvSpPr>
        <p:spPr>
          <a:xfrm>
            <a:off x="1851638" y="5157192"/>
            <a:ext cx="8348818" cy="1368152"/>
          </a:xfrm>
          <a:prstGeom prst="bracketPair">
            <a:avLst/>
          </a:prstGeom>
          <a:ln/>
        </p:spPr>
        <p:style>
          <a:lnRef idx="3">
            <a:schemeClr val="accent5"/>
          </a:lnRef>
          <a:fillRef idx="0">
            <a:schemeClr val="accent5"/>
          </a:fillRef>
          <a:effectRef idx="2">
            <a:schemeClr val="accent5"/>
          </a:effectRef>
          <a:fontRef idx="minor">
            <a:schemeClr val="tx1"/>
          </a:fontRef>
        </p:style>
        <p:txBody>
          <a:bodyPr rtlCol="0" anchor="ctr"/>
          <a:lstStyle/>
          <a:p>
            <a:pPr algn="ctr"/>
            <a:r>
              <a:rPr lang="en-GB" sz="2800" b="1" dirty="0">
                <a:solidFill>
                  <a:srgbClr val="FF0000"/>
                </a:solidFill>
              </a:rPr>
              <a:t>The above three points make up what is called the ‘Enquiry Topic’. It is from this period that you will be given sources in the exam</a:t>
            </a:r>
          </a:p>
        </p:txBody>
      </p:sp>
      <p:pic>
        <p:nvPicPr>
          <p:cNvPr id="3"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4733" y="1816848"/>
            <a:ext cx="2973645" cy="3099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2318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68488" y="352129"/>
            <a:ext cx="8059960"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3200" b="1" dirty="0"/>
              <a:t>Introduction to the Course</a:t>
            </a:r>
          </a:p>
        </p:txBody>
      </p:sp>
      <p:sp>
        <p:nvSpPr>
          <p:cNvPr id="7" name="TextBox 6"/>
          <p:cNvSpPr txBox="1"/>
          <p:nvPr/>
        </p:nvSpPr>
        <p:spPr>
          <a:xfrm>
            <a:off x="2423592" y="1052736"/>
            <a:ext cx="7344816" cy="52322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GB" sz="2800" dirty="0">
                <a:ln w="18415" cmpd="sng">
                  <a:solidFill>
                    <a:srgbClr val="FFFFFF"/>
                  </a:solidFill>
                  <a:prstDash val="solid"/>
                </a:ln>
                <a:solidFill>
                  <a:srgbClr val="FFFFFF"/>
                </a:solidFill>
                <a:effectLst>
                  <a:outerShdw blurRad="63500" dir="3600000" algn="tl" rotWithShape="0">
                    <a:srgbClr val="000000">
                      <a:alpha val="70000"/>
                    </a:srgbClr>
                  </a:outerShdw>
                </a:effectLst>
              </a:rPr>
              <a:t>Unit 1: GB 1930-97</a:t>
            </a:r>
          </a:p>
        </p:txBody>
      </p:sp>
      <p:cxnSp>
        <p:nvCxnSpPr>
          <p:cNvPr id="10" name="Straight Connector 9"/>
          <p:cNvCxnSpPr/>
          <p:nvPr/>
        </p:nvCxnSpPr>
        <p:spPr>
          <a:xfrm>
            <a:off x="8665822" y="1703792"/>
            <a:ext cx="0" cy="467318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847528" y="1844824"/>
            <a:ext cx="7560840" cy="3046988"/>
          </a:xfrm>
          <a:prstGeom prst="rect">
            <a:avLst/>
          </a:prstGeom>
          <a:noFill/>
        </p:spPr>
        <p:txBody>
          <a:bodyPr wrap="square" rtlCol="0">
            <a:spAutoFit/>
          </a:bodyPr>
          <a:lstStyle/>
          <a:p>
            <a:pPr marL="285750" indent="-285750">
              <a:buFont typeface="Arial" panose="020B0604020202020204" pitchFamily="34" charset="0"/>
              <a:buChar char="•"/>
            </a:pPr>
            <a:r>
              <a:rPr lang="en-GB" sz="2400" b="1" dirty="0"/>
              <a:t>The Era of Consensus: British Domestic Politics 1951-79</a:t>
            </a:r>
          </a:p>
          <a:p>
            <a:pPr marL="285750" indent="-285750">
              <a:buFont typeface="Arial" panose="020B0604020202020204" pitchFamily="34" charset="0"/>
              <a:buChar char="•"/>
            </a:pPr>
            <a:r>
              <a:rPr lang="en-GB" sz="2400" b="1" dirty="0"/>
              <a:t>Conservative Dominance 1979-97</a:t>
            </a:r>
          </a:p>
          <a:p>
            <a:pPr marL="285750" indent="-285750">
              <a:buFont typeface="Arial" panose="020B0604020202020204" pitchFamily="34" charset="0"/>
              <a:buChar char="•"/>
            </a:pPr>
            <a:r>
              <a:rPr lang="en-GB" sz="2400" b="1" dirty="0"/>
              <a:t>British Foreign Policy 1951-97</a:t>
            </a:r>
          </a:p>
          <a:p>
            <a:r>
              <a:rPr lang="en-GB" sz="2400" b="1" dirty="0"/>
              <a:t>In the exam you will choose one out of 2 </a:t>
            </a:r>
            <a:r>
              <a:rPr lang="en-GB" sz="2400" b="1" dirty="0" smtClean="0"/>
              <a:t>source less </a:t>
            </a:r>
            <a:r>
              <a:rPr lang="en-GB" sz="2400" b="1" dirty="0"/>
              <a:t>essays on these topics</a:t>
            </a:r>
          </a:p>
          <a:p>
            <a:pPr marL="285750" indent="-285750">
              <a:buFont typeface="Arial" panose="020B0604020202020204" pitchFamily="34" charset="0"/>
              <a:buChar char="•"/>
            </a:pPr>
            <a:endParaRPr lang="en-GB" sz="2400" b="1" dirty="0"/>
          </a:p>
          <a:p>
            <a:pPr marL="285750" indent="-285750">
              <a:buFont typeface="Arial" panose="020B0604020202020204" pitchFamily="34" charset="0"/>
              <a:buChar char="•"/>
            </a:pPr>
            <a:endParaRPr lang="en-GB" sz="2400" b="1" dirty="0"/>
          </a:p>
        </p:txBody>
      </p:sp>
      <p:pic>
        <p:nvPicPr>
          <p:cNvPr id="17" name="Picture 16" descr="Image result for anthony eden and harold macmillan"/>
          <p:cNvPicPr/>
          <p:nvPr/>
        </p:nvPicPr>
        <p:blipFill>
          <a:blip r:embed="rId3">
            <a:extLst>
              <a:ext uri="{28A0092B-C50C-407E-A947-70E740481C1C}">
                <a14:useLocalDpi xmlns:a14="http://schemas.microsoft.com/office/drawing/2010/main" val="0"/>
              </a:ext>
            </a:extLst>
          </a:blip>
          <a:srcRect/>
          <a:stretch>
            <a:fillRect/>
          </a:stretch>
        </p:blipFill>
        <p:spPr bwMode="auto">
          <a:xfrm>
            <a:off x="950060" y="4149080"/>
            <a:ext cx="3290433" cy="2651809"/>
          </a:xfrm>
          <a:prstGeom prst="rect">
            <a:avLst/>
          </a:prstGeom>
          <a:noFill/>
          <a:ln>
            <a:noFill/>
          </a:ln>
        </p:spPr>
      </p:pic>
      <p:pic>
        <p:nvPicPr>
          <p:cNvPr id="22" name="Picture 21" descr="Image result for wilson and callagha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47828" y="4389681"/>
            <a:ext cx="3096344" cy="1982249"/>
          </a:xfrm>
          <a:prstGeom prst="rect">
            <a:avLst/>
          </a:prstGeom>
          <a:noFill/>
          <a:ln>
            <a:noFill/>
          </a:ln>
        </p:spPr>
      </p:pic>
      <p:pic>
        <p:nvPicPr>
          <p:cNvPr id="2054" name="Picture 6" descr="Image result for john maj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4257" y="4389681"/>
            <a:ext cx="1794936" cy="2222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7243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068488" y="251938"/>
            <a:ext cx="8059960"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3200" b="1" dirty="0"/>
              <a:t>Reminders for next lesson</a:t>
            </a:r>
          </a:p>
        </p:txBody>
      </p:sp>
      <p:sp>
        <p:nvSpPr>
          <p:cNvPr id="10" name="TextBox 9"/>
          <p:cNvSpPr txBox="1"/>
          <p:nvPr/>
        </p:nvSpPr>
        <p:spPr>
          <a:xfrm>
            <a:off x="1960476" y="1124745"/>
            <a:ext cx="9605448" cy="5632311"/>
          </a:xfrm>
          <a:prstGeom prst="rect">
            <a:avLst/>
          </a:prstGeom>
          <a:noFill/>
        </p:spPr>
        <p:txBody>
          <a:bodyPr wrap="square" rtlCol="0">
            <a:spAutoFit/>
          </a:bodyPr>
          <a:lstStyle/>
          <a:p>
            <a:pPr marL="285750" indent="-285750">
              <a:buFont typeface="Arial" panose="020B0604020202020204" pitchFamily="34" charset="0"/>
              <a:buChar char="•"/>
            </a:pPr>
            <a:r>
              <a:rPr lang="en-GB" sz="2400" b="1" dirty="0"/>
              <a:t>Organisation </a:t>
            </a:r>
            <a:r>
              <a:rPr lang="en-GB" sz="2400" dirty="0"/>
              <a:t>– make sure you have a folder ready to keep your notes as ordered as possible</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b="1" dirty="0"/>
              <a:t>Homework</a:t>
            </a:r>
            <a:r>
              <a:rPr lang="en-GB" sz="2400" dirty="0"/>
              <a:t> – If you are going to use a diary you will need one for the start of next week</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b="1" dirty="0"/>
              <a:t>On line resources</a:t>
            </a:r>
            <a:r>
              <a:rPr lang="en-GB" sz="2400" dirty="0"/>
              <a:t> – if you haven’t already, make sure you have logged on to Godalming Online and have located the correct History page – ‘History, Year , R &amp; R U1’ – Resources will be uploaded throughout the term and you will need to stay up-to-date. Also make sure you can locate </a:t>
            </a:r>
            <a:r>
              <a:rPr lang="en-GB" sz="2400" dirty="0" err="1"/>
              <a:t>estream</a:t>
            </a:r>
            <a:r>
              <a:rPr lang="en-GB" sz="2400" dirty="0"/>
              <a:t>.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b="1" dirty="0"/>
              <a:t>Emails</a:t>
            </a:r>
            <a:r>
              <a:rPr lang="en-GB" sz="2400" dirty="0"/>
              <a:t> – get in the habit of checking your college email account regularly. It will be the main way that teachers contact you</a:t>
            </a:r>
            <a:endParaRPr lang="en-GB" sz="2400" b="1" dirty="0"/>
          </a:p>
        </p:txBody>
      </p:sp>
    </p:spTree>
    <p:extLst>
      <p:ext uri="{BB962C8B-B14F-4D97-AF65-F5344CB8AC3E}">
        <p14:creationId xmlns:p14="http://schemas.microsoft.com/office/powerpoint/2010/main" val="34011040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will split learning work?</a:t>
            </a:r>
            <a:endParaRPr lang="en-GB" dirty="0"/>
          </a:p>
        </p:txBody>
      </p:sp>
      <p:sp>
        <p:nvSpPr>
          <p:cNvPr id="3" name="Content Placeholder 2"/>
          <p:cNvSpPr>
            <a:spLocks noGrp="1"/>
          </p:cNvSpPr>
          <p:nvPr>
            <p:ph idx="1"/>
          </p:nvPr>
        </p:nvSpPr>
        <p:spPr>
          <a:xfrm>
            <a:off x="1022962" y="2088332"/>
            <a:ext cx="8915400" cy="3777622"/>
          </a:xfrm>
        </p:spPr>
        <p:txBody>
          <a:bodyPr/>
          <a:lstStyle/>
          <a:p>
            <a:r>
              <a:rPr lang="en-GB" dirty="0" smtClean="0"/>
              <a:t>Expectations:</a:t>
            </a:r>
          </a:p>
          <a:p>
            <a:r>
              <a:rPr lang="en-GB" dirty="0" smtClean="0"/>
              <a:t>Just because you are at home does not mean you are not involved. </a:t>
            </a:r>
          </a:p>
          <a:p>
            <a:r>
              <a:rPr lang="en-GB" dirty="0" smtClean="0"/>
              <a:t>You will be registered the same as those in the classroom attendance is compulsory.</a:t>
            </a:r>
          </a:p>
          <a:p>
            <a:r>
              <a:rPr lang="en-GB" dirty="0" smtClean="0"/>
              <a:t>You will expected to participate and contribute over the mic and in chat on teams.</a:t>
            </a:r>
          </a:p>
          <a:p>
            <a:r>
              <a:rPr lang="en-GB" dirty="0" smtClean="0"/>
              <a:t>Your work will be checked in the following week when you are in class</a:t>
            </a:r>
          </a:p>
          <a:p>
            <a:r>
              <a:rPr lang="en-GB" dirty="0" smtClean="0"/>
              <a:t>If you are ever feeling behind we are always here to help. Please don’t hesitate to contact us either via teams or email or see us in college.</a:t>
            </a:r>
          </a:p>
          <a:p>
            <a:endParaRPr lang="en-GB" dirty="0"/>
          </a:p>
        </p:txBody>
      </p:sp>
    </p:spTree>
    <p:extLst>
      <p:ext uri="{BB962C8B-B14F-4D97-AF65-F5344CB8AC3E}">
        <p14:creationId xmlns:p14="http://schemas.microsoft.com/office/powerpoint/2010/main" val="361972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Resources and work</a:t>
            </a:r>
            <a:endParaRPr lang="en-GB" dirty="0"/>
          </a:p>
        </p:txBody>
      </p:sp>
      <p:sp>
        <p:nvSpPr>
          <p:cNvPr id="3" name="Content Placeholder 2"/>
          <p:cNvSpPr>
            <a:spLocks noGrp="1"/>
          </p:cNvSpPr>
          <p:nvPr>
            <p:ph idx="1"/>
          </p:nvPr>
        </p:nvSpPr>
        <p:spPr>
          <a:xfrm>
            <a:off x="1593331" y="1905000"/>
            <a:ext cx="8915400" cy="3777622"/>
          </a:xfrm>
        </p:spPr>
        <p:txBody>
          <a:bodyPr/>
          <a:lstStyle/>
          <a:p>
            <a:r>
              <a:rPr lang="en-GB" dirty="0" smtClean="0"/>
              <a:t>All resources (</a:t>
            </a:r>
            <a:r>
              <a:rPr lang="en-GB" dirty="0" err="1" smtClean="0"/>
              <a:t>powerpoints</a:t>
            </a:r>
            <a:r>
              <a:rPr lang="en-GB" dirty="0" smtClean="0"/>
              <a:t> and class sheets) will be available on teams and Godalming online</a:t>
            </a:r>
          </a:p>
          <a:p>
            <a:r>
              <a:rPr lang="en-GB" dirty="0" smtClean="0"/>
              <a:t>Weekly instructions will also be on teams.</a:t>
            </a:r>
          </a:p>
          <a:p>
            <a:r>
              <a:rPr lang="en-GB" dirty="0" smtClean="0"/>
              <a:t>If you are in the home working group please upload your completed work on GOL before your first lesson of the following week.</a:t>
            </a:r>
          </a:p>
          <a:p>
            <a:endParaRPr lang="en-GB" dirty="0"/>
          </a:p>
        </p:txBody>
      </p:sp>
    </p:spTree>
    <p:extLst>
      <p:ext uri="{BB962C8B-B14F-4D97-AF65-F5344CB8AC3E}">
        <p14:creationId xmlns:p14="http://schemas.microsoft.com/office/powerpoint/2010/main" val="20726345"/>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7354FEFFF27DD4D8029A23C3811DAEC" ma:contentTypeVersion="4" ma:contentTypeDescription="Create a new document." ma:contentTypeScope="" ma:versionID="818759212320da2a50e30df1fd9c6e24">
  <xsd:schema xmlns:xsd="http://www.w3.org/2001/XMLSchema" xmlns:xs="http://www.w3.org/2001/XMLSchema" xmlns:p="http://schemas.microsoft.com/office/2006/metadata/properties" xmlns:ns2="506ac514-9468-4ce6-abae-8e7a4c758df2" targetNamespace="http://schemas.microsoft.com/office/2006/metadata/properties" ma:root="true" ma:fieldsID="675d7f6185e4b82dbe9d67f4a5f95fca" ns2:_="">
    <xsd:import namespace="506ac514-9468-4ce6-abae-8e7a4c758d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6ac514-9468-4ce6-abae-8e7a4c758d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61AABB6-AD8B-43FA-9A0B-4C1EDA5B599A}">
  <ds:schemaRefs>
    <ds:schemaRef ds:uri="http://schemas.microsoft.com/sharepoint/v3/contenttype/forms"/>
  </ds:schemaRefs>
</ds:datastoreItem>
</file>

<file path=customXml/itemProps2.xml><?xml version="1.0" encoding="utf-8"?>
<ds:datastoreItem xmlns:ds="http://schemas.openxmlformats.org/officeDocument/2006/customXml" ds:itemID="{049C1653-EE62-4C5B-A07F-BB400D1CAB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6ac514-9468-4ce6-abae-8e7a4c758d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A09FA4E-A298-48EB-B370-03D707B73A57}">
  <ds:schemaRefs>
    <ds:schemaRef ds:uri="http://purl.org/dc/dcmitype/"/>
    <ds:schemaRef ds:uri="http://schemas.microsoft.com/office/2006/documentManagement/types"/>
    <ds:schemaRef ds:uri="http://schemas.microsoft.com/office/2006/metadata/properties"/>
    <ds:schemaRef ds:uri="506ac514-9468-4ce6-abae-8e7a4c758df2"/>
    <ds:schemaRef ds:uri="http://purl.org/dc/terms/"/>
    <ds:schemaRef ds:uri="http://schemas.openxmlformats.org/package/2006/metadata/core-properties"/>
    <ds:schemaRef ds:uri="http://purl.org/dc/elements/1.1/"/>
    <ds:schemaRef ds:uri="http://www.w3.org/XML/1998/namespac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Wisp</Template>
  <TotalTime>675</TotalTime>
  <Words>1352</Words>
  <Application>Microsoft Office PowerPoint</Application>
  <PresentationFormat>Widescreen</PresentationFormat>
  <Paragraphs>129</Paragraphs>
  <Slides>21</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Century Gothic</vt:lpstr>
      <vt:lpstr>Wingdings 3</vt:lpstr>
      <vt:lpstr>Wisp</vt:lpstr>
      <vt:lpstr>Godalming College History Department A Level History </vt:lpstr>
      <vt:lpstr>PowerPoint Presentation</vt:lpstr>
      <vt:lpstr>PowerPoint Presentation</vt:lpstr>
      <vt:lpstr>PowerPoint Presentation</vt:lpstr>
      <vt:lpstr>PowerPoint Presentation</vt:lpstr>
      <vt:lpstr>PowerPoint Presentation</vt:lpstr>
      <vt:lpstr>PowerPoint Presentation</vt:lpstr>
      <vt:lpstr>How will split learning work?</vt:lpstr>
      <vt:lpstr>Resources and work</vt:lpstr>
      <vt:lpstr>Induction work</vt:lpstr>
      <vt:lpstr>Churchill has been excluded from power after the 1931 election and is forced to watch from the side lines. However a figure like Churchill will still be listened to by many in the political establishment. </vt:lpstr>
      <vt:lpstr>You are Winston Churchill</vt:lpstr>
      <vt:lpstr>Now let’s see how you have done</vt:lpstr>
      <vt:lpstr>India</vt:lpstr>
      <vt:lpstr>Edward VIII</vt:lpstr>
      <vt:lpstr>German Rearmament </vt:lpstr>
      <vt:lpstr>Japan and Italy</vt:lpstr>
      <vt:lpstr>The Munich Agreement  </vt:lpstr>
      <vt:lpstr>Guaranteeing Poland</vt:lpstr>
      <vt:lpstr>Becoming Prime Minister</vt:lpstr>
      <vt:lpstr>Conclusions</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Keeping your crown.</dc:title>
  <dc:creator>Alex Winfrow</dc:creator>
  <cp:lastModifiedBy>Anthony Kirby</cp:lastModifiedBy>
  <cp:revision>52</cp:revision>
  <dcterms:created xsi:type="dcterms:W3CDTF">2016-06-27T11:06:28Z</dcterms:created>
  <dcterms:modified xsi:type="dcterms:W3CDTF">2020-09-04T09:32:08Z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0x01010087354FEFFF27DD4D8029A23C3811DAEC</vt:lpwstr>
  </property>
</Properties>
</file>