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4"/>
  </p:handoutMasterIdLst>
  <p:sldIdLst>
    <p:sldId id="256" r:id="rId5"/>
    <p:sldId id="264" r:id="rId6"/>
    <p:sldId id="258" r:id="rId7"/>
    <p:sldId id="267" r:id="rId8"/>
    <p:sldId id="260" r:id="rId9"/>
    <p:sldId id="269" r:id="rId10"/>
    <p:sldId id="259" r:id="rId11"/>
    <p:sldId id="266" r:id="rId12"/>
    <p:sldId id="268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A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0BB82-461C-4A20-AD2D-1E9436ADCE8D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D914B-55CE-4CFB-B4F5-453217FED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9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9/6/2021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128" y="1340768"/>
            <a:ext cx="3021288" cy="2160240"/>
          </a:xfrm>
        </p:spPr>
        <p:txBody>
          <a:bodyPr/>
          <a:lstStyle/>
          <a:p>
            <a:pPr algn="ctr"/>
            <a:r>
              <a:rPr lang="en-GB" dirty="0" smtClean="0"/>
              <a:t>Welcome to BTEC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8" b="7421"/>
          <a:stretch/>
        </p:blipFill>
        <p:spPr>
          <a:xfrm>
            <a:off x="0" y="0"/>
            <a:ext cx="5217024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118" y="4005064"/>
            <a:ext cx="7854696" cy="17526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BTEC National Extended Certificate </a:t>
            </a:r>
            <a:endParaRPr lang="en-GB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Course Structure Extended Certificate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6264"/>
            <a:ext cx="8229600" cy="4389120"/>
          </a:xfrm>
          <a:ln>
            <a:solidFill>
              <a:schemeClr val="bg1"/>
            </a:solidFill>
          </a:ln>
        </p:spPr>
        <p:txBody>
          <a:bodyPr/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en-GB" b="1" dirty="0" smtClean="0"/>
              <a:t>4 Units of work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GB" dirty="0"/>
          </a:p>
          <a:p>
            <a:pPr algn="ctr">
              <a:lnSpc>
                <a:spcPct val="90000"/>
              </a:lnSpc>
              <a:buNone/>
              <a:defRPr/>
            </a:pPr>
            <a:r>
              <a:rPr lang="en-GB" dirty="0" smtClean="0"/>
              <a:t>2 Units in Year 1   </a:t>
            </a:r>
            <a:r>
              <a:rPr lang="en-GB" dirty="0"/>
              <a:t>+</a:t>
            </a:r>
            <a:r>
              <a:rPr lang="en-GB" dirty="0" smtClean="0"/>
              <a:t>   2 Units in Year 2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GB" dirty="0" smtClean="0"/>
          </a:p>
          <a:p>
            <a:pPr algn="ctr">
              <a:lnSpc>
                <a:spcPct val="90000"/>
              </a:lnSpc>
              <a:buNone/>
              <a:defRPr/>
            </a:pPr>
            <a:r>
              <a:rPr lang="en-GB" b="1" dirty="0" smtClean="0">
                <a:solidFill>
                  <a:schemeClr val="accent2"/>
                </a:solidFill>
              </a:rPr>
              <a:t>Equivalent to 0ne A level over 2 years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GB" dirty="0" smtClean="0">
              <a:solidFill>
                <a:schemeClr val="accent2"/>
              </a:solidFill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en-GB" dirty="0" smtClean="0"/>
              <a:t>4.5 hours per week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10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89733"/>
              </p:ext>
            </p:extLst>
          </p:nvPr>
        </p:nvGraphicFramePr>
        <p:xfrm>
          <a:off x="539552" y="2204864"/>
          <a:ext cx="8219257" cy="36014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69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4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4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55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Extended Certificate (RQF)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 </a:t>
                      </a:r>
                      <a:endParaRPr lang="en-GB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YEAR ONE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(3BS4)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YEAR TWO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(4BS4)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1: Exploring Business (coursework 90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3: Personal &amp; Business Finance (written exam 120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3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2: Developing a Marketing Campaign (controlled assessment 90 credits)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A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8: Recruitment &amp; Selection Process (coursework 60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73905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Course Structure Extended Certificate</a:t>
            </a:r>
            <a:endParaRPr lang="en-GB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How the assignments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8912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You are given an assignment with a scenario and tasks to complete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There will be a hand in deadline and you must complete the work to hand in at a set time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 teacher will prepare you for completing each task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Each of the tasks can be graded at Pass, Merit and Distinction</a:t>
            </a:r>
          </a:p>
          <a:p>
            <a:pPr>
              <a:buNone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0808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the criteria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 criteria to gain </a:t>
            </a:r>
            <a:r>
              <a:rPr lang="en-GB" b="1" dirty="0" smtClean="0"/>
              <a:t>PASS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 AND ‘</a:t>
            </a:r>
            <a:r>
              <a:rPr lang="en-GB" i="1" dirty="0" smtClean="0"/>
              <a:t>merit</a:t>
            </a:r>
            <a:r>
              <a:rPr lang="en-GB" dirty="0" smtClean="0"/>
              <a:t>’ criteria to gain a </a:t>
            </a:r>
            <a:r>
              <a:rPr lang="en-GB" b="1" dirty="0" smtClean="0"/>
              <a:t>MERIT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’, ‘</a:t>
            </a:r>
            <a:r>
              <a:rPr lang="en-GB" i="1" dirty="0" smtClean="0"/>
              <a:t>merit</a:t>
            </a:r>
            <a:r>
              <a:rPr lang="en-GB" dirty="0" smtClean="0"/>
              <a:t>’ AND ‘</a:t>
            </a:r>
            <a:r>
              <a:rPr lang="en-GB" i="1" dirty="0" smtClean="0"/>
              <a:t>distinction</a:t>
            </a:r>
            <a:r>
              <a:rPr lang="en-GB" dirty="0" smtClean="0"/>
              <a:t>’ criteria to gain a </a:t>
            </a:r>
            <a:r>
              <a:rPr lang="en-GB" b="1" dirty="0" smtClean="0"/>
              <a:t>DISTINCTION</a:t>
            </a:r>
            <a:endParaRPr lang="en-GB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anchor="ctr"/>
          <a:lstStyle/>
          <a:p>
            <a:pPr algn="ctr"/>
            <a:r>
              <a:rPr lang="en-GB" dirty="0" smtClean="0"/>
              <a:t>Crucial </a:t>
            </a:r>
            <a:r>
              <a:rPr lang="en-GB" dirty="0"/>
              <a:t>point – </a:t>
            </a:r>
            <a:r>
              <a:rPr lang="en-GB" dirty="0" smtClean="0"/>
              <a:t>be aware</a:t>
            </a:r>
            <a:r>
              <a:rPr lang="en-GB" dirty="0"/>
              <a:t>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To get a pass/merit/distinction grade in a unit you have to get </a:t>
            </a:r>
            <a:r>
              <a:rPr lang="en-GB" dirty="0"/>
              <a:t>the </a:t>
            </a:r>
            <a:r>
              <a:rPr lang="en-GB" dirty="0" smtClean="0"/>
              <a:t>pass/merit/distinction in </a:t>
            </a:r>
            <a:r>
              <a:rPr lang="en-GB" b="1" dirty="0" smtClean="0"/>
              <a:t>EVERY</a:t>
            </a:r>
            <a:r>
              <a:rPr lang="en-GB" dirty="0" smtClean="0"/>
              <a:t> assignment of that unit.</a:t>
            </a:r>
          </a:p>
          <a:p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For example, in Unit 1 there are 3 assignments, 1.1, 1.2 and 1.3.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To get a Merit in Unit 1 you must pass all the M criteria in ALL of those assignments.</a:t>
            </a:r>
            <a:endParaRPr lang="en-GB" b="1" dirty="0"/>
          </a:p>
          <a:p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12300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Hand-in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/>
          </a:bodyPr>
          <a:lstStyle/>
          <a:p>
            <a:r>
              <a:rPr lang="en-GB" dirty="0" smtClean="0"/>
              <a:t>Each assignment is given a </a:t>
            </a:r>
            <a:r>
              <a:rPr lang="en-GB" b="1" dirty="0" smtClean="0"/>
              <a:t>deadline. </a:t>
            </a:r>
            <a:r>
              <a:rPr lang="en-GB" dirty="0" smtClean="0"/>
              <a:t>These will be given to you at the start of the assignment and can also can be found on </a:t>
            </a:r>
            <a:r>
              <a:rPr lang="en-GB" dirty="0" err="1" smtClean="0"/>
              <a:t>Godalming</a:t>
            </a:r>
            <a:r>
              <a:rPr lang="en-GB" dirty="0" smtClean="0"/>
              <a:t> Online.</a:t>
            </a:r>
          </a:p>
          <a:p>
            <a:endParaRPr lang="en-GB" dirty="0" smtClean="0"/>
          </a:p>
          <a:p>
            <a:r>
              <a:rPr lang="en-GB" dirty="0" smtClean="0"/>
              <a:t>You </a:t>
            </a:r>
            <a:r>
              <a:rPr lang="en-GB" b="1" dirty="0" smtClean="0"/>
              <a:t>must</a:t>
            </a:r>
            <a:r>
              <a:rPr lang="en-GB" dirty="0" smtClean="0"/>
              <a:t> </a:t>
            </a:r>
            <a:r>
              <a:rPr lang="en-GB" dirty="0" smtClean="0"/>
              <a:t>upload your work to the correct link on </a:t>
            </a:r>
            <a:r>
              <a:rPr lang="en-GB" dirty="0" err="1" smtClean="0"/>
              <a:t>GoL</a:t>
            </a:r>
            <a:r>
              <a:rPr lang="en-GB" dirty="0" smtClean="0"/>
              <a:t> by </a:t>
            </a:r>
            <a:r>
              <a:rPr lang="en-GB" b="1" dirty="0" smtClean="0"/>
              <a:t>1.30 </a:t>
            </a:r>
            <a:r>
              <a:rPr lang="en-GB" b="1" dirty="0" smtClean="0"/>
              <a:t>pm</a:t>
            </a:r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resubmission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There is one resubmission opportunity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Missing </a:t>
            </a:r>
            <a:r>
              <a:rPr lang="en-GB" dirty="0"/>
              <a:t>a deadline is like missing an exam – you will not get the </a:t>
            </a:r>
            <a:r>
              <a:rPr lang="en-GB" dirty="0" smtClean="0"/>
              <a:t>marks</a:t>
            </a:r>
          </a:p>
          <a:p>
            <a:endParaRPr lang="en-GB" dirty="0"/>
          </a:p>
          <a:p>
            <a:r>
              <a:rPr lang="en-GB" dirty="0" smtClean="0"/>
              <a:t>If you are going to be absent on the hand in date you must negotiate the hand in with your teacher </a:t>
            </a:r>
            <a:r>
              <a:rPr lang="en-GB" b="1" dirty="0" smtClean="0"/>
              <a:t>in advance</a:t>
            </a:r>
            <a:r>
              <a:rPr lang="en-GB" dirty="0" smtClean="0"/>
              <a:t>. </a:t>
            </a:r>
          </a:p>
          <a:p>
            <a:endParaRPr lang="en-GB" dirty="0"/>
          </a:p>
          <a:p>
            <a:r>
              <a:rPr lang="en-GB" dirty="0" smtClean="0"/>
              <a:t>If you are absent for a valid reason you will need to negotiate handing in with your teacher (usually on the first day back)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i="1" dirty="0" smtClean="0"/>
              <a:t>Refer to your Student Handbook on Godalming Online for the full departmental hand-in policy. </a:t>
            </a:r>
          </a:p>
        </p:txBody>
      </p:sp>
    </p:spTree>
    <p:extLst>
      <p:ext uri="{BB962C8B-B14F-4D97-AF65-F5344CB8AC3E}">
        <p14:creationId xmlns:p14="http://schemas.microsoft.com/office/powerpoint/2010/main" val="2523879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Tips for Positive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200" b="1" dirty="0" smtClean="0"/>
              <a:t>Use Godalming Online for help with every unit</a:t>
            </a:r>
          </a:p>
          <a:p>
            <a:pPr marL="0" indent="0">
              <a:buNone/>
            </a:pPr>
            <a:r>
              <a:rPr lang="en-GB" sz="3200" b="1" dirty="0" smtClean="0"/>
              <a:t>Use all the resources and guidance available</a:t>
            </a:r>
          </a:p>
          <a:p>
            <a:pPr marL="0" indent="0">
              <a:buNone/>
            </a:pPr>
            <a:r>
              <a:rPr lang="en-GB" sz="3200" b="1" dirty="0" smtClean="0"/>
              <a:t>Make the most of your lesson and free time</a:t>
            </a:r>
          </a:p>
          <a:p>
            <a:pPr marL="0" indent="0">
              <a:buNone/>
            </a:pPr>
            <a:endParaRPr lang="en-GB" sz="3200" b="1" dirty="0" smtClean="0"/>
          </a:p>
          <a:p>
            <a:pPr marL="0" indent="0">
              <a:buNone/>
            </a:pPr>
            <a:r>
              <a:rPr lang="en-GB" sz="3200" b="1" dirty="0" smtClean="0"/>
              <a:t>Read the Student Handbook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i="1" dirty="0"/>
          </a:p>
          <a:p>
            <a:pPr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38577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44749F-064B-463D-893F-B222E22328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3DFEEC-EE2F-44C6-AEB6-10D61EF2464A}">
  <ds:schemaRefs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125D76C-EAFF-4602-B6B3-D803314A11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462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Wingdings 2</vt:lpstr>
      <vt:lpstr>Flow</vt:lpstr>
      <vt:lpstr>Welcome to BTEC</vt:lpstr>
      <vt:lpstr>Course Structure Extended Certificate</vt:lpstr>
      <vt:lpstr>Course Structure Extended Certificate</vt:lpstr>
      <vt:lpstr>How the assignments work</vt:lpstr>
      <vt:lpstr>How the criteria work</vt:lpstr>
      <vt:lpstr>Crucial point – be aware!!</vt:lpstr>
      <vt:lpstr>Hand-in policy</vt:lpstr>
      <vt:lpstr>One resubmission</vt:lpstr>
      <vt:lpstr>Top Tips for Positive Outcomes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</dc:title>
  <dc:creator>Cate Terry</dc:creator>
  <cp:lastModifiedBy>Seonaid Botfield</cp:lastModifiedBy>
  <cp:revision>29</cp:revision>
  <cp:lastPrinted>2014-08-26T12:02:57Z</cp:lastPrinted>
  <dcterms:created xsi:type="dcterms:W3CDTF">2010-09-08T13:21:19Z</dcterms:created>
  <dcterms:modified xsi:type="dcterms:W3CDTF">2021-09-06T09:19:27Z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