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56" r:id="rId5"/>
    <p:sldId id="257" r:id="rId6"/>
    <p:sldId id="258" r:id="rId7"/>
    <p:sldId id="259" r:id="rId8"/>
    <p:sldId id="261" r:id="rId9"/>
    <p:sldId id="263" r:id="rId10"/>
    <p:sldId id="262" r:id="rId11"/>
    <p:sldId id="260" r:id="rId12"/>
    <p:sldId id="264" r:id="rId13"/>
    <p:sldId id="269" r:id="rId14"/>
    <p:sldId id="270" r:id="rId15"/>
    <p:sldId id="265" r:id="rId16"/>
    <p:sldId id="266" r:id="rId17"/>
    <p:sldId id="267" r:id="rId18"/>
    <p:sldId id="268" r:id="rId19"/>
    <p:sldId id="271" r:id="rId20"/>
    <p:sldId id="272" r:id="rId21"/>
    <p:sldId id="273" r:id="rId22"/>
    <p:sldId id="274" r:id="rId23"/>
    <p:sldId id="275" r:id="rId24"/>
    <p:sldId id="277" r:id="rId25"/>
    <p:sldId id="276" r:id="rId26"/>
    <p:sldId id="282" r:id="rId27"/>
    <p:sldId id="278" r:id="rId28"/>
    <p:sldId id="281" r:id="rId29"/>
    <p:sldId id="27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9" autoAdjust="0"/>
    <p:restoredTop sz="94660"/>
  </p:normalViewPr>
  <p:slideViewPr>
    <p:cSldViewPr snapToGrid="0">
      <p:cViewPr varScale="1">
        <p:scale>
          <a:sx n="59" d="100"/>
          <a:sy n="59" d="100"/>
        </p:scale>
        <p:origin x="84" y="10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EFEEB1-D8D3-CE43-A5F6-121C562BCB83}" type="doc">
      <dgm:prSet loTypeId="urn:microsoft.com/office/officeart/2005/8/layout/cycle5" loCatId="cycle" qsTypeId="urn:microsoft.com/office/officeart/2005/8/quickstyle/simple4" qsCatId="simple" csTypeId="urn:microsoft.com/office/officeart/2005/8/colors/accent1_2" csCatId="accent1" phldr="1"/>
      <dgm:spPr/>
      <dgm:t>
        <a:bodyPr/>
        <a:lstStyle/>
        <a:p>
          <a:endParaRPr lang="en-US"/>
        </a:p>
      </dgm:t>
    </dgm:pt>
    <dgm:pt modelId="{41194796-F07A-264F-B299-FB5AD55BD83B}">
      <dgm:prSet phldrT="[Text]"/>
      <dgm:spPr/>
      <dgm:t>
        <a:bodyPr/>
        <a:lstStyle/>
        <a:p>
          <a:r>
            <a:rPr lang="en-GB" dirty="0" smtClean="0">
              <a:cs typeface="Times New Roman" panose="02020603050405020304" pitchFamily="18" charset="0"/>
            </a:rPr>
            <a:t>Task sheet issued (the challenge)</a:t>
          </a:r>
          <a:endParaRPr lang="en-US" dirty="0"/>
        </a:p>
      </dgm:t>
    </dgm:pt>
    <dgm:pt modelId="{9BA16383-FBCF-BA4F-9331-CDC7006EC138}" type="parTrans" cxnId="{F94DA35C-4795-C548-AB23-9A3B7F66D166}">
      <dgm:prSet/>
      <dgm:spPr/>
      <dgm:t>
        <a:bodyPr/>
        <a:lstStyle/>
        <a:p>
          <a:endParaRPr lang="en-US"/>
        </a:p>
      </dgm:t>
    </dgm:pt>
    <dgm:pt modelId="{A5E98BA7-A540-9B4C-BF9F-02D11F1D70B2}" type="sibTrans" cxnId="{F94DA35C-4795-C548-AB23-9A3B7F66D166}">
      <dgm:prSet/>
      <dgm:spPr/>
      <dgm:t>
        <a:bodyPr/>
        <a:lstStyle/>
        <a:p>
          <a:endParaRPr lang="en-US"/>
        </a:p>
      </dgm:t>
    </dgm:pt>
    <dgm:pt modelId="{8F2A3D2D-CE86-1541-AAE4-4FA34D1B2224}">
      <dgm:prSet phldrT="[Text]"/>
      <dgm:spPr/>
      <dgm:t>
        <a:bodyPr/>
        <a:lstStyle/>
        <a:p>
          <a:r>
            <a:rPr lang="en-GB" dirty="0" smtClean="0">
              <a:cs typeface="Times New Roman" panose="02020603050405020304" pitchFamily="18" charset="0"/>
            </a:rPr>
            <a:t>Write it up (and be prepared to change it)</a:t>
          </a:r>
          <a:endParaRPr lang="en-US" dirty="0"/>
        </a:p>
      </dgm:t>
    </dgm:pt>
    <dgm:pt modelId="{CFC07800-A582-A449-86C2-17B83B49A596}" type="parTrans" cxnId="{671D79AA-5183-DE40-8A93-9D8B5C893EDD}">
      <dgm:prSet/>
      <dgm:spPr/>
      <dgm:t>
        <a:bodyPr/>
        <a:lstStyle/>
        <a:p>
          <a:endParaRPr lang="en-US"/>
        </a:p>
      </dgm:t>
    </dgm:pt>
    <dgm:pt modelId="{7F1310E8-191E-E14D-A175-A3AFAD67F2DC}" type="sibTrans" cxnId="{671D79AA-5183-DE40-8A93-9D8B5C893EDD}">
      <dgm:prSet/>
      <dgm:spPr/>
      <dgm:t>
        <a:bodyPr/>
        <a:lstStyle/>
        <a:p>
          <a:endParaRPr lang="en-US"/>
        </a:p>
      </dgm:t>
    </dgm:pt>
    <dgm:pt modelId="{B17BA771-8FCA-204C-A398-53144B6C94ED}">
      <dgm:prSet phldrT="[Text]"/>
      <dgm:spPr/>
      <dgm:t>
        <a:bodyPr/>
        <a:lstStyle/>
        <a:p>
          <a:r>
            <a:rPr lang="en-GB" dirty="0" smtClean="0">
              <a:cs typeface="Times New Roman" panose="02020603050405020304" pitchFamily="18" charset="0"/>
            </a:rPr>
            <a:t>Review the finished piece</a:t>
          </a:r>
          <a:endParaRPr lang="en-US" dirty="0"/>
        </a:p>
      </dgm:t>
    </dgm:pt>
    <dgm:pt modelId="{0F2DA6FD-A6E3-5246-8981-C5CBCEBFFF5F}" type="parTrans" cxnId="{8F0BFEC7-7FFE-2447-83FE-5C92CD44C64B}">
      <dgm:prSet/>
      <dgm:spPr/>
      <dgm:t>
        <a:bodyPr/>
        <a:lstStyle/>
        <a:p>
          <a:endParaRPr lang="en-US"/>
        </a:p>
      </dgm:t>
    </dgm:pt>
    <dgm:pt modelId="{AB4575FE-47CC-194B-8FE7-839B073B698F}" type="sibTrans" cxnId="{8F0BFEC7-7FFE-2447-83FE-5C92CD44C64B}">
      <dgm:prSet/>
      <dgm:spPr/>
      <dgm:t>
        <a:bodyPr/>
        <a:lstStyle/>
        <a:p>
          <a:endParaRPr lang="en-US"/>
        </a:p>
      </dgm:t>
    </dgm:pt>
    <dgm:pt modelId="{8907BF04-C13E-194E-9DDF-3725D34E4823}">
      <dgm:prSet/>
      <dgm:spPr/>
      <dgm:t>
        <a:bodyPr/>
        <a:lstStyle/>
        <a:p>
          <a:r>
            <a:rPr lang="en-GB" dirty="0" smtClean="0">
              <a:cs typeface="Times New Roman" panose="02020603050405020304" pitchFamily="18" charset="0"/>
            </a:rPr>
            <a:t>Plan your response</a:t>
          </a:r>
          <a:endParaRPr lang="en-US" dirty="0"/>
        </a:p>
      </dgm:t>
    </dgm:pt>
    <dgm:pt modelId="{B7ABF962-9814-6D47-A3CE-10BA96D0197D}" type="parTrans" cxnId="{416A9C45-B258-A743-AEC0-AF62C4673EFC}">
      <dgm:prSet/>
      <dgm:spPr/>
      <dgm:t>
        <a:bodyPr/>
        <a:lstStyle/>
        <a:p>
          <a:endParaRPr lang="en-US"/>
        </a:p>
      </dgm:t>
    </dgm:pt>
    <dgm:pt modelId="{ED30D847-AD0E-6D4B-874D-6602845EF759}" type="sibTrans" cxnId="{416A9C45-B258-A743-AEC0-AF62C4673EFC}">
      <dgm:prSet/>
      <dgm:spPr/>
      <dgm:t>
        <a:bodyPr/>
        <a:lstStyle/>
        <a:p>
          <a:endParaRPr lang="en-US"/>
        </a:p>
      </dgm:t>
    </dgm:pt>
    <dgm:pt modelId="{5D4AFE02-2E7D-4833-ABD2-BCA5867C8636}">
      <dgm:prSet/>
      <dgm:spPr/>
      <dgm:t>
        <a:bodyPr/>
        <a:lstStyle/>
        <a:p>
          <a:r>
            <a:rPr lang="en-GB" dirty="0" smtClean="0">
              <a:cs typeface="Times New Roman" panose="02020603050405020304" pitchFamily="18" charset="0"/>
            </a:rPr>
            <a:t>GREAT! Get researching, discussing, finding answers)</a:t>
          </a:r>
          <a:endParaRPr lang="en-GB" dirty="0"/>
        </a:p>
      </dgm:t>
    </dgm:pt>
    <dgm:pt modelId="{FB0E1C4F-A7A4-4360-81ED-BCA7DC53B116}" type="parTrans" cxnId="{7AFD598A-99A8-4E54-8D68-B3BD24648B56}">
      <dgm:prSet/>
      <dgm:spPr/>
      <dgm:t>
        <a:bodyPr/>
        <a:lstStyle/>
        <a:p>
          <a:endParaRPr lang="en-GB"/>
        </a:p>
      </dgm:t>
    </dgm:pt>
    <dgm:pt modelId="{4F8FA14A-11B8-487C-9543-2CCBAF1222C0}" type="sibTrans" cxnId="{7AFD598A-99A8-4E54-8D68-B3BD24648B56}">
      <dgm:prSet/>
      <dgm:spPr/>
      <dgm:t>
        <a:bodyPr/>
        <a:lstStyle/>
        <a:p>
          <a:endParaRPr lang="en-GB"/>
        </a:p>
      </dgm:t>
    </dgm:pt>
    <dgm:pt modelId="{EB6A23CA-9E0C-4B68-9E3F-165E998673FA}">
      <dgm:prSet phldrT="[Text]"/>
      <dgm:spPr/>
      <dgm:t>
        <a:bodyPr/>
        <a:lstStyle/>
        <a:p>
          <a:r>
            <a:rPr lang="en-GB" dirty="0" smtClean="0">
              <a:cs typeface="Times New Roman" panose="02020603050405020304" pitchFamily="18" charset="0"/>
            </a:rPr>
            <a:t>WWW?  EBI?</a:t>
          </a:r>
          <a:endParaRPr lang="en-US" dirty="0"/>
        </a:p>
      </dgm:t>
    </dgm:pt>
    <dgm:pt modelId="{C151842B-5024-4B68-B5D1-E0946E00CFFF}" type="parTrans" cxnId="{7C808265-C52F-423A-A508-48920D60B214}">
      <dgm:prSet/>
      <dgm:spPr/>
      <dgm:t>
        <a:bodyPr/>
        <a:lstStyle/>
        <a:p>
          <a:endParaRPr lang="en-GB"/>
        </a:p>
      </dgm:t>
    </dgm:pt>
    <dgm:pt modelId="{980E9ECC-1D67-449F-9122-4EBE431C429E}" type="sibTrans" cxnId="{7C808265-C52F-423A-A508-48920D60B214}">
      <dgm:prSet/>
      <dgm:spPr/>
      <dgm:t>
        <a:bodyPr/>
        <a:lstStyle/>
        <a:p>
          <a:endParaRPr lang="en-GB"/>
        </a:p>
      </dgm:t>
    </dgm:pt>
    <dgm:pt modelId="{F7389EC0-25BE-974D-86E2-E1454F1CB7AC}" type="pres">
      <dgm:prSet presAssocID="{9FEFEEB1-D8D3-CE43-A5F6-121C562BCB83}" presName="cycle" presStyleCnt="0">
        <dgm:presLayoutVars>
          <dgm:dir/>
          <dgm:resizeHandles val="exact"/>
        </dgm:presLayoutVars>
      </dgm:prSet>
      <dgm:spPr/>
      <dgm:t>
        <a:bodyPr/>
        <a:lstStyle/>
        <a:p>
          <a:endParaRPr lang="en-US"/>
        </a:p>
      </dgm:t>
    </dgm:pt>
    <dgm:pt modelId="{734B3A28-5C3F-EB45-B3DB-190E3C4B6CBF}" type="pres">
      <dgm:prSet presAssocID="{41194796-F07A-264F-B299-FB5AD55BD83B}" presName="node" presStyleLbl="node1" presStyleIdx="0" presStyleCnt="6" custRadScaleRad="102468" custRadScaleInc="13421">
        <dgm:presLayoutVars>
          <dgm:bulletEnabled val="1"/>
        </dgm:presLayoutVars>
      </dgm:prSet>
      <dgm:spPr/>
      <dgm:t>
        <a:bodyPr/>
        <a:lstStyle/>
        <a:p>
          <a:endParaRPr lang="en-US"/>
        </a:p>
      </dgm:t>
    </dgm:pt>
    <dgm:pt modelId="{B640F597-CAAB-C54E-BB8E-A9F8BF2931F3}" type="pres">
      <dgm:prSet presAssocID="{41194796-F07A-264F-B299-FB5AD55BD83B}" presName="spNode" presStyleCnt="0"/>
      <dgm:spPr/>
    </dgm:pt>
    <dgm:pt modelId="{2B684512-929C-4242-9BF2-02F224436AC4}" type="pres">
      <dgm:prSet presAssocID="{A5E98BA7-A540-9B4C-BF9F-02D11F1D70B2}" presName="sibTrans" presStyleLbl="sibTrans1D1" presStyleIdx="0" presStyleCnt="6"/>
      <dgm:spPr/>
      <dgm:t>
        <a:bodyPr/>
        <a:lstStyle/>
        <a:p>
          <a:endParaRPr lang="en-US"/>
        </a:p>
      </dgm:t>
    </dgm:pt>
    <dgm:pt modelId="{197EB350-8B84-4803-91E9-9AEB56362F06}" type="pres">
      <dgm:prSet presAssocID="{5D4AFE02-2E7D-4833-ABD2-BCA5867C8636}" presName="node" presStyleLbl="node1" presStyleIdx="1" presStyleCnt="6">
        <dgm:presLayoutVars>
          <dgm:bulletEnabled val="1"/>
        </dgm:presLayoutVars>
      </dgm:prSet>
      <dgm:spPr/>
      <dgm:t>
        <a:bodyPr/>
        <a:lstStyle/>
        <a:p>
          <a:endParaRPr lang="en-GB"/>
        </a:p>
      </dgm:t>
    </dgm:pt>
    <dgm:pt modelId="{1897A2CE-F558-4E1D-90B8-86CDAD389024}" type="pres">
      <dgm:prSet presAssocID="{5D4AFE02-2E7D-4833-ABD2-BCA5867C8636}" presName="spNode" presStyleCnt="0"/>
      <dgm:spPr/>
    </dgm:pt>
    <dgm:pt modelId="{EDEBA2AB-4908-4444-BCC8-F99448A3BC45}" type="pres">
      <dgm:prSet presAssocID="{4F8FA14A-11B8-487C-9543-2CCBAF1222C0}" presName="sibTrans" presStyleLbl="sibTrans1D1" presStyleIdx="1" presStyleCnt="6"/>
      <dgm:spPr/>
      <dgm:t>
        <a:bodyPr/>
        <a:lstStyle/>
        <a:p>
          <a:endParaRPr lang="en-GB"/>
        </a:p>
      </dgm:t>
    </dgm:pt>
    <dgm:pt modelId="{37320EEE-AE55-3943-8127-8073DC327C78}" type="pres">
      <dgm:prSet presAssocID="{8907BF04-C13E-194E-9DDF-3725D34E4823}" presName="node" presStyleLbl="node1" presStyleIdx="2" presStyleCnt="6">
        <dgm:presLayoutVars>
          <dgm:bulletEnabled val="1"/>
        </dgm:presLayoutVars>
      </dgm:prSet>
      <dgm:spPr/>
      <dgm:t>
        <a:bodyPr/>
        <a:lstStyle/>
        <a:p>
          <a:endParaRPr lang="en-GB"/>
        </a:p>
      </dgm:t>
    </dgm:pt>
    <dgm:pt modelId="{576777AB-D3B6-554E-9869-56DEDE5498B2}" type="pres">
      <dgm:prSet presAssocID="{8907BF04-C13E-194E-9DDF-3725D34E4823}" presName="spNode" presStyleCnt="0"/>
      <dgm:spPr/>
    </dgm:pt>
    <dgm:pt modelId="{2C2E5F7F-8F9E-244B-82DE-D9BB46A45F50}" type="pres">
      <dgm:prSet presAssocID="{ED30D847-AD0E-6D4B-874D-6602845EF759}" presName="sibTrans" presStyleLbl="sibTrans1D1" presStyleIdx="2" presStyleCnt="6"/>
      <dgm:spPr/>
      <dgm:t>
        <a:bodyPr/>
        <a:lstStyle/>
        <a:p>
          <a:endParaRPr lang="en-GB"/>
        </a:p>
      </dgm:t>
    </dgm:pt>
    <dgm:pt modelId="{EB59A611-8E47-4541-A37F-AD21542D69AA}" type="pres">
      <dgm:prSet presAssocID="{8F2A3D2D-CE86-1541-AAE4-4FA34D1B2224}" presName="node" presStyleLbl="node1" presStyleIdx="3" presStyleCnt="6">
        <dgm:presLayoutVars>
          <dgm:bulletEnabled val="1"/>
        </dgm:presLayoutVars>
      </dgm:prSet>
      <dgm:spPr/>
      <dgm:t>
        <a:bodyPr/>
        <a:lstStyle/>
        <a:p>
          <a:endParaRPr lang="en-US"/>
        </a:p>
      </dgm:t>
    </dgm:pt>
    <dgm:pt modelId="{C27996E8-9955-064C-BBA2-5FBCC6390382}" type="pres">
      <dgm:prSet presAssocID="{8F2A3D2D-CE86-1541-AAE4-4FA34D1B2224}" presName="spNode" presStyleCnt="0"/>
      <dgm:spPr/>
    </dgm:pt>
    <dgm:pt modelId="{A2450739-368C-2D4D-916D-DB41F951C090}" type="pres">
      <dgm:prSet presAssocID="{7F1310E8-191E-E14D-A175-A3AFAD67F2DC}" presName="sibTrans" presStyleLbl="sibTrans1D1" presStyleIdx="3" presStyleCnt="6"/>
      <dgm:spPr/>
      <dgm:t>
        <a:bodyPr/>
        <a:lstStyle/>
        <a:p>
          <a:endParaRPr lang="en-US"/>
        </a:p>
      </dgm:t>
    </dgm:pt>
    <dgm:pt modelId="{9017F8F0-EC01-9B4F-9B3C-2D0FB5CC9E99}" type="pres">
      <dgm:prSet presAssocID="{B17BA771-8FCA-204C-A398-53144B6C94ED}" presName="node" presStyleLbl="node1" presStyleIdx="4" presStyleCnt="6">
        <dgm:presLayoutVars>
          <dgm:bulletEnabled val="1"/>
        </dgm:presLayoutVars>
      </dgm:prSet>
      <dgm:spPr/>
      <dgm:t>
        <a:bodyPr/>
        <a:lstStyle/>
        <a:p>
          <a:endParaRPr lang="en-US"/>
        </a:p>
      </dgm:t>
    </dgm:pt>
    <dgm:pt modelId="{129CC274-5793-9940-AF86-D47348152414}" type="pres">
      <dgm:prSet presAssocID="{B17BA771-8FCA-204C-A398-53144B6C94ED}" presName="spNode" presStyleCnt="0"/>
      <dgm:spPr/>
    </dgm:pt>
    <dgm:pt modelId="{2E36E34F-ADAD-8D41-86CB-D016841668AF}" type="pres">
      <dgm:prSet presAssocID="{AB4575FE-47CC-194B-8FE7-839B073B698F}" presName="sibTrans" presStyleLbl="sibTrans1D1" presStyleIdx="4" presStyleCnt="6"/>
      <dgm:spPr/>
      <dgm:t>
        <a:bodyPr/>
        <a:lstStyle/>
        <a:p>
          <a:endParaRPr lang="en-US"/>
        </a:p>
      </dgm:t>
    </dgm:pt>
    <dgm:pt modelId="{0295BAB9-2E64-4D03-99E9-2985EDD28B20}" type="pres">
      <dgm:prSet presAssocID="{EB6A23CA-9E0C-4B68-9E3F-165E998673FA}" presName="node" presStyleLbl="node1" presStyleIdx="5" presStyleCnt="6">
        <dgm:presLayoutVars>
          <dgm:bulletEnabled val="1"/>
        </dgm:presLayoutVars>
      </dgm:prSet>
      <dgm:spPr/>
      <dgm:t>
        <a:bodyPr/>
        <a:lstStyle/>
        <a:p>
          <a:endParaRPr lang="en-GB"/>
        </a:p>
      </dgm:t>
    </dgm:pt>
    <dgm:pt modelId="{C659D5D5-0659-4A11-8A0E-833DB399DACC}" type="pres">
      <dgm:prSet presAssocID="{EB6A23CA-9E0C-4B68-9E3F-165E998673FA}" presName="spNode" presStyleCnt="0"/>
      <dgm:spPr/>
    </dgm:pt>
    <dgm:pt modelId="{0AF6AD45-F8E7-47CC-9C79-CD4CA503B6F2}" type="pres">
      <dgm:prSet presAssocID="{980E9ECC-1D67-449F-9122-4EBE431C429E}" presName="sibTrans" presStyleLbl="sibTrans1D1" presStyleIdx="5" presStyleCnt="6"/>
      <dgm:spPr/>
      <dgm:t>
        <a:bodyPr/>
        <a:lstStyle/>
        <a:p>
          <a:endParaRPr lang="en-GB"/>
        </a:p>
      </dgm:t>
    </dgm:pt>
  </dgm:ptLst>
  <dgm:cxnLst>
    <dgm:cxn modelId="{15914608-C804-4EE9-A490-754C05D6EDB3}" type="presOf" srcId="{AB4575FE-47CC-194B-8FE7-839B073B698F}" destId="{2E36E34F-ADAD-8D41-86CB-D016841668AF}" srcOrd="0" destOrd="0" presId="urn:microsoft.com/office/officeart/2005/8/layout/cycle5"/>
    <dgm:cxn modelId="{6750BADA-ACF0-4EF4-B0C8-D37C0B68D549}" type="presOf" srcId="{8907BF04-C13E-194E-9DDF-3725D34E4823}" destId="{37320EEE-AE55-3943-8127-8073DC327C78}" srcOrd="0" destOrd="0" presId="urn:microsoft.com/office/officeart/2005/8/layout/cycle5"/>
    <dgm:cxn modelId="{7AFD598A-99A8-4E54-8D68-B3BD24648B56}" srcId="{9FEFEEB1-D8D3-CE43-A5F6-121C562BCB83}" destId="{5D4AFE02-2E7D-4833-ABD2-BCA5867C8636}" srcOrd="1" destOrd="0" parTransId="{FB0E1C4F-A7A4-4360-81ED-BCA7DC53B116}" sibTransId="{4F8FA14A-11B8-487C-9543-2CCBAF1222C0}"/>
    <dgm:cxn modelId="{AC80EF31-4B2B-419C-8095-C325292A2857}" type="presOf" srcId="{ED30D847-AD0E-6D4B-874D-6602845EF759}" destId="{2C2E5F7F-8F9E-244B-82DE-D9BB46A45F50}" srcOrd="0" destOrd="0" presId="urn:microsoft.com/office/officeart/2005/8/layout/cycle5"/>
    <dgm:cxn modelId="{CB8A1C0B-885C-431F-8E2F-92255F364827}" type="presOf" srcId="{41194796-F07A-264F-B299-FB5AD55BD83B}" destId="{734B3A28-5C3F-EB45-B3DB-190E3C4B6CBF}" srcOrd="0" destOrd="0" presId="urn:microsoft.com/office/officeart/2005/8/layout/cycle5"/>
    <dgm:cxn modelId="{671D79AA-5183-DE40-8A93-9D8B5C893EDD}" srcId="{9FEFEEB1-D8D3-CE43-A5F6-121C562BCB83}" destId="{8F2A3D2D-CE86-1541-AAE4-4FA34D1B2224}" srcOrd="3" destOrd="0" parTransId="{CFC07800-A582-A449-86C2-17B83B49A596}" sibTransId="{7F1310E8-191E-E14D-A175-A3AFAD67F2DC}"/>
    <dgm:cxn modelId="{CF33344A-8A28-4136-8B8E-FEDB98678AC4}" type="presOf" srcId="{5D4AFE02-2E7D-4833-ABD2-BCA5867C8636}" destId="{197EB350-8B84-4803-91E9-9AEB56362F06}" srcOrd="0" destOrd="0" presId="urn:microsoft.com/office/officeart/2005/8/layout/cycle5"/>
    <dgm:cxn modelId="{C856C7F5-C755-4CB5-AA48-FE5B430B1A43}" type="presOf" srcId="{980E9ECC-1D67-449F-9122-4EBE431C429E}" destId="{0AF6AD45-F8E7-47CC-9C79-CD4CA503B6F2}" srcOrd="0" destOrd="0" presId="urn:microsoft.com/office/officeart/2005/8/layout/cycle5"/>
    <dgm:cxn modelId="{204D7738-D371-4802-A628-D711ECC32E6C}" type="presOf" srcId="{9FEFEEB1-D8D3-CE43-A5F6-121C562BCB83}" destId="{F7389EC0-25BE-974D-86E2-E1454F1CB7AC}" srcOrd="0" destOrd="0" presId="urn:microsoft.com/office/officeart/2005/8/layout/cycle5"/>
    <dgm:cxn modelId="{8F0BFEC7-7FFE-2447-83FE-5C92CD44C64B}" srcId="{9FEFEEB1-D8D3-CE43-A5F6-121C562BCB83}" destId="{B17BA771-8FCA-204C-A398-53144B6C94ED}" srcOrd="4" destOrd="0" parTransId="{0F2DA6FD-A6E3-5246-8981-C5CBCEBFFF5F}" sibTransId="{AB4575FE-47CC-194B-8FE7-839B073B698F}"/>
    <dgm:cxn modelId="{CFF415B4-EC9E-4160-980C-67D0B99AA3EE}" type="presOf" srcId="{A5E98BA7-A540-9B4C-BF9F-02D11F1D70B2}" destId="{2B684512-929C-4242-9BF2-02F224436AC4}" srcOrd="0" destOrd="0" presId="urn:microsoft.com/office/officeart/2005/8/layout/cycle5"/>
    <dgm:cxn modelId="{1AD57C29-0931-4827-AD10-536C0363C671}" type="presOf" srcId="{EB6A23CA-9E0C-4B68-9E3F-165E998673FA}" destId="{0295BAB9-2E64-4D03-99E9-2985EDD28B20}" srcOrd="0" destOrd="0" presId="urn:microsoft.com/office/officeart/2005/8/layout/cycle5"/>
    <dgm:cxn modelId="{40A23D92-3B79-486C-A83A-59575BC39901}" type="presOf" srcId="{B17BA771-8FCA-204C-A398-53144B6C94ED}" destId="{9017F8F0-EC01-9B4F-9B3C-2D0FB5CC9E99}" srcOrd="0" destOrd="0" presId="urn:microsoft.com/office/officeart/2005/8/layout/cycle5"/>
    <dgm:cxn modelId="{416A9C45-B258-A743-AEC0-AF62C4673EFC}" srcId="{9FEFEEB1-D8D3-CE43-A5F6-121C562BCB83}" destId="{8907BF04-C13E-194E-9DDF-3725D34E4823}" srcOrd="2" destOrd="0" parTransId="{B7ABF962-9814-6D47-A3CE-10BA96D0197D}" sibTransId="{ED30D847-AD0E-6D4B-874D-6602845EF759}"/>
    <dgm:cxn modelId="{F94DA35C-4795-C548-AB23-9A3B7F66D166}" srcId="{9FEFEEB1-D8D3-CE43-A5F6-121C562BCB83}" destId="{41194796-F07A-264F-B299-FB5AD55BD83B}" srcOrd="0" destOrd="0" parTransId="{9BA16383-FBCF-BA4F-9331-CDC7006EC138}" sibTransId="{A5E98BA7-A540-9B4C-BF9F-02D11F1D70B2}"/>
    <dgm:cxn modelId="{033BC3D6-051E-40FD-9283-CF80B86CE98A}" type="presOf" srcId="{7F1310E8-191E-E14D-A175-A3AFAD67F2DC}" destId="{A2450739-368C-2D4D-916D-DB41F951C090}" srcOrd="0" destOrd="0" presId="urn:microsoft.com/office/officeart/2005/8/layout/cycle5"/>
    <dgm:cxn modelId="{7C808265-C52F-423A-A508-48920D60B214}" srcId="{9FEFEEB1-D8D3-CE43-A5F6-121C562BCB83}" destId="{EB6A23CA-9E0C-4B68-9E3F-165E998673FA}" srcOrd="5" destOrd="0" parTransId="{C151842B-5024-4B68-B5D1-E0946E00CFFF}" sibTransId="{980E9ECC-1D67-449F-9122-4EBE431C429E}"/>
    <dgm:cxn modelId="{F5B5CB25-C7EF-42C5-8714-BC98B5620746}" type="presOf" srcId="{4F8FA14A-11B8-487C-9543-2CCBAF1222C0}" destId="{EDEBA2AB-4908-4444-BCC8-F99448A3BC45}" srcOrd="0" destOrd="0" presId="urn:microsoft.com/office/officeart/2005/8/layout/cycle5"/>
    <dgm:cxn modelId="{022A31F5-D44B-4F41-B6C5-DCE1F20706ED}" type="presOf" srcId="{8F2A3D2D-CE86-1541-AAE4-4FA34D1B2224}" destId="{EB59A611-8E47-4541-A37F-AD21542D69AA}" srcOrd="0" destOrd="0" presId="urn:microsoft.com/office/officeart/2005/8/layout/cycle5"/>
    <dgm:cxn modelId="{5ED77425-B8A9-4214-8D26-1D0F25B6A28D}" type="presParOf" srcId="{F7389EC0-25BE-974D-86E2-E1454F1CB7AC}" destId="{734B3A28-5C3F-EB45-B3DB-190E3C4B6CBF}" srcOrd="0" destOrd="0" presId="urn:microsoft.com/office/officeart/2005/8/layout/cycle5"/>
    <dgm:cxn modelId="{CE60F83B-6698-48A6-ACBA-E3CE78D94CA7}" type="presParOf" srcId="{F7389EC0-25BE-974D-86E2-E1454F1CB7AC}" destId="{B640F597-CAAB-C54E-BB8E-A9F8BF2931F3}" srcOrd="1" destOrd="0" presId="urn:microsoft.com/office/officeart/2005/8/layout/cycle5"/>
    <dgm:cxn modelId="{D30C7536-A322-4F2B-A167-B29FFF824315}" type="presParOf" srcId="{F7389EC0-25BE-974D-86E2-E1454F1CB7AC}" destId="{2B684512-929C-4242-9BF2-02F224436AC4}" srcOrd="2" destOrd="0" presId="urn:microsoft.com/office/officeart/2005/8/layout/cycle5"/>
    <dgm:cxn modelId="{BE2FF210-D34B-44B7-AE2E-5F135E0E8100}" type="presParOf" srcId="{F7389EC0-25BE-974D-86E2-E1454F1CB7AC}" destId="{197EB350-8B84-4803-91E9-9AEB56362F06}" srcOrd="3" destOrd="0" presId="urn:microsoft.com/office/officeart/2005/8/layout/cycle5"/>
    <dgm:cxn modelId="{09FA4F5E-3CE3-4F1C-809A-A9DB2EB4289B}" type="presParOf" srcId="{F7389EC0-25BE-974D-86E2-E1454F1CB7AC}" destId="{1897A2CE-F558-4E1D-90B8-86CDAD389024}" srcOrd="4" destOrd="0" presId="urn:microsoft.com/office/officeart/2005/8/layout/cycle5"/>
    <dgm:cxn modelId="{0DC310D2-7667-48E9-B67A-73AE6AFF8BEC}" type="presParOf" srcId="{F7389EC0-25BE-974D-86E2-E1454F1CB7AC}" destId="{EDEBA2AB-4908-4444-BCC8-F99448A3BC45}" srcOrd="5" destOrd="0" presId="urn:microsoft.com/office/officeart/2005/8/layout/cycle5"/>
    <dgm:cxn modelId="{9DF4AF87-E807-425B-A89B-48DC60EAD8FC}" type="presParOf" srcId="{F7389EC0-25BE-974D-86E2-E1454F1CB7AC}" destId="{37320EEE-AE55-3943-8127-8073DC327C78}" srcOrd="6" destOrd="0" presId="urn:microsoft.com/office/officeart/2005/8/layout/cycle5"/>
    <dgm:cxn modelId="{4DCD8709-6F82-4253-89EC-B0C33445E470}" type="presParOf" srcId="{F7389EC0-25BE-974D-86E2-E1454F1CB7AC}" destId="{576777AB-D3B6-554E-9869-56DEDE5498B2}" srcOrd="7" destOrd="0" presId="urn:microsoft.com/office/officeart/2005/8/layout/cycle5"/>
    <dgm:cxn modelId="{31AEC008-97D5-4A23-8B04-9DE4EC1E72F9}" type="presParOf" srcId="{F7389EC0-25BE-974D-86E2-E1454F1CB7AC}" destId="{2C2E5F7F-8F9E-244B-82DE-D9BB46A45F50}" srcOrd="8" destOrd="0" presId="urn:microsoft.com/office/officeart/2005/8/layout/cycle5"/>
    <dgm:cxn modelId="{7881C45B-189E-4A7A-941A-109E10B00CC2}" type="presParOf" srcId="{F7389EC0-25BE-974D-86E2-E1454F1CB7AC}" destId="{EB59A611-8E47-4541-A37F-AD21542D69AA}" srcOrd="9" destOrd="0" presId="urn:microsoft.com/office/officeart/2005/8/layout/cycle5"/>
    <dgm:cxn modelId="{6331F089-61CA-4088-AA65-9375E7CF6D97}" type="presParOf" srcId="{F7389EC0-25BE-974D-86E2-E1454F1CB7AC}" destId="{C27996E8-9955-064C-BBA2-5FBCC6390382}" srcOrd="10" destOrd="0" presId="urn:microsoft.com/office/officeart/2005/8/layout/cycle5"/>
    <dgm:cxn modelId="{8CD4DEE1-F4DF-4715-BCF9-7B69DDFFCBA5}" type="presParOf" srcId="{F7389EC0-25BE-974D-86E2-E1454F1CB7AC}" destId="{A2450739-368C-2D4D-916D-DB41F951C090}" srcOrd="11" destOrd="0" presId="urn:microsoft.com/office/officeart/2005/8/layout/cycle5"/>
    <dgm:cxn modelId="{CD09D27E-7C49-46FF-9A2F-7162AB339881}" type="presParOf" srcId="{F7389EC0-25BE-974D-86E2-E1454F1CB7AC}" destId="{9017F8F0-EC01-9B4F-9B3C-2D0FB5CC9E99}" srcOrd="12" destOrd="0" presId="urn:microsoft.com/office/officeart/2005/8/layout/cycle5"/>
    <dgm:cxn modelId="{7C7EC82A-3264-454D-9647-F6AA1B14D024}" type="presParOf" srcId="{F7389EC0-25BE-974D-86E2-E1454F1CB7AC}" destId="{129CC274-5793-9940-AF86-D47348152414}" srcOrd="13" destOrd="0" presId="urn:microsoft.com/office/officeart/2005/8/layout/cycle5"/>
    <dgm:cxn modelId="{C8C5F2D8-0CD3-4EA5-B4DC-48083EE105A7}" type="presParOf" srcId="{F7389EC0-25BE-974D-86E2-E1454F1CB7AC}" destId="{2E36E34F-ADAD-8D41-86CB-D016841668AF}" srcOrd="14" destOrd="0" presId="urn:microsoft.com/office/officeart/2005/8/layout/cycle5"/>
    <dgm:cxn modelId="{289F1B71-6237-45DA-8B39-215A3D363035}" type="presParOf" srcId="{F7389EC0-25BE-974D-86E2-E1454F1CB7AC}" destId="{0295BAB9-2E64-4D03-99E9-2985EDD28B20}" srcOrd="15" destOrd="0" presId="urn:microsoft.com/office/officeart/2005/8/layout/cycle5"/>
    <dgm:cxn modelId="{3E1B3A67-9BBF-4A9C-83D3-7C5DF4DF8D70}" type="presParOf" srcId="{F7389EC0-25BE-974D-86E2-E1454F1CB7AC}" destId="{C659D5D5-0659-4A11-8A0E-833DB399DACC}" srcOrd="16" destOrd="0" presId="urn:microsoft.com/office/officeart/2005/8/layout/cycle5"/>
    <dgm:cxn modelId="{CE500D2E-9427-471F-92C1-C2B2CDC3B617}" type="presParOf" srcId="{F7389EC0-25BE-974D-86E2-E1454F1CB7AC}" destId="{0AF6AD45-F8E7-47CC-9C79-CD4CA503B6F2}" srcOrd="17"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6415E8-3BB7-4117-8829-BD5EA4B6BDA0}"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701CEE05-1D31-414F-A7B9-0BC092C09151}">
      <dgm:prSet phldrT="[Text]"/>
      <dgm:spPr/>
      <dgm:t>
        <a:bodyPr/>
        <a:lstStyle/>
        <a:p>
          <a:r>
            <a:rPr lang="en-GB" dirty="0" smtClean="0"/>
            <a:t>Understanding shown and related to the business - PASS</a:t>
          </a:r>
          <a:endParaRPr lang="en-GB" dirty="0"/>
        </a:p>
      </dgm:t>
    </dgm:pt>
    <dgm:pt modelId="{0A6B35EA-D2EE-4C9A-8BEA-942D7CD1152A}" type="parTrans" cxnId="{003EBAF9-41E9-4AB1-9FCA-26C51EC0F891}">
      <dgm:prSet/>
      <dgm:spPr/>
      <dgm:t>
        <a:bodyPr/>
        <a:lstStyle/>
        <a:p>
          <a:endParaRPr lang="en-GB"/>
        </a:p>
      </dgm:t>
    </dgm:pt>
    <dgm:pt modelId="{B94CAD53-74C6-42DA-A07A-F301A00BC7F0}" type="sibTrans" cxnId="{003EBAF9-41E9-4AB1-9FCA-26C51EC0F891}">
      <dgm:prSet/>
      <dgm:spPr/>
      <dgm:t>
        <a:bodyPr/>
        <a:lstStyle/>
        <a:p>
          <a:endParaRPr lang="en-GB"/>
        </a:p>
      </dgm:t>
    </dgm:pt>
    <dgm:pt modelId="{EAB70BE7-252F-4AB9-8607-DD575B2E5D0A}">
      <dgm:prSet phldrT="[Text]"/>
      <dgm:spPr/>
      <dgm:t>
        <a:bodyPr/>
        <a:lstStyle/>
        <a:p>
          <a:r>
            <a:rPr lang="en-GB" dirty="0" smtClean="0"/>
            <a:t>The situation analysed, advantages and disadvantages considered - MERIT</a:t>
          </a:r>
          <a:endParaRPr lang="en-GB" dirty="0"/>
        </a:p>
      </dgm:t>
    </dgm:pt>
    <dgm:pt modelId="{BE0A5D32-649A-4E7D-9538-5A487B4A2D1C}" type="parTrans" cxnId="{95534AA4-EC40-4033-80CC-50DC625481B9}">
      <dgm:prSet/>
      <dgm:spPr/>
      <dgm:t>
        <a:bodyPr/>
        <a:lstStyle/>
        <a:p>
          <a:endParaRPr lang="en-GB"/>
        </a:p>
      </dgm:t>
    </dgm:pt>
    <dgm:pt modelId="{2786BF99-737E-472D-97E4-B846A2984324}" type="sibTrans" cxnId="{95534AA4-EC40-4033-80CC-50DC625481B9}">
      <dgm:prSet/>
      <dgm:spPr/>
      <dgm:t>
        <a:bodyPr/>
        <a:lstStyle/>
        <a:p>
          <a:endParaRPr lang="en-GB"/>
        </a:p>
      </dgm:t>
    </dgm:pt>
    <dgm:pt modelId="{7113764F-0B3E-4893-85E4-41EB799513CB}">
      <dgm:prSet phldrT="[Text]"/>
      <dgm:spPr/>
      <dgm:t>
        <a:bodyPr/>
        <a:lstStyle/>
        <a:p>
          <a:r>
            <a:rPr lang="en-GB" dirty="0" smtClean="0"/>
            <a:t>Your analysis points weighed up and a judgement made – DISTINCTION!</a:t>
          </a:r>
          <a:endParaRPr lang="en-GB" dirty="0"/>
        </a:p>
      </dgm:t>
    </dgm:pt>
    <dgm:pt modelId="{8572E6C6-5BEC-47D7-A7CA-C02ABF8049D5}" type="parTrans" cxnId="{8400AE13-FEF4-4EBC-A70A-FE57DE986397}">
      <dgm:prSet/>
      <dgm:spPr/>
      <dgm:t>
        <a:bodyPr/>
        <a:lstStyle/>
        <a:p>
          <a:endParaRPr lang="en-GB"/>
        </a:p>
      </dgm:t>
    </dgm:pt>
    <dgm:pt modelId="{C3E971C3-9983-444B-8DCB-A6D573668B01}" type="sibTrans" cxnId="{8400AE13-FEF4-4EBC-A70A-FE57DE986397}">
      <dgm:prSet/>
      <dgm:spPr/>
      <dgm:t>
        <a:bodyPr/>
        <a:lstStyle/>
        <a:p>
          <a:endParaRPr lang="en-GB"/>
        </a:p>
      </dgm:t>
    </dgm:pt>
    <dgm:pt modelId="{0F7D0CC4-955F-4357-A227-A8771CD7095D}" type="pres">
      <dgm:prSet presAssocID="{506415E8-3BB7-4117-8829-BD5EA4B6BDA0}" presName="outerComposite" presStyleCnt="0">
        <dgm:presLayoutVars>
          <dgm:chMax val="5"/>
          <dgm:dir/>
          <dgm:resizeHandles val="exact"/>
        </dgm:presLayoutVars>
      </dgm:prSet>
      <dgm:spPr/>
      <dgm:t>
        <a:bodyPr/>
        <a:lstStyle/>
        <a:p>
          <a:endParaRPr lang="en-GB"/>
        </a:p>
      </dgm:t>
    </dgm:pt>
    <dgm:pt modelId="{0703C7DF-638C-4212-9ECA-DE514E792689}" type="pres">
      <dgm:prSet presAssocID="{506415E8-3BB7-4117-8829-BD5EA4B6BDA0}" presName="dummyMaxCanvas" presStyleCnt="0">
        <dgm:presLayoutVars/>
      </dgm:prSet>
      <dgm:spPr/>
    </dgm:pt>
    <dgm:pt modelId="{6DD03025-AADE-4386-9F03-781753F2B03C}" type="pres">
      <dgm:prSet presAssocID="{506415E8-3BB7-4117-8829-BD5EA4B6BDA0}" presName="ThreeNodes_1" presStyleLbl="node1" presStyleIdx="0" presStyleCnt="3">
        <dgm:presLayoutVars>
          <dgm:bulletEnabled val="1"/>
        </dgm:presLayoutVars>
      </dgm:prSet>
      <dgm:spPr/>
      <dgm:t>
        <a:bodyPr/>
        <a:lstStyle/>
        <a:p>
          <a:endParaRPr lang="en-GB"/>
        </a:p>
      </dgm:t>
    </dgm:pt>
    <dgm:pt modelId="{47D2F666-D981-4F82-87B4-358890406E3B}" type="pres">
      <dgm:prSet presAssocID="{506415E8-3BB7-4117-8829-BD5EA4B6BDA0}" presName="ThreeNodes_2" presStyleLbl="node1" presStyleIdx="1" presStyleCnt="3">
        <dgm:presLayoutVars>
          <dgm:bulletEnabled val="1"/>
        </dgm:presLayoutVars>
      </dgm:prSet>
      <dgm:spPr/>
      <dgm:t>
        <a:bodyPr/>
        <a:lstStyle/>
        <a:p>
          <a:endParaRPr lang="en-GB"/>
        </a:p>
      </dgm:t>
    </dgm:pt>
    <dgm:pt modelId="{6A163A8A-0F05-46FF-948B-0880247FBF5B}" type="pres">
      <dgm:prSet presAssocID="{506415E8-3BB7-4117-8829-BD5EA4B6BDA0}" presName="ThreeNodes_3" presStyleLbl="node1" presStyleIdx="2" presStyleCnt="3">
        <dgm:presLayoutVars>
          <dgm:bulletEnabled val="1"/>
        </dgm:presLayoutVars>
      </dgm:prSet>
      <dgm:spPr/>
      <dgm:t>
        <a:bodyPr/>
        <a:lstStyle/>
        <a:p>
          <a:endParaRPr lang="en-GB"/>
        </a:p>
      </dgm:t>
    </dgm:pt>
    <dgm:pt modelId="{8BC6EE23-7CCF-4C59-B775-B81461C70AB9}" type="pres">
      <dgm:prSet presAssocID="{506415E8-3BB7-4117-8829-BD5EA4B6BDA0}" presName="ThreeConn_1-2" presStyleLbl="fgAccFollowNode1" presStyleIdx="0" presStyleCnt="2">
        <dgm:presLayoutVars>
          <dgm:bulletEnabled val="1"/>
        </dgm:presLayoutVars>
      </dgm:prSet>
      <dgm:spPr/>
      <dgm:t>
        <a:bodyPr/>
        <a:lstStyle/>
        <a:p>
          <a:endParaRPr lang="en-GB"/>
        </a:p>
      </dgm:t>
    </dgm:pt>
    <dgm:pt modelId="{6D1DA73F-96A4-40DE-9943-47BB2BE13159}" type="pres">
      <dgm:prSet presAssocID="{506415E8-3BB7-4117-8829-BD5EA4B6BDA0}" presName="ThreeConn_2-3" presStyleLbl="fgAccFollowNode1" presStyleIdx="1" presStyleCnt="2">
        <dgm:presLayoutVars>
          <dgm:bulletEnabled val="1"/>
        </dgm:presLayoutVars>
      </dgm:prSet>
      <dgm:spPr/>
      <dgm:t>
        <a:bodyPr/>
        <a:lstStyle/>
        <a:p>
          <a:endParaRPr lang="en-GB"/>
        </a:p>
      </dgm:t>
    </dgm:pt>
    <dgm:pt modelId="{66C1FAFC-0423-4B36-91B6-B36000BEDE7D}" type="pres">
      <dgm:prSet presAssocID="{506415E8-3BB7-4117-8829-BD5EA4B6BDA0}" presName="ThreeNodes_1_text" presStyleLbl="node1" presStyleIdx="2" presStyleCnt="3">
        <dgm:presLayoutVars>
          <dgm:bulletEnabled val="1"/>
        </dgm:presLayoutVars>
      </dgm:prSet>
      <dgm:spPr/>
      <dgm:t>
        <a:bodyPr/>
        <a:lstStyle/>
        <a:p>
          <a:endParaRPr lang="en-GB"/>
        </a:p>
      </dgm:t>
    </dgm:pt>
    <dgm:pt modelId="{4D1AD235-9010-4832-B928-CEA12354F0C5}" type="pres">
      <dgm:prSet presAssocID="{506415E8-3BB7-4117-8829-BD5EA4B6BDA0}" presName="ThreeNodes_2_text" presStyleLbl="node1" presStyleIdx="2" presStyleCnt="3">
        <dgm:presLayoutVars>
          <dgm:bulletEnabled val="1"/>
        </dgm:presLayoutVars>
      </dgm:prSet>
      <dgm:spPr/>
      <dgm:t>
        <a:bodyPr/>
        <a:lstStyle/>
        <a:p>
          <a:endParaRPr lang="en-GB"/>
        </a:p>
      </dgm:t>
    </dgm:pt>
    <dgm:pt modelId="{320D831E-96E0-49A2-8C9C-F88644054AA4}" type="pres">
      <dgm:prSet presAssocID="{506415E8-3BB7-4117-8829-BD5EA4B6BDA0}" presName="ThreeNodes_3_text" presStyleLbl="node1" presStyleIdx="2" presStyleCnt="3">
        <dgm:presLayoutVars>
          <dgm:bulletEnabled val="1"/>
        </dgm:presLayoutVars>
      </dgm:prSet>
      <dgm:spPr/>
      <dgm:t>
        <a:bodyPr/>
        <a:lstStyle/>
        <a:p>
          <a:endParaRPr lang="en-GB"/>
        </a:p>
      </dgm:t>
    </dgm:pt>
  </dgm:ptLst>
  <dgm:cxnLst>
    <dgm:cxn modelId="{ECD694A9-DCF0-4F42-BAFF-A69221724917}" type="presOf" srcId="{B94CAD53-74C6-42DA-A07A-F301A00BC7F0}" destId="{8BC6EE23-7CCF-4C59-B775-B81461C70AB9}" srcOrd="0" destOrd="0" presId="urn:microsoft.com/office/officeart/2005/8/layout/vProcess5"/>
    <dgm:cxn modelId="{BB296651-B9C8-42A1-BA7F-7F5C4BBBCAF8}" type="presOf" srcId="{7113764F-0B3E-4893-85E4-41EB799513CB}" destId="{320D831E-96E0-49A2-8C9C-F88644054AA4}" srcOrd="1" destOrd="0" presId="urn:microsoft.com/office/officeart/2005/8/layout/vProcess5"/>
    <dgm:cxn modelId="{1FED470B-3BEC-4D8A-AB38-7ACAD0222A4C}" type="presOf" srcId="{EAB70BE7-252F-4AB9-8607-DD575B2E5D0A}" destId="{4D1AD235-9010-4832-B928-CEA12354F0C5}" srcOrd="1" destOrd="0" presId="urn:microsoft.com/office/officeart/2005/8/layout/vProcess5"/>
    <dgm:cxn modelId="{F157DA8B-006E-4543-B8DE-6581538B45A8}" type="presOf" srcId="{EAB70BE7-252F-4AB9-8607-DD575B2E5D0A}" destId="{47D2F666-D981-4F82-87B4-358890406E3B}" srcOrd="0" destOrd="0" presId="urn:microsoft.com/office/officeart/2005/8/layout/vProcess5"/>
    <dgm:cxn modelId="{95534AA4-EC40-4033-80CC-50DC625481B9}" srcId="{506415E8-3BB7-4117-8829-BD5EA4B6BDA0}" destId="{EAB70BE7-252F-4AB9-8607-DD575B2E5D0A}" srcOrd="1" destOrd="0" parTransId="{BE0A5D32-649A-4E7D-9538-5A487B4A2D1C}" sibTransId="{2786BF99-737E-472D-97E4-B846A2984324}"/>
    <dgm:cxn modelId="{BBB51CF6-50F4-45EF-AD6B-763CAD347DDF}" type="presOf" srcId="{701CEE05-1D31-414F-A7B9-0BC092C09151}" destId="{66C1FAFC-0423-4B36-91B6-B36000BEDE7D}" srcOrd="1" destOrd="0" presId="urn:microsoft.com/office/officeart/2005/8/layout/vProcess5"/>
    <dgm:cxn modelId="{04D4009E-9168-4343-8A6C-BDF79452DC94}" type="presOf" srcId="{701CEE05-1D31-414F-A7B9-0BC092C09151}" destId="{6DD03025-AADE-4386-9F03-781753F2B03C}" srcOrd="0" destOrd="0" presId="urn:microsoft.com/office/officeart/2005/8/layout/vProcess5"/>
    <dgm:cxn modelId="{FCFFFCF1-01B1-4A0D-BF8A-0465BEDDB7A5}" type="presOf" srcId="{7113764F-0B3E-4893-85E4-41EB799513CB}" destId="{6A163A8A-0F05-46FF-948B-0880247FBF5B}" srcOrd="0" destOrd="0" presId="urn:microsoft.com/office/officeart/2005/8/layout/vProcess5"/>
    <dgm:cxn modelId="{16482902-E342-442B-98D2-50AEF180D914}" type="presOf" srcId="{506415E8-3BB7-4117-8829-BD5EA4B6BDA0}" destId="{0F7D0CC4-955F-4357-A227-A8771CD7095D}" srcOrd="0" destOrd="0" presId="urn:microsoft.com/office/officeart/2005/8/layout/vProcess5"/>
    <dgm:cxn modelId="{746A1D4F-E6F4-45FC-859B-FF7A6D7636E6}" type="presOf" srcId="{2786BF99-737E-472D-97E4-B846A2984324}" destId="{6D1DA73F-96A4-40DE-9943-47BB2BE13159}" srcOrd="0" destOrd="0" presId="urn:microsoft.com/office/officeart/2005/8/layout/vProcess5"/>
    <dgm:cxn modelId="{8400AE13-FEF4-4EBC-A70A-FE57DE986397}" srcId="{506415E8-3BB7-4117-8829-BD5EA4B6BDA0}" destId="{7113764F-0B3E-4893-85E4-41EB799513CB}" srcOrd="2" destOrd="0" parTransId="{8572E6C6-5BEC-47D7-A7CA-C02ABF8049D5}" sibTransId="{C3E971C3-9983-444B-8DCB-A6D573668B01}"/>
    <dgm:cxn modelId="{003EBAF9-41E9-4AB1-9FCA-26C51EC0F891}" srcId="{506415E8-3BB7-4117-8829-BD5EA4B6BDA0}" destId="{701CEE05-1D31-414F-A7B9-0BC092C09151}" srcOrd="0" destOrd="0" parTransId="{0A6B35EA-D2EE-4C9A-8BEA-942D7CD1152A}" sibTransId="{B94CAD53-74C6-42DA-A07A-F301A00BC7F0}"/>
    <dgm:cxn modelId="{C4938893-A176-49B6-8FA5-CD381E0A9C8B}" type="presParOf" srcId="{0F7D0CC4-955F-4357-A227-A8771CD7095D}" destId="{0703C7DF-638C-4212-9ECA-DE514E792689}" srcOrd="0" destOrd="0" presId="urn:microsoft.com/office/officeart/2005/8/layout/vProcess5"/>
    <dgm:cxn modelId="{66172E08-2C4C-491C-9937-96FCF100AE6A}" type="presParOf" srcId="{0F7D0CC4-955F-4357-A227-A8771CD7095D}" destId="{6DD03025-AADE-4386-9F03-781753F2B03C}" srcOrd="1" destOrd="0" presId="urn:microsoft.com/office/officeart/2005/8/layout/vProcess5"/>
    <dgm:cxn modelId="{081D5E29-B7AC-4FA0-BEDE-0D6077472C52}" type="presParOf" srcId="{0F7D0CC4-955F-4357-A227-A8771CD7095D}" destId="{47D2F666-D981-4F82-87B4-358890406E3B}" srcOrd="2" destOrd="0" presId="urn:microsoft.com/office/officeart/2005/8/layout/vProcess5"/>
    <dgm:cxn modelId="{2505881A-5F69-41B4-9ADB-24F48FBC4A9C}" type="presParOf" srcId="{0F7D0CC4-955F-4357-A227-A8771CD7095D}" destId="{6A163A8A-0F05-46FF-948B-0880247FBF5B}" srcOrd="3" destOrd="0" presId="urn:microsoft.com/office/officeart/2005/8/layout/vProcess5"/>
    <dgm:cxn modelId="{D26DA0E1-708B-4D50-9F79-1FBE663F966F}" type="presParOf" srcId="{0F7D0CC4-955F-4357-A227-A8771CD7095D}" destId="{8BC6EE23-7CCF-4C59-B775-B81461C70AB9}" srcOrd="4" destOrd="0" presId="urn:microsoft.com/office/officeart/2005/8/layout/vProcess5"/>
    <dgm:cxn modelId="{E0D64903-708C-470F-85E7-B9C3B3715295}" type="presParOf" srcId="{0F7D0CC4-955F-4357-A227-A8771CD7095D}" destId="{6D1DA73F-96A4-40DE-9943-47BB2BE13159}" srcOrd="5" destOrd="0" presId="urn:microsoft.com/office/officeart/2005/8/layout/vProcess5"/>
    <dgm:cxn modelId="{AEA77E8C-FDB6-4964-824D-E6B60428038F}" type="presParOf" srcId="{0F7D0CC4-955F-4357-A227-A8771CD7095D}" destId="{66C1FAFC-0423-4B36-91B6-B36000BEDE7D}" srcOrd="6" destOrd="0" presId="urn:microsoft.com/office/officeart/2005/8/layout/vProcess5"/>
    <dgm:cxn modelId="{C21AC214-65CA-4DC2-A677-6478101D7579}" type="presParOf" srcId="{0F7D0CC4-955F-4357-A227-A8771CD7095D}" destId="{4D1AD235-9010-4832-B928-CEA12354F0C5}" srcOrd="7" destOrd="0" presId="urn:microsoft.com/office/officeart/2005/8/layout/vProcess5"/>
    <dgm:cxn modelId="{B128241B-A89E-4900-9A31-77E117A82508}" type="presParOf" srcId="{0F7D0CC4-955F-4357-A227-A8771CD7095D}" destId="{320D831E-96E0-49A2-8C9C-F88644054AA4}"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4B3A28-5C3F-EB45-B3DB-190E3C4B6CBF}">
      <dsp:nvSpPr>
        <dsp:cNvPr id="0" name=""/>
        <dsp:cNvSpPr/>
      </dsp:nvSpPr>
      <dsp:spPr>
        <a:xfrm>
          <a:off x="4526692" y="0"/>
          <a:ext cx="1762963" cy="114592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cs typeface="Times New Roman" panose="02020603050405020304" pitchFamily="18" charset="0"/>
            </a:rPr>
            <a:t>Task sheet issued (the challenge)</a:t>
          </a:r>
          <a:endParaRPr lang="en-US" sz="1600" kern="1200" dirty="0"/>
        </a:p>
      </dsp:txBody>
      <dsp:txXfrm>
        <a:off x="4582631" y="55939"/>
        <a:ext cx="1651085" cy="1034048"/>
      </dsp:txXfrm>
    </dsp:sp>
    <dsp:sp modelId="{2B684512-929C-4242-9BF2-02F224436AC4}">
      <dsp:nvSpPr>
        <dsp:cNvPr id="0" name=""/>
        <dsp:cNvSpPr/>
      </dsp:nvSpPr>
      <dsp:spPr>
        <a:xfrm>
          <a:off x="2569193" y="565912"/>
          <a:ext cx="5401171" cy="5401171"/>
        </a:xfrm>
        <a:custGeom>
          <a:avLst/>
          <a:gdLst/>
          <a:ahLst/>
          <a:cxnLst/>
          <a:rect l="0" t="0" r="0" b="0"/>
          <a:pathLst>
            <a:path>
              <a:moveTo>
                <a:pt x="3913648" y="287777"/>
              </a:moveTo>
              <a:arcTo wR="2700585" hR="2700585" stAng="17801484" swAng="81942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97EB350-8B84-4803-91E9-9AEB56362F06}">
      <dsp:nvSpPr>
        <dsp:cNvPr id="0" name=""/>
        <dsp:cNvSpPr/>
      </dsp:nvSpPr>
      <dsp:spPr>
        <a:xfrm>
          <a:off x="6735875" y="1351958"/>
          <a:ext cx="1762963" cy="114592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cs typeface="Times New Roman" panose="02020603050405020304" pitchFamily="18" charset="0"/>
            </a:rPr>
            <a:t>GREAT! Get researching, discussing, finding answers)</a:t>
          </a:r>
          <a:endParaRPr lang="en-GB" sz="1600" kern="1200" dirty="0"/>
        </a:p>
      </dsp:txBody>
      <dsp:txXfrm>
        <a:off x="6791814" y="1407897"/>
        <a:ext cx="1651085" cy="1034048"/>
      </dsp:txXfrm>
    </dsp:sp>
    <dsp:sp modelId="{EDEBA2AB-4908-4444-BCC8-F99448A3BC45}">
      <dsp:nvSpPr>
        <dsp:cNvPr id="0" name=""/>
        <dsp:cNvSpPr/>
      </dsp:nvSpPr>
      <dsp:spPr>
        <a:xfrm>
          <a:off x="2577995" y="574628"/>
          <a:ext cx="5401171" cy="5401171"/>
        </a:xfrm>
        <a:custGeom>
          <a:avLst/>
          <a:gdLst/>
          <a:ahLst/>
          <a:cxnLst/>
          <a:rect l="0" t="0" r="0" b="0"/>
          <a:pathLst>
            <a:path>
              <a:moveTo>
                <a:pt x="5359057" y="2225518"/>
              </a:moveTo>
              <a:arcTo wR="2700585" hR="2700585" stAng="20992093" swAng="121581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7320EEE-AE55-3943-8127-8073DC327C78}">
      <dsp:nvSpPr>
        <dsp:cNvPr id="0" name=""/>
        <dsp:cNvSpPr/>
      </dsp:nvSpPr>
      <dsp:spPr>
        <a:xfrm>
          <a:off x="6735875" y="4052544"/>
          <a:ext cx="1762963" cy="114592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cs typeface="Times New Roman" panose="02020603050405020304" pitchFamily="18" charset="0"/>
            </a:rPr>
            <a:t>Plan your response</a:t>
          </a:r>
          <a:endParaRPr lang="en-US" sz="1600" kern="1200" dirty="0"/>
        </a:p>
      </dsp:txBody>
      <dsp:txXfrm>
        <a:off x="6791814" y="4108483"/>
        <a:ext cx="1651085" cy="1034048"/>
      </dsp:txXfrm>
    </dsp:sp>
    <dsp:sp modelId="{2C2E5F7F-8F9E-244B-82DE-D9BB46A45F50}">
      <dsp:nvSpPr>
        <dsp:cNvPr id="0" name=""/>
        <dsp:cNvSpPr/>
      </dsp:nvSpPr>
      <dsp:spPr>
        <a:xfrm>
          <a:off x="2577995" y="574628"/>
          <a:ext cx="5401171" cy="5401171"/>
        </a:xfrm>
        <a:custGeom>
          <a:avLst/>
          <a:gdLst/>
          <a:ahLst/>
          <a:cxnLst/>
          <a:rect l="0" t="0" r="0" b="0"/>
          <a:pathLst>
            <a:path>
              <a:moveTo>
                <a:pt x="4419220" y="4783722"/>
              </a:moveTo>
              <a:arcTo wR="2700585" hR="2700585" stAng="3028596" swAng="92443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B59A611-8E47-4541-A37F-AD21542D69AA}">
      <dsp:nvSpPr>
        <dsp:cNvPr id="0" name=""/>
        <dsp:cNvSpPr/>
      </dsp:nvSpPr>
      <dsp:spPr>
        <a:xfrm>
          <a:off x="4397099" y="5402837"/>
          <a:ext cx="1762963" cy="114592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cs typeface="Times New Roman" panose="02020603050405020304" pitchFamily="18" charset="0"/>
            </a:rPr>
            <a:t>Write it up (and be prepared to change it)</a:t>
          </a:r>
          <a:endParaRPr lang="en-US" sz="1600" kern="1200" dirty="0"/>
        </a:p>
      </dsp:txBody>
      <dsp:txXfrm>
        <a:off x="4453038" y="5458776"/>
        <a:ext cx="1651085" cy="1034048"/>
      </dsp:txXfrm>
    </dsp:sp>
    <dsp:sp modelId="{A2450739-368C-2D4D-916D-DB41F951C090}">
      <dsp:nvSpPr>
        <dsp:cNvPr id="0" name=""/>
        <dsp:cNvSpPr/>
      </dsp:nvSpPr>
      <dsp:spPr>
        <a:xfrm>
          <a:off x="2577995" y="574628"/>
          <a:ext cx="5401171" cy="5401171"/>
        </a:xfrm>
        <a:custGeom>
          <a:avLst/>
          <a:gdLst/>
          <a:ahLst/>
          <a:cxnLst/>
          <a:rect l="0" t="0" r="0" b="0"/>
          <a:pathLst>
            <a:path>
              <a:moveTo>
                <a:pt x="1597160" y="5165462"/>
              </a:moveTo>
              <a:arcTo wR="2700585" hR="2700585" stAng="6846967" swAng="92443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017F8F0-EC01-9B4F-9B3C-2D0FB5CC9E99}">
      <dsp:nvSpPr>
        <dsp:cNvPr id="0" name=""/>
        <dsp:cNvSpPr/>
      </dsp:nvSpPr>
      <dsp:spPr>
        <a:xfrm>
          <a:off x="2058323" y="4052544"/>
          <a:ext cx="1762963" cy="114592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cs typeface="Times New Roman" panose="02020603050405020304" pitchFamily="18" charset="0"/>
            </a:rPr>
            <a:t>Review the finished piece</a:t>
          </a:r>
          <a:endParaRPr lang="en-US" sz="1600" kern="1200" dirty="0"/>
        </a:p>
      </dsp:txBody>
      <dsp:txXfrm>
        <a:off x="2114262" y="4108483"/>
        <a:ext cx="1651085" cy="1034048"/>
      </dsp:txXfrm>
    </dsp:sp>
    <dsp:sp modelId="{2E36E34F-ADAD-8D41-86CB-D016841668AF}">
      <dsp:nvSpPr>
        <dsp:cNvPr id="0" name=""/>
        <dsp:cNvSpPr/>
      </dsp:nvSpPr>
      <dsp:spPr>
        <a:xfrm>
          <a:off x="2577995" y="574628"/>
          <a:ext cx="5401171" cy="5401171"/>
        </a:xfrm>
        <a:custGeom>
          <a:avLst/>
          <a:gdLst/>
          <a:ahLst/>
          <a:cxnLst/>
          <a:rect l="0" t="0" r="0" b="0"/>
          <a:pathLst>
            <a:path>
              <a:moveTo>
                <a:pt x="42113" y="3175653"/>
              </a:moveTo>
              <a:arcTo wR="2700585" hR="2700585" stAng="10192093" swAng="121581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295BAB9-2E64-4D03-99E9-2985EDD28B20}">
      <dsp:nvSpPr>
        <dsp:cNvPr id="0" name=""/>
        <dsp:cNvSpPr/>
      </dsp:nvSpPr>
      <dsp:spPr>
        <a:xfrm>
          <a:off x="2058323" y="1351958"/>
          <a:ext cx="1762963" cy="114592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cs typeface="Times New Roman" panose="02020603050405020304" pitchFamily="18" charset="0"/>
            </a:rPr>
            <a:t>WWW?  EBI?</a:t>
          </a:r>
          <a:endParaRPr lang="en-US" sz="1600" kern="1200" dirty="0"/>
        </a:p>
      </dsp:txBody>
      <dsp:txXfrm>
        <a:off x="2114262" y="1407897"/>
        <a:ext cx="1651085" cy="1034048"/>
      </dsp:txXfrm>
    </dsp:sp>
    <dsp:sp modelId="{0AF6AD45-F8E7-47CC-9C79-CD4CA503B6F2}">
      <dsp:nvSpPr>
        <dsp:cNvPr id="0" name=""/>
        <dsp:cNvSpPr/>
      </dsp:nvSpPr>
      <dsp:spPr>
        <a:xfrm>
          <a:off x="2585111" y="567588"/>
          <a:ext cx="5401171" cy="5401171"/>
        </a:xfrm>
        <a:custGeom>
          <a:avLst/>
          <a:gdLst/>
          <a:ahLst/>
          <a:cxnLst/>
          <a:rect l="0" t="0" r="0" b="0"/>
          <a:pathLst>
            <a:path>
              <a:moveTo>
                <a:pt x="995050" y="606710"/>
              </a:moveTo>
              <a:arcTo wR="2700585" hR="2700585" stAng="13850158" swAng="103223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D03025-AADE-4386-9F03-781753F2B03C}">
      <dsp:nvSpPr>
        <dsp:cNvPr id="0" name=""/>
        <dsp:cNvSpPr/>
      </dsp:nvSpPr>
      <dsp:spPr>
        <a:xfrm>
          <a:off x="0" y="0"/>
          <a:ext cx="6699966" cy="1532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GB" sz="2900" kern="1200" dirty="0" smtClean="0"/>
            <a:t>Understanding shown and related to the business - PASS</a:t>
          </a:r>
          <a:endParaRPr lang="en-GB" sz="2900" kern="1200" dirty="0"/>
        </a:p>
      </dsp:txBody>
      <dsp:txXfrm>
        <a:off x="44879" y="44879"/>
        <a:ext cx="5046530" cy="1442508"/>
      </dsp:txXfrm>
    </dsp:sp>
    <dsp:sp modelId="{47D2F666-D981-4F82-87B4-358890406E3B}">
      <dsp:nvSpPr>
        <dsp:cNvPr id="0" name=""/>
        <dsp:cNvSpPr/>
      </dsp:nvSpPr>
      <dsp:spPr>
        <a:xfrm>
          <a:off x="591173" y="1787644"/>
          <a:ext cx="6699966" cy="1532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GB" sz="2900" kern="1200" dirty="0" smtClean="0"/>
            <a:t>The situation analysed, advantages and disadvantages considered - MERIT</a:t>
          </a:r>
          <a:endParaRPr lang="en-GB" sz="2900" kern="1200" dirty="0"/>
        </a:p>
      </dsp:txBody>
      <dsp:txXfrm>
        <a:off x="636052" y="1832523"/>
        <a:ext cx="5023061" cy="1442508"/>
      </dsp:txXfrm>
    </dsp:sp>
    <dsp:sp modelId="{6A163A8A-0F05-46FF-948B-0880247FBF5B}">
      <dsp:nvSpPr>
        <dsp:cNvPr id="0" name=""/>
        <dsp:cNvSpPr/>
      </dsp:nvSpPr>
      <dsp:spPr>
        <a:xfrm>
          <a:off x="1182346" y="3575288"/>
          <a:ext cx="6699966" cy="1532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GB" sz="2900" kern="1200" dirty="0" smtClean="0"/>
            <a:t>Your analysis points weighed up and a judgement made – DISTINCTION!</a:t>
          </a:r>
          <a:endParaRPr lang="en-GB" sz="2900" kern="1200" dirty="0"/>
        </a:p>
      </dsp:txBody>
      <dsp:txXfrm>
        <a:off x="1227225" y="3620167"/>
        <a:ext cx="5023061" cy="1442508"/>
      </dsp:txXfrm>
    </dsp:sp>
    <dsp:sp modelId="{8BC6EE23-7CCF-4C59-B775-B81461C70AB9}">
      <dsp:nvSpPr>
        <dsp:cNvPr id="0" name=""/>
        <dsp:cNvSpPr/>
      </dsp:nvSpPr>
      <dsp:spPr>
        <a:xfrm>
          <a:off x="5703992" y="1161968"/>
          <a:ext cx="995973" cy="99597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GB" sz="3600" kern="1200"/>
        </a:p>
      </dsp:txBody>
      <dsp:txXfrm>
        <a:off x="5928086" y="1161968"/>
        <a:ext cx="547785" cy="749470"/>
      </dsp:txXfrm>
    </dsp:sp>
    <dsp:sp modelId="{6D1DA73F-96A4-40DE-9943-47BB2BE13159}">
      <dsp:nvSpPr>
        <dsp:cNvPr id="0" name=""/>
        <dsp:cNvSpPr/>
      </dsp:nvSpPr>
      <dsp:spPr>
        <a:xfrm>
          <a:off x="6295166" y="2939397"/>
          <a:ext cx="995973" cy="99597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GB" sz="3600" kern="1200"/>
        </a:p>
      </dsp:txBody>
      <dsp:txXfrm>
        <a:off x="6519260" y="2939397"/>
        <a:ext cx="547785" cy="749470"/>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A981B1-8EC4-40E6-8033-565450CE9F35}" type="datetimeFigureOut">
              <a:rPr lang="en-GB" smtClean="0"/>
              <a:t>04/07/2017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D24C64-24DE-455D-8375-A5CECF0F3FED}" type="slidenum">
              <a:rPr lang="en-GB" smtClean="0"/>
              <a:t>‹#›</a:t>
            </a:fld>
            <a:endParaRPr lang="en-GB"/>
          </a:p>
        </p:txBody>
      </p:sp>
    </p:spTree>
    <p:extLst>
      <p:ext uri="{BB962C8B-B14F-4D97-AF65-F5344CB8AC3E}">
        <p14:creationId xmlns:p14="http://schemas.microsoft.com/office/powerpoint/2010/main" val="1244469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ACF6054-3350-4BFA-B234-6812D75F4B71}" type="slidenum">
              <a:rPr lang="en-US" altLang="en-US" smtClean="0"/>
              <a:pPr>
                <a:spcBef>
                  <a:spcPct val="0"/>
                </a:spcBef>
              </a:pPr>
              <a:t>25</a:t>
            </a:fld>
            <a:endParaRPr lang="en-US" altLang="en-US" smtClean="0"/>
          </a:p>
        </p:txBody>
      </p:sp>
      <p:sp>
        <p:nvSpPr>
          <p:cNvPr id="76803" name="Rectangle 7"/>
          <p:cNvSpPr txBox="1">
            <a:spLocks noGrp="1" noChangeArrowheads="1"/>
          </p:cNvSpPr>
          <p:nvPr/>
        </p:nvSpPr>
        <p:spPr bwMode="auto">
          <a:xfrm>
            <a:off x="3995738" y="9677400"/>
            <a:ext cx="3057525"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56" tIns="47128" rIns="94256" bIns="47128" anchor="b"/>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A4476443-93BC-4F0C-A422-B2B55F392060}" type="slidenum">
              <a:rPr lang="en-US" altLang="en-US"/>
              <a:pPr algn="r" eaLnBrk="1" hangingPunct="1">
                <a:spcBef>
                  <a:spcPct val="0"/>
                </a:spcBef>
              </a:pPr>
              <a:t>25</a:t>
            </a:fld>
            <a:endParaRPr lang="en-US" altLang="en-US"/>
          </a:p>
        </p:txBody>
      </p:sp>
      <p:sp>
        <p:nvSpPr>
          <p:cNvPr id="76804" name="Rectangle 2"/>
          <p:cNvSpPr>
            <a:spLocks noGrp="1" noRot="1" noChangeAspect="1" noChangeArrowheads="1" noTextEdit="1"/>
          </p:cNvSpPr>
          <p:nvPr>
            <p:ph type="sldImg"/>
          </p:nvPr>
        </p:nvSpPr>
        <p:spPr>
          <a:ln/>
        </p:spPr>
      </p:sp>
      <p:sp>
        <p:nvSpPr>
          <p:cNvPr id="768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1876567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3DE93E5-EDC4-4DE1-9B0F-1CA2FD83B1C1}" type="datetimeFigureOut">
              <a:rPr lang="en-GB" smtClean="0"/>
              <a:t>04/07/2017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E7C868-67DF-43AF-B6F4-2BAC5F27EEDA}" type="slidenum">
              <a:rPr lang="en-GB" smtClean="0"/>
              <a:t>‹#›</a:t>
            </a:fld>
            <a:endParaRPr lang="en-GB"/>
          </a:p>
        </p:txBody>
      </p:sp>
    </p:spTree>
    <p:extLst>
      <p:ext uri="{BB962C8B-B14F-4D97-AF65-F5344CB8AC3E}">
        <p14:creationId xmlns:p14="http://schemas.microsoft.com/office/powerpoint/2010/main" val="341795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3DE93E5-EDC4-4DE1-9B0F-1CA2FD83B1C1}" type="datetimeFigureOut">
              <a:rPr lang="en-GB" smtClean="0"/>
              <a:t>04/07/2017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E7C868-67DF-43AF-B6F4-2BAC5F27EEDA}" type="slidenum">
              <a:rPr lang="en-GB" smtClean="0"/>
              <a:t>‹#›</a:t>
            </a:fld>
            <a:endParaRPr lang="en-GB"/>
          </a:p>
        </p:txBody>
      </p:sp>
    </p:spTree>
    <p:extLst>
      <p:ext uri="{BB962C8B-B14F-4D97-AF65-F5344CB8AC3E}">
        <p14:creationId xmlns:p14="http://schemas.microsoft.com/office/powerpoint/2010/main" val="2523810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3DE93E5-EDC4-4DE1-9B0F-1CA2FD83B1C1}" type="datetimeFigureOut">
              <a:rPr lang="en-GB" smtClean="0"/>
              <a:t>04/07/2017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E7C868-67DF-43AF-B6F4-2BAC5F27EEDA}" type="slidenum">
              <a:rPr lang="en-GB" smtClean="0"/>
              <a:t>‹#›</a:t>
            </a:fld>
            <a:endParaRPr lang="en-GB"/>
          </a:p>
        </p:txBody>
      </p:sp>
    </p:spTree>
    <p:extLst>
      <p:ext uri="{BB962C8B-B14F-4D97-AF65-F5344CB8AC3E}">
        <p14:creationId xmlns:p14="http://schemas.microsoft.com/office/powerpoint/2010/main" val="2479858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3DE93E5-EDC4-4DE1-9B0F-1CA2FD83B1C1}" type="datetimeFigureOut">
              <a:rPr lang="en-GB" smtClean="0"/>
              <a:t>04/07/2017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E7C868-67DF-43AF-B6F4-2BAC5F27EEDA}" type="slidenum">
              <a:rPr lang="en-GB" smtClean="0"/>
              <a:t>‹#›</a:t>
            </a:fld>
            <a:endParaRPr lang="en-GB"/>
          </a:p>
        </p:txBody>
      </p:sp>
    </p:spTree>
    <p:extLst>
      <p:ext uri="{BB962C8B-B14F-4D97-AF65-F5344CB8AC3E}">
        <p14:creationId xmlns:p14="http://schemas.microsoft.com/office/powerpoint/2010/main" val="3472283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DE93E5-EDC4-4DE1-9B0F-1CA2FD83B1C1}" type="datetimeFigureOut">
              <a:rPr lang="en-GB" smtClean="0"/>
              <a:t>04/07/2017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E7C868-67DF-43AF-B6F4-2BAC5F27EEDA}" type="slidenum">
              <a:rPr lang="en-GB" smtClean="0"/>
              <a:t>‹#›</a:t>
            </a:fld>
            <a:endParaRPr lang="en-GB"/>
          </a:p>
        </p:txBody>
      </p:sp>
    </p:spTree>
    <p:extLst>
      <p:ext uri="{BB962C8B-B14F-4D97-AF65-F5344CB8AC3E}">
        <p14:creationId xmlns:p14="http://schemas.microsoft.com/office/powerpoint/2010/main" val="1468655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3DE93E5-EDC4-4DE1-9B0F-1CA2FD83B1C1}" type="datetimeFigureOut">
              <a:rPr lang="en-GB" smtClean="0"/>
              <a:t>04/07/2017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E7C868-67DF-43AF-B6F4-2BAC5F27EEDA}" type="slidenum">
              <a:rPr lang="en-GB" smtClean="0"/>
              <a:t>‹#›</a:t>
            </a:fld>
            <a:endParaRPr lang="en-GB"/>
          </a:p>
        </p:txBody>
      </p:sp>
    </p:spTree>
    <p:extLst>
      <p:ext uri="{BB962C8B-B14F-4D97-AF65-F5344CB8AC3E}">
        <p14:creationId xmlns:p14="http://schemas.microsoft.com/office/powerpoint/2010/main" val="189244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3DE93E5-EDC4-4DE1-9B0F-1CA2FD83B1C1}" type="datetimeFigureOut">
              <a:rPr lang="en-GB" smtClean="0"/>
              <a:t>04/07/2017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BE7C868-67DF-43AF-B6F4-2BAC5F27EEDA}" type="slidenum">
              <a:rPr lang="en-GB" smtClean="0"/>
              <a:t>‹#›</a:t>
            </a:fld>
            <a:endParaRPr lang="en-GB"/>
          </a:p>
        </p:txBody>
      </p:sp>
    </p:spTree>
    <p:extLst>
      <p:ext uri="{BB962C8B-B14F-4D97-AF65-F5344CB8AC3E}">
        <p14:creationId xmlns:p14="http://schemas.microsoft.com/office/powerpoint/2010/main" val="1118973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3DE93E5-EDC4-4DE1-9B0F-1CA2FD83B1C1}" type="datetimeFigureOut">
              <a:rPr lang="en-GB" smtClean="0"/>
              <a:t>04/07/2017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BE7C868-67DF-43AF-B6F4-2BAC5F27EEDA}" type="slidenum">
              <a:rPr lang="en-GB" smtClean="0"/>
              <a:t>‹#›</a:t>
            </a:fld>
            <a:endParaRPr lang="en-GB"/>
          </a:p>
        </p:txBody>
      </p:sp>
    </p:spTree>
    <p:extLst>
      <p:ext uri="{BB962C8B-B14F-4D97-AF65-F5344CB8AC3E}">
        <p14:creationId xmlns:p14="http://schemas.microsoft.com/office/powerpoint/2010/main" val="322784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DE93E5-EDC4-4DE1-9B0F-1CA2FD83B1C1}" type="datetimeFigureOut">
              <a:rPr lang="en-GB" smtClean="0"/>
              <a:t>04/07/2017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BE7C868-67DF-43AF-B6F4-2BAC5F27EEDA}" type="slidenum">
              <a:rPr lang="en-GB" smtClean="0"/>
              <a:t>‹#›</a:t>
            </a:fld>
            <a:endParaRPr lang="en-GB"/>
          </a:p>
        </p:txBody>
      </p:sp>
    </p:spTree>
    <p:extLst>
      <p:ext uri="{BB962C8B-B14F-4D97-AF65-F5344CB8AC3E}">
        <p14:creationId xmlns:p14="http://schemas.microsoft.com/office/powerpoint/2010/main" val="985749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DE93E5-EDC4-4DE1-9B0F-1CA2FD83B1C1}" type="datetimeFigureOut">
              <a:rPr lang="en-GB" smtClean="0"/>
              <a:t>04/07/2017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E7C868-67DF-43AF-B6F4-2BAC5F27EEDA}" type="slidenum">
              <a:rPr lang="en-GB" smtClean="0"/>
              <a:t>‹#›</a:t>
            </a:fld>
            <a:endParaRPr lang="en-GB"/>
          </a:p>
        </p:txBody>
      </p:sp>
    </p:spTree>
    <p:extLst>
      <p:ext uri="{BB962C8B-B14F-4D97-AF65-F5344CB8AC3E}">
        <p14:creationId xmlns:p14="http://schemas.microsoft.com/office/powerpoint/2010/main" val="3047069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DE93E5-EDC4-4DE1-9B0F-1CA2FD83B1C1}" type="datetimeFigureOut">
              <a:rPr lang="en-GB" smtClean="0"/>
              <a:t>04/07/2017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E7C868-67DF-43AF-B6F4-2BAC5F27EEDA}" type="slidenum">
              <a:rPr lang="en-GB" smtClean="0"/>
              <a:t>‹#›</a:t>
            </a:fld>
            <a:endParaRPr lang="en-GB"/>
          </a:p>
        </p:txBody>
      </p:sp>
    </p:spTree>
    <p:extLst>
      <p:ext uri="{BB962C8B-B14F-4D97-AF65-F5344CB8AC3E}">
        <p14:creationId xmlns:p14="http://schemas.microsoft.com/office/powerpoint/2010/main" val="2755367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DE93E5-EDC4-4DE1-9B0F-1CA2FD83B1C1}" type="datetimeFigureOut">
              <a:rPr lang="en-GB" smtClean="0"/>
              <a:t>04/07/2017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E7C868-67DF-43AF-B6F4-2BAC5F27EEDA}" type="slidenum">
              <a:rPr lang="en-GB" smtClean="0"/>
              <a:t>‹#›</a:t>
            </a:fld>
            <a:endParaRPr lang="en-GB"/>
          </a:p>
        </p:txBody>
      </p:sp>
    </p:spTree>
    <p:extLst>
      <p:ext uri="{BB962C8B-B14F-4D97-AF65-F5344CB8AC3E}">
        <p14:creationId xmlns:p14="http://schemas.microsoft.com/office/powerpoint/2010/main" val="808760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3480320" y="5516187"/>
            <a:ext cx="56515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dirty="0">
                <a:solidFill>
                  <a:srgbClr val="660066"/>
                </a:solidFill>
                <a:latin typeface="Times New Roman" panose="02020603050405020304" pitchFamily="18" charset="0"/>
              </a:rPr>
              <a:t>It’s great </a:t>
            </a:r>
            <a:r>
              <a:rPr lang="en-US" altLang="en-US" sz="4400" i="1" dirty="0">
                <a:solidFill>
                  <a:srgbClr val="660066"/>
                </a:solidFill>
                <a:latin typeface="Times New Roman" panose="02020603050405020304" pitchFamily="18" charset="0"/>
              </a:rPr>
              <a:t>not</a:t>
            </a:r>
            <a:r>
              <a:rPr lang="en-US" altLang="en-US" sz="4400" dirty="0">
                <a:solidFill>
                  <a:srgbClr val="660066"/>
                </a:solidFill>
                <a:latin typeface="Times New Roman" panose="02020603050405020304" pitchFamily="18" charset="0"/>
              </a:rPr>
              <a:t> to know…!</a:t>
            </a:r>
          </a:p>
        </p:txBody>
      </p:sp>
      <p:sp>
        <p:nvSpPr>
          <p:cNvPr id="5" name="Title 2"/>
          <p:cNvSpPr>
            <a:spLocks noGrp="1"/>
          </p:cNvSpPr>
          <p:nvPr>
            <p:ph type="ctrTitle"/>
          </p:nvPr>
        </p:nvSpPr>
        <p:spPr>
          <a:xfrm>
            <a:off x="0" y="3879777"/>
            <a:ext cx="12192000" cy="1009810"/>
          </a:xfrm>
        </p:spPr>
        <p:txBody>
          <a:bodyPr>
            <a:normAutofit fontScale="90000"/>
          </a:bodyPr>
          <a:lstStyle/>
          <a:p>
            <a:r>
              <a:rPr lang="en-GB" altLang="en-US" dirty="0" smtClean="0">
                <a:ea typeface="ＭＳ Ｐゴシック" panose="020B0600070205080204" pitchFamily="34" charset="-128"/>
              </a:rPr>
              <a:t/>
            </a:r>
            <a:br>
              <a:rPr lang="en-GB" altLang="en-US" dirty="0" smtClean="0">
                <a:ea typeface="ＭＳ Ｐゴシック" panose="020B0600070205080204" pitchFamily="34" charset="-128"/>
              </a:rPr>
            </a:br>
            <a:r>
              <a:rPr lang="en-GB" altLang="en-US" b="1" dirty="0" smtClean="0">
                <a:solidFill>
                  <a:schemeClr val="accent2"/>
                </a:solidFill>
                <a:latin typeface="+mn-lt"/>
                <a:ea typeface="ＭＳ Ｐゴシック" panose="020B0600070205080204" pitchFamily="34" charset="-128"/>
              </a:rPr>
              <a:t>Resilience and Resourcefulness</a:t>
            </a: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8655" y="2019187"/>
            <a:ext cx="3214687" cy="160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2"/>
          <p:cNvSpPr txBox="1">
            <a:spLocks/>
          </p:cNvSpPr>
          <p:nvPr/>
        </p:nvSpPr>
        <p:spPr>
          <a:xfrm>
            <a:off x="-1" y="756925"/>
            <a:ext cx="12192000" cy="1009810"/>
          </a:xfrm>
          <a:prstGeom prst="rect">
            <a:avLst/>
          </a:prstGeom>
        </p:spPr>
        <p:txBody>
          <a:bodyPr vert="horz" lIns="91440" tIns="45720" rIns="91440" bIns="45720" rtlCol="0" anchor="b">
            <a:normAutofit fontScale="6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altLang="en-US" dirty="0" smtClean="0">
                <a:ea typeface="ＭＳ Ｐゴシック" panose="020B0600070205080204" pitchFamily="34" charset="-128"/>
              </a:rPr>
              <a:t/>
            </a:r>
            <a:br>
              <a:rPr lang="en-GB" altLang="en-US" dirty="0" smtClean="0">
                <a:ea typeface="ＭＳ Ｐゴシック" panose="020B0600070205080204" pitchFamily="34" charset="-128"/>
              </a:rPr>
            </a:br>
            <a:r>
              <a:rPr lang="en-GB" altLang="en-US" b="1" dirty="0" smtClean="0">
                <a:ea typeface="ＭＳ Ｐゴシック" panose="020B0600070205080204" pitchFamily="34" charset="-128"/>
              </a:rPr>
              <a:t>BTEC Induction 2016</a:t>
            </a:r>
            <a:endParaRPr lang="en-GB" altLang="en-US" b="1" dirty="0">
              <a:ea typeface="ＭＳ Ｐゴシック" panose="020B0600070205080204" pitchFamily="34" charset="-128"/>
            </a:endParaRPr>
          </a:p>
        </p:txBody>
      </p:sp>
    </p:spTree>
    <p:extLst>
      <p:ext uri="{BB962C8B-B14F-4D97-AF65-F5344CB8AC3E}">
        <p14:creationId xmlns:p14="http://schemas.microsoft.com/office/powerpoint/2010/main" val="33978508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513513" y="5450873"/>
            <a:ext cx="8229600" cy="1143000"/>
          </a:xfrm>
          <a:ln>
            <a:miter lim="800000"/>
            <a:headEnd/>
            <a:tailEnd/>
          </a:ln>
          <a:extLst/>
        </p:spPr>
        <p:txBody>
          <a:bodyPr>
            <a:normAutofit/>
          </a:bodyPr>
          <a:lstStyle/>
          <a:p>
            <a:pPr>
              <a:defRPr/>
            </a:pP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It’s THE </a:t>
            </a:r>
            <a:r>
              <a:rPr lang="en-US" sz="4000" b="1" i="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how</a:t>
            </a: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rather than THE </a:t>
            </a:r>
            <a:r>
              <a:rPr lang="en-US" sz="4000" b="1" i="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what</a:t>
            </a:r>
            <a:endParaRPr lang="en-US" sz="4000" b="1" i="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
        <p:nvSpPr>
          <p:cNvPr id="6" name="Rectangle 5"/>
          <p:cNvSpPr/>
          <p:nvPr/>
        </p:nvSpPr>
        <p:spPr>
          <a:xfrm>
            <a:off x="695499" y="463151"/>
            <a:ext cx="7381701" cy="769441"/>
          </a:xfrm>
          <a:prstGeom prst="rect">
            <a:avLst/>
          </a:prstGeom>
        </p:spPr>
        <p:txBody>
          <a:bodyPr wrap="square">
            <a:spAutoFit/>
          </a:bodyPr>
          <a:lstStyle/>
          <a:p>
            <a:r>
              <a:rPr lang="en-GB" sz="4400" i="1" dirty="0" smtClean="0">
                <a:solidFill>
                  <a:srgbClr val="7030A0"/>
                </a:solidFill>
                <a:latin typeface="Times New Roman" panose="02020603050405020304" pitchFamily="18" charset="0"/>
                <a:cs typeface="Times New Roman" panose="02020603050405020304" pitchFamily="18" charset="0"/>
              </a:rPr>
              <a:t>Learn to do your own research</a:t>
            </a:r>
            <a:endParaRPr lang="en-GB" sz="4400" dirty="0"/>
          </a:p>
        </p:txBody>
      </p:sp>
      <p:pic>
        <p:nvPicPr>
          <p:cNvPr id="8" name="Picture 21" descr="Image result for research in schoo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8454" y="1671707"/>
            <a:ext cx="5291888" cy="357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26153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sotw9_tem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2668" y="1332932"/>
            <a:ext cx="8445733" cy="525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3123008" y="761432"/>
            <a:ext cx="5887130" cy="1143000"/>
          </a:xfrm>
          <a:prstGeom prst="rect">
            <a:avLst/>
          </a:prstGeom>
          <a:ln>
            <a:miter lim="800000"/>
            <a:headEnd/>
            <a:tailEnd/>
          </a:ln>
          <a:ex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6000" b="1" cap="all" dirty="0" smtClean="0">
                <a:ln w="9000" cmpd="sng">
                  <a:solidFill>
                    <a:schemeClr val="accent4">
                      <a:shade val="50000"/>
                      <a:satMod val="120000"/>
                    </a:schemeClr>
                  </a:solidFill>
                  <a:prstDash val="solid"/>
                </a:ln>
                <a:solidFill>
                  <a:schemeClr val="accent2"/>
                </a:solidFill>
                <a:effectLst>
                  <a:reflection blurRad="12700" stA="28000" endPos="45000" dist="1000" dir="5400000" sy="-100000" algn="bl" rotWithShape="0"/>
                </a:effectLst>
              </a:rPr>
              <a:t>Use your Brain!</a:t>
            </a:r>
            <a:endParaRPr lang="en-US" sz="6000" b="1" i="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3619695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067492" y="1529542"/>
            <a:ext cx="9958647" cy="3923607"/>
          </a:xfrm>
        </p:spPr>
        <p:txBody>
          <a:bodyPr>
            <a:normAutofit fontScale="90000"/>
          </a:bodyPr>
          <a:lstStyle/>
          <a:p>
            <a:r>
              <a:rPr lang="en-GB" dirty="0" smtClean="0"/>
              <a:t/>
            </a:r>
            <a:br>
              <a:rPr lang="en-GB" dirty="0" smtClean="0"/>
            </a:br>
            <a:r>
              <a:rPr lang="en-GB" sz="3600" dirty="0" smtClean="0">
                <a:latin typeface="+mn-lt"/>
              </a:rPr>
              <a:t>Decide where the best source of information might be and use it. </a:t>
            </a:r>
            <a:br>
              <a:rPr lang="en-GB" sz="3600" dirty="0" smtClean="0">
                <a:latin typeface="+mn-lt"/>
              </a:rPr>
            </a:br>
            <a:r>
              <a:rPr lang="en-GB" sz="3600" dirty="0" smtClean="0">
                <a:latin typeface="+mn-lt"/>
              </a:rPr>
              <a:t/>
            </a:r>
            <a:br>
              <a:rPr lang="en-GB" sz="3600" dirty="0" smtClean="0">
                <a:latin typeface="+mn-lt"/>
              </a:rPr>
            </a:br>
            <a:r>
              <a:rPr lang="en-GB" sz="3600" dirty="0" smtClean="0">
                <a:latin typeface="+mn-lt"/>
              </a:rPr>
              <a:t>Use textbooks, lesson support materials on Godalming Online, the LRC, the internet (NOT just Google or Wikipedia)</a:t>
            </a:r>
            <a:br>
              <a:rPr lang="en-GB" sz="3600" dirty="0" smtClean="0">
                <a:latin typeface="+mn-lt"/>
              </a:rPr>
            </a:br>
            <a:r>
              <a:rPr lang="en-GB" sz="3600" dirty="0" smtClean="0">
                <a:latin typeface="+mn-lt"/>
              </a:rPr>
              <a:t/>
            </a:r>
            <a:br>
              <a:rPr lang="en-GB" sz="3600" dirty="0" smtClean="0">
                <a:latin typeface="+mn-lt"/>
              </a:rPr>
            </a:br>
            <a:r>
              <a:rPr lang="en-GB" sz="3600" dirty="0" smtClean="0">
                <a:latin typeface="+mn-lt"/>
              </a:rPr>
              <a:t>Organise the information that you have found</a:t>
            </a:r>
            <a:br>
              <a:rPr lang="en-GB" sz="3600" dirty="0" smtClean="0">
                <a:latin typeface="+mn-lt"/>
              </a:rPr>
            </a:br>
            <a:r>
              <a:rPr lang="en-GB" sz="3600" dirty="0" smtClean="0">
                <a:latin typeface="+mn-lt"/>
              </a:rPr>
              <a:t/>
            </a:r>
            <a:br>
              <a:rPr lang="en-GB" sz="3600" dirty="0" smtClean="0">
                <a:latin typeface="+mn-lt"/>
              </a:rPr>
            </a:br>
            <a:r>
              <a:rPr lang="en-GB" sz="3600" dirty="0" smtClean="0">
                <a:latin typeface="+mn-lt"/>
              </a:rPr>
              <a:t>Use our guidance to plan and structure your answers</a:t>
            </a:r>
            <a:r>
              <a:rPr lang="en-GB" sz="3600" dirty="0" smtClean="0"/>
              <a:t/>
            </a:r>
            <a:br>
              <a:rPr lang="en-GB" sz="3600" dirty="0" smtClean="0"/>
            </a:br>
            <a:r>
              <a:rPr lang="en-GB" dirty="0" smtClean="0"/>
              <a:t/>
            </a:r>
            <a:br>
              <a:rPr lang="en-GB" dirty="0" smtClean="0"/>
            </a:br>
            <a:r>
              <a:rPr lang="en-GB" dirty="0" smtClean="0"/>
              <a:t/>
            </a:r>
            <a:br>
              <a:rPr lang="en-GB" dirty="0" smtClean="0"/>
            </a:br>
            <a:endParaRPr lang="en-GB" dirty="0"/>
          </a:p>
        </p:txBody>
      </p:sp>
      <p:sp>
        <p:nvSpPr>
          <p:cNvPr id="7" name="Title 1"/>
          <p:cNvSpPr txBox="1">
            <a:spLocks/>
          </p:cNvSpPr>
          <p:nvPr/>
        </p:nvSpPr>
        <p:spPr>
          <a:xfrm>
            <a:off x="349135" y="5453149"/>
            <a:ext cx="11288683" cy="1143000"/>
          </a:xfrm>
          <a:prstGeom prst="rect">
            <a:avLst/>
          </a:prstGeom>
          <a:ln>
            <a:miter lim="800000"/>
            <a:headEnd/>
            <a:tailEnd/>
          </a:ln>
          <a:ex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200" b="1" cap="all" dirty="0" smtClean="0">
                <a:ln w="9000" cmpd="sng">
                  <a:solidFill>
                    <a:schemeClr val="accent4">
                      <a:shade val="50000"/>
                      <a:satMod val="120000"/>
                    </a:schemeClr>
                  </a:solidFill>
                  <a:prstDash val="solid"/>
                </a:ln>
                <a:solidFill>
                  <a:schemeClr val="accent2"/>
                </a:solidFill>
                <a:effectLst>
                  <a:reflection blurRad="12700" stA="28000" endPos="45000" dist="1000" dir="5400000" sy="-100000" algn="bl" rotWithShape="0"/>
                </a:effectLst>
              </a:rPr>
              <a:t>You are on the way to becoming an independent learner!</a:t>
            </a:r>
            <a:endParaRPr lang="en-US" sz="3200" b="1" i="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1373327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365747">
            <a:off x="8383926" y="1320861"/>
            <a:ext cx="2805112"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2"/>
          <p:cNvSpPr>
            <a:spLocks noChangeArrowheads="1"/>
          </p:cNvSpPr>
          <p:nvPr/>
        </p:nvSpPr>
        <p:spPr bwMode="auto">
          <a:xfrm>
            <a:off x="7430613" y="6021640"/>
            <a:ext cx="47117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anose="02020603050405020304" pitchFamily="18" charset="0"/>
                <a:cs typeface="Arial" panose="020B0604020202020204" pitchFamily="34" charset="0"/>
              </a:defRPr>
            </a:lvl1pPr>
            <a:lvl2pPr marL="742950" indent="-285750">
              <a:defRPr sz="2800">
                <a:solidFill>
                  <a:schemeClr val="tx1"/>
                </a:solidFill>
                <a:latin typeface="Times New Roman" panose="02020603050405020304" pitchFamily="18" charset="0"/>
                <a:cs typeface="Arial" panose="020B0604020202020204" pitchFamily="34" charset="0"/>
              </a:defRPr>
            </a:lvl2pPr>
            <a:lvl3pPr marL="1143000" indent="-228600">
              <a:defRPr sz="2800">
                <a:solidFill>
                  <a:schemeClr val="tx1"/>
                </a:solidFill>
                <a:latin typeface="Times New Roman" panose="02020603050405020304" pitchFamily="18" charset="0"/>
                <a:cs typeface="Arial" panose="020B0604020202020204" pitchFamily="34" charset="0"/>
              </a:defRPr>
            </a:lvl3pPr>
            <a:lvl4pPr marL="1600200" indent="-228600">
              <a:defRPr sz="2800">
                <a:solidFill>
                  <a:schemeClr val="tx1"/>
                </a:solidFill>
                <a:latin typeface="Times New Roman" panose="02020603050405020304" pitchFamily="18" charset="0"/>
                <a:cs typeface="Arial" panose="020B0604020202020204" pitchFamily="34" charset="0"/>
              </a:defRPr>
            </a:lvl4pPr>
            <a:lvl5pPr marL="2057400" indent="-22860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3600" dirty="0">
                <a:solidFill>
                  <a:srgbClr val="660066"/>
                </a:solidFill>
              </a:rPr>
              <a:t>It’s great </a:t>
            </a:r>
            <a:r>
              <a:rPr lang="en-US" altLang="en-US" sz="3600" i="1" dirty="0">
                <a:solidFill>
                  <a:srgbClr val="660066"/>
                </a:solidFill>
              </a:rPr>
              <a:t>not</a:t>
            </a:r>
            <a:r>
              <a:rPr lang="en-US" altLang="en-US" sz="3600" dirty="0">
                <a:solidFill>
                  <a:srgbClr val="660066"/>
                </a:solidFill>
              </a:rPr>
              <a:t> to know….</a:t>
            </a:r>
          </a:p>
        </p:txBody>
      </p:sp>
      <p:sp>
        <p:nvSpPr>
          <p:cNvPr id="5" name="Title 1"/>
          <p:cNvSpPr>
            <a:spLocks noGrp="1"/>
          </p:cNvSpPr>
          <p:nvPr>
            <p:ph type="title"/>
          </p:nvPr>
        </p:nvSpPr>
        <p:spPr>
          <a:xfrm>
            <a:off x="741055" y="2102778"/>
            <a:ext cx="7208520" cy="2461202"/>
          </a:xfrm>
        </p:spPr>
        <p:txBody>
          <a:bodyPr>
            <a:normAutofit fontScale="90000"/>
          </a:bodyPr>
          <a:lstStyle/>
          <a:p>
            <a:r>
              <a:rPr lang="en-GB" sz="5300" i="1" dirty="0" smtClean="0">
                <a:solidFill>
                  <a:srgbClr val="7030A0"/>
                </a:solidFill>
                <a:latin typeface="Times New Roman" panose="02020603050405020304" pitchFamily="18" charset="0"/>
                <a:cs typeface="Times New Roman" panose="02020603050405020304" pitchFamily="18" charset="0"/>
              </a:rPr>
              <a:t>Learning is a challenge</a:t>
            </a:r>
            <a:r>
              <a:rPr lang="en-GB" dirty="0" smtClean="0"/>
              <a:t/>
            </a:r>
            <a:br>
              <a:rPr lang="en-GB" dirty="0" smtClean="0"/>
            </a:br>
            <a:r>
              <a:rPr lang="en-GB" dirty="0" smtClean="0"/>
              <a:t/>
            </a:r>
            <a:br>
              <a:rPr lang="en-GB" dirty="0" smtClean="0"/>
            </a:br>
            <a:r>
              <a:rPr lang="en-GB" dirty="0" smtClean="0"/>
              <a:t>A challenge is set so that we can achieve something, it’s a target</a:t>
            </a:r>
            <a:br>
              <a:rPr lang="en-GB" dirty="0" smtClean="0"/>
            </a:br>
            <a:r>
              <a:rPr lang="en-GB" dirty="0" smtClean="0"/>
              <a:t/>
            </a:r>
            <a:br>
              <a:rPr lang="en-GB" dirty="0" smtClean="0"/>
            </a:br>
            <a:r>
              <a:rPr lang="en-GB" dirty="0" smtClean="0"/>
              <a:t>It requires effort</a:t>
            </a:r>
            <a:br>
              <a:rPr lang="en-GB" dirty="0" smtClean="0"/>
            </a:br>
            <a:r>
              <a:rPr lang="en-GB" dirty="0"/>
              <a:t/>
            </a:r>
            <a:br>
              <a:rPr lang="en-GB" dirty="0"/>
            </a:br>
            <a:r>
              <a:rPr lang="en-GB" dirty="0" smtClean="0"/>
              <a:t>The challenge may be tough but how do we feel when we get to the end?</a:t>
            </a:r>
            <a:br>
              <a:rPr lang="en-GB" dirty="0" smtClean="0"/>
            </a:b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5182" y="5461071"/>
            <a:ext cx="636140" cy="63614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0965" y="5461071"/>
            <a:ext cx="636140" cy="636140"/>
          </a:xfrm>
          <a:prstGeom prst="rect">
            <a:avLst/>
          </a:prstGeom>
        </p:spPr>
      </p:pic>
    </p:spTree>
    <p:extLst>
      <p:ext uri="{BB962C8B-B14F-4D97-AF65-F5344CB8AC3E}">
        <p14:creationId xmlns:p14="http://schemas.microsoft.com/office/powerpoint/2010/main" val="10766347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b="1" i="1" dirty="0" smtClean="0">
                <a:solidFill>
                  <a:srgbClr val="7030A0"/>
                </a:solidFill>
                <a:latin typeface="Times New Roman" panose="02020603050405020304" pitchFamily="18" charset="0"/>
                <a:cs typeface="Times New Roman" panose="02020603050405020304" pitchFamily="18" charset="0"/>
              </a:rPr>
              <a:t>Skills</a:t>
            </a:r>
            <a:r>
              <a:rPr lang="en-GB" i="1" dirty="0" smtClean="0">
                <a:solidFill>
                  <a:srgbClr val="7030A0"/>
                </a:solidFill>
                <a:latin typeface="Times New Roman" panose="02020603050405020304" pitchFamily="18" charset="0"/>
                <a:cs typeface="Times New Roman" panose="02020603050405020304" pitchFamily="18" charset="0"/>
              </a:rPr>
              <a:t> are needed to master a challenge</a:t>
            </a:r>
            <a:endParaRPr lang="en-GB" dirty="0"/>
          </a:p>
        </p:txBody>
      </p:sp>
      <p:sp>
        <p:nvSpPr>
          <p:cNvPr id="11" name="Title 2"/>
          <p:cNvSpPr txBox="1">
            <a:spLocks/>
          </p:cNvSpPr>
          <p:nvPr/>
        </p:nvSpPr>
        <p:spPr>
          <a:xfrm>
            <a:off x="1978430" y="4438996"/>
            <a:ext cx="9149540" cy="1108527"/>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dirty="0" smtClean="0">
                <a:ea typeface="ＭＳ Ｐゴシック" panose="020B0600070205080204" pitchFamily="34" charset="-128"/>
              </a:rPr>
              <a:t/>
            </a:r>
            <a:br>
              <a:rPr lang="en-GB" altLang="en-US" dirty="0" smtClean="0">
                <a:ea typeface="ＭＳ Ｐゴシック" panose="020B0600070205080204" pitchFamily="34" charset="-128"/>
              </a:rPr>
            </a:br>
            <a:r>
              <a:rPr lang="en-GB" altLang="en-US" sz="6700" b="1" dirty="0" smtClean="0">
                <a:solidFill>
                  <a:srgbClr val="FF0000"/>
                </a:solidFill>
                <a:latin typeface="+mn-lt"/>
                <a:ea typeface="ＭＳ Ｐゴシック" panose="020B0600070205080204" pitchFamily="34" charset="-128"/>
              </a:rPr>
              <a:t>Resilience </a:t>
            </a:r>
            <a:r>
              <a:rPr lang="en-GB" altLang="en-US" sz="6700" dirty="0" smtClean="0">
                <a:solidFill>
                  <a:srgbClr val="FF0000"/>
                </a:solidFill>
                <a:latin typeface="+mn-lt"/>
                <a:ea typeface="ＭＳ Ｐゴシック" panose="020B0600070205080204" pitchFamily="34" charset="-128"/>
              </a:rPr>
              <a:t>and</a:t>
            </a:r>
            <a:r>
              <a:rPr lang="en-GB" altLang="en-US" sz="6700" b="1" dirty="0" smtClean="0">
                <a:solidFill>
                  <a:srgbClr val="FF0000"/>
                </a:solidFill>
                <a:latin typeface="+mn-lt"/>
                <a:ea typeface="ＭＳ Ｐゴシック" panose="020B0600070205080204" pitchFamily="34" charset="-128"/>
              </a:rPr>
              <a:t> Resourcefulness</a:t>
            </a:r>
            <a:endParaRPr lang="en-GB" altLang="en-US" sz="6700" b="1" dirty="0">
              <a:solidFill>
                <a:srgbClr val="FF0000"/>
              </a:solidFill>
              <a:latin typeface="+mn-lt"/>
              <a:ea typeface="ＭＳ Ｐゴシック" panose="020B0600070205080204" pitchFamily="34" charset="-128"/>
            </a:endParaRPr>
          </a:p>
        </p:txBody>
      </p:sp>
      <p:pic>
        <p:nvPicPr>
          <p:cNvPr id="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3019" y="2102314"/>
            <a:ext cx="3214687" cy="160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77246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506662"/>
            <a:ext cx="10515600" cy="4351338"/>
          </a:xfrm>
        </p:spPr>
        <p:txBody>
          <a:bodyPr/>
          <a:lstStyle/>
          <a:p>
            <a:pPr marL="0" indent="0">
              <a:buNone/>
            </a:pPr>
            <a:r>
              <a:rPr lang="en-GB" sz="4400" dirty="0" smtClean="0">
                <a:cs typeface="Times New Roman" panose="02020603050405020304" pitchFamily="18" charset="0"/>
              </a:rPr>
              <a:t>If we accept that there are things that we don’t know (and therefore things that we need to learn) and we have the skills to find and use information to solve problems then we are developing </a:t>
            </a:r>
            <a:r>
              <a:rPr lang="en-GB" sz="4400" dirty="0" smtClean="0">
                <a:solidFill>
                  <a:schemeClr val="accent2"/>
                </a:solidFill>
                <a:cs typeface="Times New Roman" panose="02020603050405020304" pitchFamily="18" charset="0"/>
              </a:rPr>
              <a:t>resilience</a:t>
            </a:r>
            <a:r>
              <a:rPr lang="en-GB" dirty="0" smtClean="0">
                <a:solidFill>
                  <a:schemeClr val="accent2"/>
                </a:solidFill>
              </a:rPr>
              <a:t>.</a:t>
            </a:r>
            <a:endParaRPr lang="en-GB" dirty="0">
              <a:solidFill>
                <a:schemeClr val="accent2"/>
              </a:solidFill>
            </a:endParaRPr>
          </a:p>
        </p:txBody>
      </p:sp>
      <p:sp>
        <p:nvSpPr>
          <p:cNvPr id="4" name="Title 2"/>
          <p:cNvSpPr txBox="1">
            <a:spLocks noGrp="1"/>
          </p:cNvSpPr>
          <p:nvPr>
            <p:ph type="title"/>
          </p:nvPr>
        </p:nvSpPr>
        <p:spPr>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dirty="0" smtClean="0">
                <a:ea typeface="ＭＳ Ｐゴシック" panose="020B0600070205080204" pitchFamily="34" charset="-128"/>
              </a:rPr>
              <a:t/>
            </a:r>
            <a:br>
              <a:rPr lang="en-GB" altLang="en-US" dirty="0" smtClean="0">
                <a:ea typeface="ＭＳ Ｐゴシック" panose="020B0600070205080204" pitchFamily="34" charset="-128"/>
              </a:rPr>
            </a:br>
            <a:r>
              <a:rPr lang="en-GB" altLang="en-US" sz="6700" i="1" dirty="0" smtClean="0">
                <a:solidFill>
                  <a:srgbClr val="7030A0"/>
                </a:solidFill>
                <a:latin typeface="Times New Roman" panose="02020603050405020304" pitchFamily="18" charset="0"/>
                <a:ea typeface="ＭＳ Ｐゴシック" panose="020B0600070205080204" pitchFamily="34" charset="-128"/>
                <a:cs typeface="Times New Roman" panose="02020603050405020304" pitchFamily="18" charset="0"/>
              </a:rPr>
              <a:t>Resilience</a:t>
            </a:r>
            <a:endParaRPr lang="en-GB" altLang="en-US" sz="6700" i="1" dirty="0">
              <a:solidFill>
                <a:srgbClr val="7030A0"/>
              </a:solidFill>
              <a:latin typeface="Times New Roman" panose="02020603050405020304" pitchFamily="18" charset="0"/>
              <a:ea typeface="ＭＳ Ｐゴシック"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31201337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noGrp="1"/>
          </p:cNvSpPr>
          <p:nvPr>
            <p:ph type="title"/>
          </p:nvPr>
        </p:nvSpPr>
        <p:spPr>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dirty="0" smtClean="0">
                <a:ea typeface="ＭＳ Ｐゴシック" panose="020B0600070205080204" pitchFamily="34" charset="-128"/>
              </a:rPr>
              <a:t/>
            </a:r>
            <a:br>
              <a:rPr lang="en-GB" altLang="en-US" dirty="0" smtClean="0">
                <a:ea typeface="ＭＳ Ｐゴシック" panose="020B0600070205080204" pitchFamily="34" charset="-128"/>
              </a:rPr>
            </a:br>
            <a:r>
              <a:rPr lang="en-GB" altLang="en-US" sz="6700" i="1" dirty="0" smtClean="0">
                <a:solidFill>
                  <a:srgbClr val="7030A0"/>
                </a:solidFill>
                <a:latin typeface="Times New Roman" panose="02020603050405020304" pitchFamily="18" charset="0"/>
                <a:ea typeface="ＭＳ Ｐゴシック" panose="020B0600070205080204" pitchFamily="34" charset="-128"/>
                <a:cs typeface="Times New Roman" panose="02020603050405020304" pitchFamily="18" charset="0"/>
              </a:rPr>
              <a:t>Resilience</a:t>
            </a:r>
            <a:endParaRPr lang="en-GB" altLang="en-US" sz="6700" i="1" dirty="0">
              <a:solidFill>
                <a:srgbClr val="7030A0"/>
              </a:solidFill>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3" name="Content Placeholder 2"/>
          <p:cNvSpPr>
            <a:spLocks noGrp="1"/>
          </p:cNvSpPr>
          <p:nvPr>
            <p:ph idx="1"/>
          </p:nvPr>
        </p:nvSpPr>
        <p:spPr>
          <a:xfrm>
            <a:off x="838200" y="2074400"/>
            <a:ext cx="10949247" cy="3678007"/>
          </a:xfrm>
        </p:spPr>
        <p:txBody>
          <a:bodyPr>
            <a:normAutofit fontScale="92500" lnSpcReduction="10000"/>
          </a:bodyPr>
          <a:lstStyle/>
          <a:p>
            <a:pPr marL="0" indent="0">
              <a:buNone/>
            </a:pPr>
            <a:r>
              <a:rPr lang="en-GB" sz="4400" dirty="0" smtClean="0">
                <a:cs typeface="Times New Roman" panose="02020603050405020304" pitchFamily="18" charset="0"/>
              </a:rPr>
              <a:t>A challenge is not set to crush you, it is set to get you to do better.</a:t>
            </a:r>
          </a:p>
          <a:p>
            <a:pPr marL="0" indent="0">
              <a:buNone/>
            </a:pPr>
            <a:endParaRPr lang="en-GB" sz="4400" dirty="0">
              <a:cs typeface="Times New Roman" panose="02020603050405020304" pitchFamily="18" charset="0"/>
            </a:endParaRPr>
          </a:p>
          <a:p>
            <a:pPr marL="0" indent="0">
              <a:buNone/>
            </a:pPr>
            <a:r>
              <a:rPr lang="en-GB" sz="4400" dirty="0" smtClean="0">
                <a:cs typeface="Times New Roman" panose="02020603050405020304" pitchFamily="18" charset="0"/>
              </a:rPr>
              <a:t>How will you know that you have been successful? </a:t>
            </a:r>
          </a:p>
          <a:p>
            <a:pPr marL="0" indent="0">
              <a:buNone/>
            </a:pPr>
            <a:endParaRPr lang="en-GB" sz="4400" dirty="0">
              <a:cs typeface="Times New Roman" panose="02020603050405020304" pitchFamily="18" charset="0"/>
            </a:endParaRPr>
          </a:p>
          <a:p>
            <a:pPr marL="0" indent="0">
              <a:buNone/>
            </a:pPr>
            <a:r>
              <a:rPr lang="en-GB" sz="4400" dirty="0" smtClean="0">
                <a:cs typeface="Times New Roman" panose="02020603050405020304" pitchFamily="18" charset="0"/>
              </a:rPr>
              <a:t>How can you measure your success?</a:t>
            </a:r>
            <a:endParaRPr lang="en-GB" dirty="0"/>
          </a:p>
        </p:txBody>
      </p:sp>
    </p:spTree>
    <p:extLst>
      <p:ext uri="{BB962C8B-B14F-4D97-AF65-F5344CB8AC3E}">
        <p14:creationId xmlns:p14="http://schemas.microsoft.com/office/powerpoint/2010/main" val="29535494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2506662"/>
            <a:ext cx="10949247" cy="3678007"/>
          </a:xfrm>
        </p:spPr>
        <p:txBody>
          <a:bodyPr>
            <a:normAutofit fontScale="77500" lnSpcReduction="20000"/>
          </a:bodyPr>
          <a:lstStyle/>
          <a:p>
            <a:pPr marL="0" indent="0">
              <a:buNone/>
            </a:pPr>
            <a:r>
              <a:rPr lang="en-GB" sz="4400" dirty="0" smtClean="0">
                <a:cs typeface="Times New Roman" panose="02020603050405020304" pitchFamily="18" charset="0"/>
              </a:rPr>
              <a:t>Specific, measureable, achievable, realistic and time linked targets can help us to be successful.</a:t>
            </a:r>
          </a:p>
          <a:p>
            <a:pPr marL="0" indent="0">
              <a:buNone/>
            </a:pPr>
            <a:endParaRPr lang="en-GB" sz="4400" dirty="0">
              <a:cs typeface="Times New Roman" panose="02020603050405020304" pitchFamily="18" charset="0"/>
            </a:endParaRPr>
          </a:p>
          <a:p>
            <a:pPr marL="0" indent="0">
              <a:buNone/>
            </a:pPr>
            <a:r>
              <a:rPr lang="en-GB" sz="4400" b="1" dirty="0" smtClean="0">
                <a:cs typeface="Times New Roman" panose="02020603050405020304" pitchFamily="18" charset="0"/>
              </a:rPr>
              <a:t>BTEC assignments are time linked with realistic and achievable tasks for you to attempt</a:t>
            </a:r>
          </a:p>
          <a:p>
            <a:pPr marL="0" indent="0">
              <a:buNone/>
            </a:pPr>
            <a:endParaRPr lang="en-GB" sz="4400" dirty="0">
              <a:cs typeface="Times New Roman" panose="02020603050405020304" pitchFamily="18" charset="0"/>
            </a:endParaRPr>
          </a:p>
          <a:p>
            <a:pPr marL="0" indent="0">
              <a:buNone/>
            </a:pPr>
            <a:r>
              <a:rPr lang="en-GB" sz="4400" dirty="0" smtClean="0">
                <a:cs typeface="Times New Roman" panose="02020603050405020304" pitchFamily="18" charset="0"/>
              </a:rPr>
              <a:t>Good organisational skills will help you meet your targets</a:t>
            </a:r>
            <a:endParaRPr lang="en-GB" dirty="0"/>
          </a:p>
        </p:txBody>
      </p:sp>
      <p:sp>
        <p:nvSpPr>
          <p:cNvPr id="4" name="Title 2"/>
          <p:cNvSpPr txBox="1">
            <a:spLocks noGrp="1"/>
          </p:cNvSpPr>
          <p:nvPr>
            <p:ph type="title"/>
          </p:nvPr>
        </p:nvSpPr>
        <p:spPr>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dirty="0" smtClean="0">
                <a:ea typeface="ＭＳ Ｐゴシック" panose="020B0600070205080204" pitchFamily="34" charset="-128"/>
              </a:rPr>
              <a:t/>
            </a:r>
            <a:br>
              <a:rPr lang="en-GB" altLang="en-US" dirty="0" smtClean="0">
                <a:ea typeface="ＭＳ Ｐゴシック" panose="020B0600070205080204" pitchFamily="34" charset="-128"/>
              </a:rPr>
            </a:br>
            <a:r>
              <a:rPr lang="en-GB" altLang="en-US" sz="6700" i="1" dirty="0" smtClean="0">
                <a:solidFill>
                  <a:srgbClr val="7030A0"/>
                </a:solidFill>
                <a:latin typeface="Times New Roman" panose="02020603050405020304" pitchFamily="18" charset="0"/>
                <a:ea typeface="ＭＳ Ｐゴシック" panose="020B0600070205080204" pitchFamily="34" charset="-128"/>
                <a:cs typeface="Times New Roman" panose="02020603050405020304" pitchFamily="18" charset="0"/>
              </a:rPr>
              <a:t>Setting targets - SMART</a:t>
            </a:r>
            <a:endParaRPr lang="en-GB" altLang="en-US" sz="6700" i="1" dirty="0">
              <a:solidFill>
                <a:srgbClr val="7030A0"/>
              </a:solidFill>
              <a:latin typeface="Times New Roman" panose="02020603050405020304" pitchFamily="18" charset="0"/>
              <a:ea typeface="ＭＳ Ｐゴシック"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37645807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GB" dirty="0" smtClean="0"/>
              <a:t>Its ok to be criticised if you don’t meet the target</a:t>
            </a:r>
          </a:p>
          <a:p>
            <a:pPr marL="0" indent="0">
              <a:buNone/>
            </a:pPr>
            <a:endParaRPr lang="en-GB" dirty="0" smtClean="0"/>
          </a:p>
          <a:p>
            <a:r>
              <a:rPr lang="en-GB" dirty="0" smtClean="0"/>
              <a:t>If you’ve not met the target you need to know so that you can improve your work</a:t>
            </a:r>
          </a:p>
          <a:p>
            <a:endParaRPr lang="en-GB" dirty="0"/>
          </a:p>
          <a:p>
            <a:r>
              <a:rPr lang="en-GB" dirty="0" smtClean="0"/>
              <a:t>Without this understanding there is no progress</a:t>
            </a:r>
          </a:p>
          <a:p>
            <a:endParaRPr lang="en-GB" dirty="0" smtClean="0"/>
          </a:p>
          <a:p>
            <a:r>
              <a:rPr lang="en-GB" dirty="0" smtClean="0"/>
              <a:t>To accept this and see it as a challenge           not a poor result</a:t>
            </a:r>
          </a:p>
          <a:p>
            <a:pPr marL="0" indent="0">
              <a:buNone/>
            </a:pPr>
            <a:r>
              <a:rPr lang="en-GB" dirty="0" smtClean="0"/>
              <a:t>   is  to develop </a:t>
            </a:r>
            <a:r>
              <a:rPr lang="en-GB" b="1" dirty="0" smtClean="0"/>
              <a:t>RESILIENCE </a:t>
            </a:r>
            <a:endParaRPr lang="en-GB" b="1" dirty="0"/>
          </a:p>
        </p:txBody>
      </p:sp>
      <p:sp>
        <p:nvSpPr>
          <p:cNvPr id="4" name="TextBox 4"/>
          <p:cNvSpPr txBox="1">
            <a:spLocks noGrp="1" noChangeArrowheads="1"/>
          </p:cNvSpPr>
          <p:nvPr>
            <p:ph type="title"/>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dirty="0">
                <a:solidFill>
                  <a:srgbClr val="660066"/>
                </a:solidFill>
                <a:latin typeface="Times New Roman" panose="02020603050405020304" pitchFamily="18" charset="0"/>
              </a:rPr>
              <a:t>It’s great </a:t>
            </a:r>
            <a:r>
              <a:rPr lang="en-US" altLang="en-US" sz="4400" i="1" dirty="0">
                <a:solidFill>
                  <a:srgbClr val="660066"/>
                </a:solidFill>
                <a:latin typeface="Times New Roman" panose="02020603050405020304" pitchFamily="18" charset="0"/>
              </a:rPr>
              <a:t>not</a:t>
            </a:r>
            <a:r>
              <a:rPr lang="en-US" altLang="en-US" sz="4400" dirty="0">
                <a:solidFill>
                  <a:srgbClr val="660066"/>
                </a:solidFill>
                <a:latin typeface="Times New Roman" panose="02020603050405020304" pitchFamily="18" charset="0"/>
              </a:rPr>
              <a:t> to know…!</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1940" y="4829304"/>
            <a:ext cx="636140" cy="63614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3102" y="4829304"/>
            <a:ext cx="636140" cy="636140"/>
          </a:xfrm>
          <a:prstGeom prst="rect">
            <a:avLst/>
          </a:prstGeom>
        </p:spPr>
      </p:pic>
    </p:spTree>
    <p:extLst>
      <p:ext uri="{BB962C8B-B14F-4D97-AF65-F5344CB8AC3E}">
        <p14:creationId xmlns:p14="http://schemas.microsoft.com/office/powerpoint/2010/main" val="30216452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5480" y="2307763"/>
            <a:ext cx="5479473" cy="4351338"/>
          </a:xfrm>
        </p:spPr>
        <p:txBody>
          <a:bodyPr>
            <a:normAutofit/>
          </a:bodyPr>
          <a:lstStyle/>
          <a:p>
            <a:r>
              <a:rPr lang="en-GB" b="1" dirty="0" smtClean="0">
                <a:solidFill>
                  <a:schemeClr val="accent2"/>
                </a:solidFill>
              </a:rPr>
              <a:t>Set targets</a:t>
            </a:r>
          </a:p>
          <a:p>
            <a:r>
              <a:rPr lang="en-GB" b="1" dirty="0" smtClean="0">
                <a:solidFill>
                  <a:schemeClr val="accent2"/>
                </a:solidFill>
              </a:rPr>
              <a:t>Try to meet them</a:t>
            </a:r>
          </a:p>
          <a:p>
            <a:r>
              <a:rPr lang="en-GB" b="1" dirty="0" smtClean="0">
                <a:solidFill>
                  <a:schemeClr val="accent2"/>
                </a:solidFill>
              </a:rPr>
              <a:t>Review your progress regularly and reset those targets to keep your progress steady</a:t>
            </a:r>
            <a:endParaRPr lang="en-GB" b="1" dirty="0">
              <a:solidFill>
                <a:schemeClr val="accent2"/>
              </a:solidFill>
            </a:endParaRPr>
          </a:p>
        </p:txBody>
      </p:sp>
      <p:sp>
        <p:nvSpPr>
          <p:cNvPr id="4" name="TextBox 4"/>
          <p:cNvSpPr txBox="1">
            <a:spLocks noGrp="1" noChangeArrowheads="1"/>
          </p:cNvSpPr>
          <p:nvPr>
            <p:ph type="title"/>
          </p:nvPr>
        </p:nvSpPr>
        <p:spPr bwMode="auto">
          <a:xfrm>
            <a:off x="838200" y="677041"/>
            <a:ext cx="5088252"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dirty="0" smtClean="0">
                <a:solidFill>
                  <a:srgbClr val="660066"/>
                </a:solidFill>
                <a:latin typeface="Times New Roman" panose="02020603050405020304" pitchFamily="18" charset="0"/>
              </a:rPr>
              <a:t>Rise to the challenge!</a:t>
            </a:r>
            <a:endParaRPr lang="en-US" altLang="en-US" sz="4400" dirty="0">
              <a:solidFill>
                <a:srgbClr val="660066"/>
              </a:solidFill>
              <a:latin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6452" y="677041"/>
            <a:ext cx="636140" cy="636140"/>
          </a:xfrm>
          <a:prstGeom prst="rect">
            <a:avLst/>
          </a:prstGeom>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65747">
            <a:off x="7369772" y="1746425"/>
            <a:ext cx="2805112"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41956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6644637"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838200" y="365125"/>
            <a:ext cx="4432069" cy="1325563"/>
          </a:xfrm>
        </p:spPr>
        <p:txBody>
          <a:bodyPr/>
          <a:lstStyle/>
          <a:p>
            <a:r>
              <a:rPr lang="en-GB" b="1" dirty="0" smtClean="0">
                <a:solidFill>
                  <a:srgbClr val="7030A0"/>
                </a:solidFill>
              </a:rPr>
              <a:t>Why are we here?</a:t>
            </a:r>
            <a:endParaRPr lang="en-GB" b="1" dirty="0">
              <a:solidFill>
                <a:srgbClr val="7030A0"/>
              </a:solidFill>
            </a:endParaRPr>
          </a:p>
        </p:txBody>
      </p:sp>
      <p:sp>
        <p:nvSpPr>
          <p:cNvPr id="3" name="Content Placeholder 2"/>
          <p:cNvSpPr>
            <a:spLocks noGrp="1"/>
          </p:cNvSpPr>
          <p:nvPr>
            <p:ph idx="1"/>
          </p:nvPr>
        </p:nvSpPr>
        <p:spPr>
          <a:xfrm>
            <a:off x="742435" y="2055813"/>
            <a:ext cx="4980710" cy="3891399"/>
          </a:xfrm>
        </p:spPr>
        <p:txBody>
          <a:bodyPr/>
          <a:lstStyle/>
          <a:p>
            <a:r>
              <a:rPr lang="en-GB" i="1" dirty="0" smtClean="0">
                <a:solidFill>
                  <a:schemeClr val="bg1"/>
                </a:solidFill>
                <a:cs typeface="Times New Roman" panose="02020603050405020304" pitchFamily="18" charset="0"/>
              </a:rPr>
              <a:t>To have a good time?</a:t>
            </a:r>
          </a:p>
          <a:p>
            <a:r>
              <a:rPr lang="en-GB" i="1" dirty="0" smtClean="0">
                <a:solidFill>
                  <a:schemeClr val="bg1"/>
                </a:solidFill>
                <a:cs typeface="Times New Roman" panose="02020603050405020304" pitchFamily="18" charset="0"/>
              </a:rPr>
              <a:t>To make friends? </a:t>
            </a:r>
          </a:p>
          <a:p>
            <a:r>
              <a:rPr lang="en-GB" i="1" dirty="0" smtClean="0">
                <a:solidFill>
                  <a:schemeClr val="bg1"/>
                </a:solidFill>
                <a:cs typeface="Times New Roman" panose="02020603050405020304" pitchFamily="18" charset="0"/>
              </a:rPr>
              <a:t>To pass exams?</a:t>
            </a:r>
          </a:p>
          <a:p>
            <a:r>
              <a:rPr lang="en-GB" i="1" dirty="0" smtClean="0">
                <a:solidFill>
                  <a:schemeClr val="bg1"/>
                </a:solidFill>
                <a:cs typeface="Times New Roman" panose="02020603050405020304" pitchFamily="18" charset="0"/>
              </a:rPr>
              <a:t>To learn?</a:t>
            </a:r>
          </a:p>
          <a:p>
            <a:r>
              <a:rPr lang="en-GB" i="1" dirty="0" smtClean="0">
                <a:solidFill>
                  <a:schemeClr val="bg1"/>
                </a:solidFill>
                <a:cs typeface="Times New Roman" panose="02020603050405020304" pitchFamily="18" charset="0"/>
              </a:rPr>
              <a:t>To prepare you for life after college? Work? University?.....</a:t>
            </a:r>
          </a:p>
          <a:p>
            <a:endParaRPr lang="en-GB" dirty="0"/>
          </a:p>
        </p:txBody>
      </p:sp>
      <p:sp>
        <p:nvSpPr>
          <p:cNvPr id="4" name="TextBox 4"/>
          <p:cNvSpPr txBox="1">
            <a:spLocks noChangeArrowheads="1"/>
          </p:cNvSpPr>
          <p:nvPr/>
        </p:nvSpPr>
        <p:spPr bwMode="auto">
          <a:xfrm>
            <a:off x="3048059" y="5288829"/>
            <a:ext cx="18473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4400" dirty="0">
              <a:solidFill>
                <a:srgbClr val="660066"/>
              </a:solidFill>
              <a:latin typeface="Times New Roman" panose="02020603050405020304" pitchFamily="18" charset="0"/>
            </a:endParaRPr>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t="7418" b="7421"/>
          <a:stretch/>
        </p:blipFill>
        <p:spPr>
          <a:xfrm>
            <a:off x="6644637" y="0"/>
            <a:ext cx="5608320" cy="6858000"/>
          </a:xfrm>
          <a:prstGeom prst="rect">
            <a:avLst/>
          </a:prstGeom>
        </p:spPr>
      </p:pic>
    </p:spTree>
    <p:extLst>
      <p:ext uri="{BB962C8B-B14F-4D97-AF65-F5344CB8AC3E}">
        <p14:creationId xmlns:p14="http://schemas.microsoft.com/office/powerpoint/2010/main" val="23152270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Grp="1" noChangeArrowheads="1"/>
          </p:cNvSpPr>
          <p:nvPr>
            <p:ph type="title"/>
          </p:nvPr>
        </p:nvSpPr>
        <p:spPr bwMode="auto">
          <a:xfrm>
            <a:off x="838200" y="677041"/>
            <a:ext cx="7696338"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i="1" dirty="0" smtClean="0">
                <a:solidFill>
                  <a:srgbClr val="660066"/>
                </a:solidFill>
                <a:latin typeface="Times New Roman" panose="02020603050405020304" pitchFamily="18" charset="0"/>
              </a:rPr>
              <a:t>How? -  </a:t>
            </a:r>
            <a:r>
              <a:rPr lang="en-US" altLang="en-US" sz="4400" b="1" i="1" dirty="0" smtClean="0">
                <a:solidFill>
                  <a:srgbClr val="660066"/>
                </a:solidFill>
                <a:latin typeface="Times New Roman" panose="02020603050405020304" pitchFamily="18" charset="0"/>
              </a:rPr>
              <a:t>RESOURCEFULNESS</a:t>
            </a:r>
            <a:endParaRPr lang="en-US" altLang="en-US" sz="4400" b="1" i="1" dirty="0">
              <a:solidFill>
                <a:srgbClr val="660066"/>
              </a:solidFill>
              <a:latin typeface="Times New Roman" panose="02020603050405020304" pitchFamily="18" charset="0"/>
            </a:endParaRP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192" y="3154474"/>
            <a:ext cx="2349947" cy="1175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6"/>
          <p:cNvSpPr>
            <a:spLocks noChangeArrowheads="1"/>
          </p:cNvSpPr>
          <p:nvPr/>
        </p:nvSpPr>
        <p:spPr bwMode="auto">
          <a:xfrm rot="21533109">
            <a:off x="3678115" y="3511414"/>
            <a:ext cx="880184" cy="350118"/>
          </a:xfrm>
          <a:prstGeom prst="rightArrow">
            <a:avLst>
              <a:gd name="adj1" fmla="val 50000"/>
              <a:gd name="adj2" fmla="val 80000"/>
            </a:avLst>
          </a:prstGeom>
          <a:solidFill>
            <a:srgbClr val="FF33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GB" altLang="en-US" sz="2800">
              <a:latin typeface="Times New Roman" panose="02020603050405020304" pitchFamily="18" charset="0"/>
            </a:endParaRPr>
          </a:p>
        </p:txBody>
      </p:sp>
      <p:sp>
        <p:nvSpPr>
          <p:cNvPr id="10" name="AutoShape 10"/>
          <p:cNvSpPr>
            <a:spLocks noChangeArrowheads="1"/>
          </p:cNvSpPr>
          <p:nvPr/>
        </p:nvSpPr>
        <p:spPr bwMode="auto">
          <a:xfrm rot="1042242">
            <a:off x="3614525" y="4341879"/>
            <a:ext cx="880184" cy="350118"/>
          </a:xfrm>
          <a:prstGeom prst="rightArrow">
            <a:avLst>
              <a:gd name="adj1" fmla="val 50000"/>
              <a:gd name="adj2" fmla="val 80000"/>
            </a:avLst>
          </a:prstGeom>
          <a:solidFill>
            <a:srgbClr val="FF33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GB" altLang="en-US" sz="2800">
              <a:latin typeface="Times New Roman" panose="02020603050405020304" pitchFamily="18" charset="0"/>
            </a:endParaRPr>
          </a:p>
        </p:txBody>
      </p:sp>
      <p:sp>
        <p:nvSpPr>
          <p:cNvPr id="11" name="AutoShape 10"/>
          <p:cNvSpPr>
            <a:spLocks noChangeArrowheads="1"/>
          </p:cNvSpPr>
          <p:nvPr/>
        </p:nvSpPr>
        <p:spPr bwMode="auto">
          <a:xfrm rot="20518039">
            <a:off x="3614144" y="2676720"/>
            <a:ext cx="880184" cy="350118"/>
          </a:xfrm>
          <a:prstGeom prst="rightArrow">
            <a:avLst>
              <a:gd name="adj1" fmla="val 50000"/>
              <a:gd name="adj2" fmla="val 80000"/>
            </a:avLst>
          </a:prstGeom>
          <a:solidFill>
            <a:srgbClr val="FF33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GB" altLang="en-US" sz="2800">
              <a:latin typeface="Times New Roman" panose="02020603050405020304" pitchFamily="18" charset="0"/>
            </a:endParaRPr>
          </a:p>
        </p:txBody>
      </p:sp>
      <p:sp>
        <p:nvSpPr>
          <p:cNvPr id="12" name="Title 1"/>
          <p:cNvSpPr txBox="1">
            <a:spLocks/>
          </p:cNvSpPr>
          <p:nvPr/>
        </p:nvSpPr>
        <p:spPr>
          <a:xfrm>
            <a:off x="4997334" y="3354892"/>
            <a:ext cx="6041968" cy="663159"/>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Use teacher feedback</a:t>
            </a:r>
            <a:endParaRPr lang="en-GB" dirty="0"/>
          </a:p>
        </p:txBody>
      </p:sp>
      <p:sp>
        <p:nvSpPr>
          <p:cNvPr id="13" name="Title 1"/>
          <p:cNvSpPr txBox="1">
            <a:spLocks/>
          </p:cNvSpPr>
          <p:nvPr/>
        </p:nvSpPr>
        <p:spPr>
          <a:xfrm>
            <a:off x="5050660" y="2143840"/>
            <a:ext cx="5376950" cy="128079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SMART targets</a:t>
            </a:r>
            <a:endParaRPr lang="en-GB" dirty="0"/>
          </a:p>
        </p:txBody>
      </p:sp>
      <p:sp>
        <p:nvSpPr>
          <p:cNvPr id="14" name="Title 1"/>
          <p:cNvSpPr txBox="1">
            <a:spLocks/>
          </p:cNvSpPr>
          <p:nvPr/>
        </p:nvSpPr>
        <p:spPr>
          <a:xfrm>
            <a:off x="5050660" y="3929731"/>
            <a:ext cx="6424354" cy="128079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Independent research skills</a:t>
            </a:r>
            <a:endParaRPr lang="en-GB" dirty="0"/>
          </a:p>
        </p:txBody>
      </p:sp>
      <p:sp>
        <p:nvSpPr>
          <p:cNvPr id="15" name="Title 1"/>
          <p:cNvSpPr txBox="1">
            <a:spLocks/>
          </p:cNvSpPr>
          <p:nvPr/>
        </p:nvSpPr>
        <p:spPr>
          <a:xfrm>
            <a:off x="282633" y="5453149"/>
            <a:ext cx="11687694" cy="1143000"/>
          </a:xfrm>
          <a:prstGeom prst="rect">
            <a:avLst/>
          </a:prstGeom>
          <a:ln>
            <a:miter lim="800000"/>
            <a:headEnd/>
            <a:tailEnd/>
          </a:ln>
          <a:ex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600" b="1" cap="all" dirty="0" smtClean="0">
                <a:ln w="9000" cmpd="sng">
                  <a:solidFill>
                    <a:schemeClr val="accent4">
                      <a:shade val="50000"/>
                      <a:satMod val="120000"/>
                    </a:schemeClr>
                  </a:solidFill>
                  <a:prstDash val="solid"/>
                </a:ln>
                <a:solidFill>
                  <a:schemeClr val="accent2"/>
                </a:solidFill>
                <a:effectLst>
                  <a:reflection blurRad="12700" stA="28000" endPos="45000" dist="1000" dir="5400000" sy="-100000" algn="bl" rotWithShape="0"/>
                </a:effectLst>
              </a:rPr>
              <a:t>ESSENTIAL - A POSITIVE ATTITUDE AND A DESIRE TO IMPROVE</a:t>
            </a:r>
            <a:endParaRPr lang="en-US" sz="3600" b="1" i="1" cap="all" dirty="0">
              <a:ln w="9000" cmpd="sng">
                <a:solidFill>
                  <a:schemeClr val="accent4">
                    <a:shade val="50000"/>
                    <a:satMod val="120000"/>
                  </a:schemeClr>
                </a:solidFill>
                <a:prstDash val="solid"/>
              </a:ln>
              <a:solidFill>
                <a:schemeClr val="accent2"/>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7387087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Grp="1" noChangeArrowheads="1"/>
          </p:cNvSpPr>
          <p:nvPr>
            <p:ph type="title"/>
          </p:nvPr>
        </p:nvSpPr>
        <p:spPr bwMode="auto">
          <a:xfrm>
            <a:off x="838200" y="677041"/>
            <a:ext cx="8702895"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i="1" dirty="0" smtClean="0">
                <a:solidFill>
                  <a:srgbClr val="660066"/>
                </a:solidFill>
                <a:latin typeface="Times New Roman" panose="02020603050405020304" pitchFamily="18" charset="0"/>
              </a:rPr>
              <a:t>Recommended sources of information</a:t>
            </a:r>
            <a:endParaRPr lang="en-US" altLang="en-US" sz="4400" b="1" i="1" dirty="0">
              <a:solidFill>
                <a:srgbClr val="660066"/>
              </a:solidFill>
              <a:latin typeface="Times New Roman" panose="02020603050405020304" pitchFamily="18" charset="0"/>
            </a:endParaRPr>
          </a:p>
        </p:txBody>
      </p:sp>
      <p:sp>
        <p:nvSpPr>
          <p:cNvPr id="17" name="Title 1"/>
          <p:cNvSpPr txBox="1">
            <a:spLocks/>
          </p:cNvSpPr>
          <p:nvPr/>
        </p:nvSpPr>
        <p:spPr>
          <a:xfrm>
            <a:off x="6487750" y="5838943"/>
            <a:ext cx="5704250" cy="1143000"/>
          </a:xfrm>
          <a:prstGeom prst="rect">
            <a:avLst/>
          </a:prstGeom>
          <a:ln>
            <a:miter lim="800000"/>
            <a:headEnd/>
            <a:tailEnd/>
          </a:ln>
          <a:ex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600" b="1" cap="all" dirty="0" smtClean="0">
                <a:ln w="9000" cmpd="sng">
                  <a:solidFill>
                    <a:schemeClr val="accent4">
                      <a:shade val="50000"/>
                      <a:satMod val="120000"/>
                    </a:schemeClr>
                  </a:solidFill>
                  <a:prstDash val="solid"/>
                </a:ln>
                <a:solidFill>
                  <a:schemeClr val="accent2"/>
                </a:solidFill>
                <a:effectLst>
                  <a:reflection blurRad="12700" stA="28000" endPos="45000" dist="1000" dir="5400000" sy="-100000" algn="bl" rotWithShape="0"/>
                </a:effectLst>
              </a:rPr>
              <a:t>Brain</a:t>
            </a: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book   buddy   boss</a:t>
            </a:r>
            <a:endParaRPr lang="en-US" sz="3600" b="1" i="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pic>
        <p:nvPicPr>
          <p:cNvPr id="18" name="Picture 21" descr="Image result for research in schoo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924" y="2458016"/>
            <a:ext cx="3400959" cy="2301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Content Placeholder 2"/>
          <p:cNvSpPr txBox="1">
            <a:spLocks/>
          </p:cNvSpPr>
          <p:nvPr/>
        </p:nvSpPr>
        <p:spPr>
          <a:xfrm>
            <a:off x="648394" y="2157035"/>
            <a:ext cx="2975956" cy="5350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smtClean="0"/>
              <a:t>Godalming Online</a:t>
            </a:r>
            <a:endParaRPr lang="en-GB" b="1" dirty="0">
              <a:solidFill>
                <a:schemeClr val="accent2"/>
              </a:solidFill>
            </a:endParaRPr>
          </a:p>
        </p:txBody>
      </p:sp>
      <p:sp>
        <p:nvSpPr>
          <p:cNvPr id="20" name="Content Placeholder 2"/>
          <p:cNvSpPr txBox="1">
            <a:spLocks/>
          </p:cNvSpPr>
          <p:nvPr/>
        </p:nvSpPr>
        <p:spPr>
          <a:xfrm>
            <a:off x="1120501" y="3350837"/>
            <a:ext cx="2503849" cy="3941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smtClean="0"/>
              <a:t>Course textbooks</a:t>
            </a:r>
            <a:endParaRPr lang="en-GB" b="1" dirty="0">
              <a:solidFill>
                <a:schemeClr val="accent2"/>
              </a:solidFill>
            </a:endParaRPr>
          </a:p>
        </p:txBody>
      </p:sp>
      <p:sp>
        <p:nvSpPr>
          <p:cNvPr id="21" name="Content Placeholder 2"/>
          <p:cNvSpPr txBox="1">
            <a:spLocks/>
          </p:cNvSpPr>
          <p:nvPr/>
        </p:nvSpPr>
        <p:spPr>
          <a:xfrm>
            <a:off x="5256442" y="5089661"/>
            <a:ext cx="2503849" cy="3941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smtClean="0"/>
              <a:t>ILC </a:t>
            </a:r>
            <a:endParaRPr lang="en-GB" b="1" dirty="0">
              <a:solidFill>
                <a:schemeClr val="accent2"/>
              </a:solidFill>
            </a:endParaRPr>
          </a:p>
        </p:txBody>
      </p:sp>
      <p:sp>
        <p:nvSpPr>
          <p:cNvPr id="22" name="Content Placeholder 2"/>
          <p:cNvSpPr txBox="1">
            <a:spLocks/>
          </p:cNvSpPr>
          <p:nvPr/>
        </p:nvSpPr>
        <p:spPr>
          <a:xfrm>
            <a:off x="8289170" y="2120899"/>
            <a:ext cx="2503849" cy="3941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smtClean="0"/>
              <a:t>Recommended internet sites</a:t>
            </a:r>
            <a:endParaRPr lang="en-GB" b="1" dirty="0">
              <a:solidFill>
                <a:schemeClr val="accent2"/>
              </a:solidFill>
            </a:endParaRPr>
          </a:p>
        </p:txBody>
      </p:sp>
      <p:sp>
        <p:nvSpPr>
          <p:cNvPr id="23" name="Content Placeholder 2"/>
          <p:cNvSpPr txBox="1">
            <a:spLocks/>
          </p:cNvSpPr>
          <p:nvPr/>
        </p:nvSpPr>
        <p:spPr>
          <a:xfrm>
            <a:off x="8711738" y="4210866"/>
            <a:ext cx="2503849" cy="3941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smtClean="0"/>
              <a:t>Broadsheet newspapers</a:t>
            </a:r>
            <a:endParaRPr lang="en-GB" b="1" dirty="0">
              <a:solidFill>
                <a:schemeClr val="accent2"/>
              </a:solidFill>
            </a:endParaRPr>
          </a:p>
        </p:txBody>
      </p:sp>
      <p:sp>
        <p:nvSpPr>
          <p:cNvPr id="24" name="Content Placeholder 2"/>
          <p:cNvSpPr txBox="1">
            <a:spLocks/>
          </p:cNvSpPr>
          <p:nvPr/>
        </p:nvSpPr>
        <p:spPr>
          <a:xfrm>
            <a:off x="1561075" y="4905219"/>
            <a:ext cx="2503849" cy="3941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smtClean="0"/>
              <a:t>Online, TV &amp; Radio news</a:t>
            </a:r>
            <a:endParaRPr lang="en-GB" b="1" dirty="0">
              <a:solidFill>
                <a:schemeClr val="accent2"/>
              </a:solidFill>
            </a:endParaRPr>
          </a:p>
        </p:txBody>
      </p:sp>
      <p:cxnSp>
        <p:nvCxnSpPr>
          <p:cNvPr id="5" name="Straight Connector 4"/>
          <p:cNvCxnSpPr/>
          <p:nvPr/>
        </p:nvCxnSpPr>
        <p:spPr>
          <a:xfrm flipV="1">
            <a:off x="3790604" y="4588625"/>
            <a:ext cx="615141" cy="513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8" idx="1"/>
          </p:cNvCxnSpPr>
          <p:nvPr/>
        </p:nvCxnSpPr>
        <p:spPr>
          <a:xfrm flipV="1">
            <a:off x="2662844" y="3608857"/>
            <a:ext cx="1402080" cy="1025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7432632" y="2455228"/>
            <a:ext cx="655318" cy="4577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7469707" y="4304716"/>
            <a:ext cx="1242031" cy="6005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537067" y="2529613"/>
            <a:ext cx="520931" cy="106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flipV="1">
            <a:off x="5630514" y="4604967"/>
            <a:ext cx="17262" cy="49730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08195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Grp="1" noChangeArrowheads="1"/>
          </p:cNvSpPr>
          <p:nvPr>
            <p:ph type="title"/>
          </p:nvPr>
        </p:nvSpPr>
        <p:spPr bwMode="auto">
          <a:xfrm>
            <a:off x="4596809" y="2702361"/>
            <a:ext cx="2187579"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800" i="1" dirty="0" smtClean="0">
                <a:solidFill>
                  <a:srgbClr val="660066"/>
                </a:solidFill>
                <a:latin typeface="Times New Roman" panose="02020603050405020304" pitchFamily="18" charset="0"/>
              </a:rPr>
              <a:t>Lets relate this approach to your studies</a:t>
            </a:r>
            <a:endParaRPr lang="en-US" altLang="en-US" sz="2800" i="1" dirty="0">
              <a:solidFill>
                <a:srgbClr val="660066"/>
              </a:solidFill>
              <a:latin typeface="Times New Roman" panose="02020603050405020304" pitchFamily="18" charset="0"/>
            </a:endParaRPr>
          </a:p>
        </p:txBody>
      </p:sp>
      <p:sp>
        <p:nvSpPr>
          <p:cNvPr id="17" name="Title 1"/>
          <p:cNvSpPr txBox="1">
            <a:spLocks/>
          </p:cNvSpPr>
          <p:nvPr/>
        </p:nvSpPr>
        <p:spPr>
          <a:xfrm>
            <a:off x="10640290" y="4650223"/>
            <a:ext cx="1917469" cy="2207777"/>
          </a:xfrm>
          <a:prstGeom prst="rect">
            <a:avLst/>
          </a:prstGeom>
          <a:ln>
            <a:miter lim="800000"/>
            <a:headEnd/>
            <a:tailEnd/>
          </a:ln>
          <a:ex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600" b="1" cap="all" dirty="0" smtClean="0">
                <a:ln w="9000" cmpd="sng">
                  <a:solidFill>
                    <a:schemeClr val="accent4">
                      <a:shade val="50000"/>
                      <a:satMod val="120000"/>
                    </a:schemeClr>
                  </a:solidFill>
                  <a:prstDash val="solid"/>
                </a:ln>
                <a:solidFill>
                  <a:schemeClr val="accent2"/>
                </a:solidFill>
                <a:effectLst>
                  <a:reflection blurRad="12700" stA="28000" endPos="45000" dist="1000" dir="5400000" sy="-100000" algn="bl" rotWithShape="0"/>
                </a:effectLst>
              </a:rPr>
              <a:t>Brain</a:t>
            </a: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book   buddy   boss</a:t>
            </a:r>
            <a:endParaRPr lang="en-US" sz="3600" b="1" i="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
        <p:nvSpPr>
          <p:cNvPr id="34" name="Content Placeholder 2"/>
          <p:cNvSpPr txBox="1">
            <a:spLocks/>
          </p:cNvSpPr>
          <p:nvPr/>
        </p:nvSpPr>
        <p:spPr>
          <a:xfrm>
            <a:off x="4096915" y="-422290"/>
            <a:ext cx="2651888" cy="11010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dirty="0"/>
          </a:p>
        </p:txBody>
      </p:sp>
      <p:sp>
        <p:nvSpPr>
          <p:cNvPr id="35" name="Content Placeholder 2"/>
          <p:cNvSpPr txBox="1">
            <a:spLocks/>
          </p:cNvSpPr>
          <p:nvPr/>
        </p:nvSpPr>
        <p:spPr>
          <a:xfrm>
            <a:off x="6038570" y="1567131"/>
            <a:ext cx="2651888" cy="1101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dirty="0"/>
          </a:p>
        </p:txBody>
      </p:sp>
      <p:sp>
        <p:nvSpPr>
          <p:cNvPr id="36" name="Content Placeholder 2"/>
          <p:cNvSpPr txBox="1">
            <a:spLocks/>
          </p:cNvSpPr>
          <p:nvPr/>
        </p:nvSpPr>
        <p:spPr>
          <a:xfrm>
            <a:off x="5956579" y="3205686"/>
            <a:ext cx="2651888" cy="1101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dirty="0"/>
          </a:p>
        </p:txBody>
      </p:sp>
      <p:sp>
        <p:nvSpPr>
          <p:cNvPr id="37" name="Content Placeholder 2"/>
          <p:cNvSpPr txBox="1">
            <a:spLocks/>
          </p:cNvSpPr>
          <p:nvPr/>
        </p:nvSpPr>
        <p:spPr>
          <a:xfrm>
            <a:off x="3304691" y="3413690"/>
            <a:ext cx="2651888" cy="1101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dirty="0"/>
          </a:p>
        </p:txBody>
      </p:sp>
      <p:sp>
        <p:nvSpPr>
          <p:cNvPr id="38" name="Content Placeholder 2"/>
          <p:cNvSpPr txBox="1">
            <a:spLocks/>
          </p:cNvSpPr>
          <p:nvPr/>
        </p:nvSpPr>
        <p:spPr>
          <a:xfrm>
            <a:off x="652803" y="3400846"/>
            <a:ext cx="2651888" cy="1101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dirty="0"/>
          </a:p>
        </p:txBody>
      </p:sp>
      <p:graphicFrame>
        <p:nvGraphicFramePr>
          <p:cNvPr id="40" name="Diagram 39"/>
          <p:cNvGraphicFramePr/>
          <p:nvPr>
            <p:extLst>
              <p:ext uri="{D42A27DB-BD31-4B8C-83A1-F6EECF244321}">
                <p14:modId xmlns:p14="http://schemas.microsoft.com/office/powerpoint/2010/main" val="4063104961"/>
              </p:ext>
            </p:extLst>
          </p:nvPr>
        </p:nvGraphicFramePr>
        <p:xfrm>
          <a:off x="382385" y="166254"/>
          <a:ext cx="10557163" cy="65504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35842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921252306"/>
              </p:ext>
            </p:extLst>
          </p:nvPr>
        </p:nvGraphicFramePr>
        <p:xfrm>
          <a:off x="2543694" y="1197033"/>
          <a:ext cx="7882313" cy="51075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4"/>
          <p:cNvSpPr txBox="1">
            <a:spLocks noGrp="1" noChangeArrowheads="1"/>
          </p:cNvSpPr>
          <p:nvPr>
            <p:ph type="title"/>
          </p:nvPr>
        </p:nvSpPr>
        <p:spPr bwMode="auto">
          <a:xfrm>
            <a:off x="538749" y="319676"/>
            <a:ext cx="6340197"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3600" dirty="0" smtClean="0">
                <a:solidFill>
                  <a:srgbClr val="660066"/>
                </a:solidFill>
                <a:latin typeface="Times New Roman" panose="02020603050405020304" pitchFamily="18" charset="0"/>
              </a:rPr>
              <a:t>The BTEC levels of achievement</a:t>
            </a:r>
            <a:endParaRPr lang="en-US" altLang="en-US" sz="3600" dirty="0">
              <a:solidFill>
                <a:srgbClr val="660066"/>
              </a:solidFill>
              <a:latin typeface="Times New Roman" panose="02020603050405020304" pitchFamily="18" charset="0"/>
            </a:endParaRPr>
          </a:p>
        </p:txBody>
      </p:sp>
    </p:spTree>
    <p:extLst>
      <p:ext uri="{BB962C8B-B14F-4D97-AF65-F5344CB8AC3E}">
        <p14:creationId xmlns:p14="http://schemas.microsoft.com/office/powerpoint/2010/main" val="2893269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0586" y="1989693"/>
            <a:ext cx="8821189" cy="3579834"/>
          </a:xfrm>
        </p:spPr>
        <p:txBody>
          <a:bodyPr>
            <a:normAutofit/>
          </a:bodyPr>
          <a:lstStyle/>
          <a:p>
            <a:pPr marL="0" indent="0">
              <a:buNone/>
            </a:pPr>
            <a:r>
              <a:rPr lang="en-GB" b="1" dirty="0" smtClean="0">
                <a:solidFill>
                  <a:schemeClr val="accent2"/>
                </a:solidFill>
              </a:rPr>
              <a:t>We are the guides. We signpost the way.</a:t>
            </a:r>
          </a:p>
          <a:p>
            <a:pPr marL="0" indent="0">
              <a:buNone/>
            </a:pPr>
            <a:r>
              <a:rPr lang="en-GB" b="1" dirty="0" smtClean="0">
                <a:solidFill>
                  <a:schemeClr val="accent2"/>
                </a:solidFill>
              </a:rPr>
              <a:t>YOU DO THE TRAVELLING</a:t>
            </a:r>
          </a:p>
          <a:p>
            <a:pPr marL="0" indent="0">
              <a:buNone/>
            </a:pPr>
            <a:endParaRPr lang="en-GB" b="1" dirty="0">
              <a:solidFill>
                <a:schemeClr val="accent2"/>
              </a:solidFill>
            </a:endParaRPr>
          </a:p>
          <a:p>
            <a:pPr marL="0" indent="0">
              <a:buNone/>
            </a:pPr>
            <a:r>
              <a:rPr lang="en-GB" b="1" dirty="0" smtClean="0">
                <a:solidFill>
                  <a:schemeClr val="accent2"/>
                </a:solidFill>
              </a:rPr>
              <a:t>You are here to learn, to develop new skills, to gain qualifications that show what you have achieved.</a:t>
            </a:r>
          </a:p>
          <a:p>
            <a:pPr marL="0" indent="0">
              <a:buNone/>
            </a:pPr>
            <a:endParaRPr lang="en-GB" b="1" dirty="0">
              <a:solidFill>
                <a:schemeClr val="accent2"/>
              </a:solidFill>
            </a:endParaRPr>
          </a:p>
          <a:p>
            <a:pPr marL="0" indent="0">
              <a:buNone/>
            </a:pPr>
            <a:r>
              <a:rPr lang="en-GB" b="1" dirty="0" smtClean="0">
                <a:solidFill>
                  <a:schemeClr val="accent2"/>
                </a:solidFill>
              </a:rPr>
              <a:t>YOU set your targets. YOU learn to meet them.</a:t>
            </a:r>
            <a:endParaRPr lang="en-GB" b="1" dirty="0">
              <a:solidFill>
                <a:schemeClr val="accent2"/>
              </a:solidFill>
            </a:endParaRPr>
          </a:p>
        </p:txBody>
      </p:sp>
      <p:sp>
        <p:nvSpPr>
          <p:cNvPr id="4" name="TextBox 4"/>
          <p:cNvSpPr txBox="1">
            <a:spLocks noGrp="1" noChangeArrowheads="1"/>
          </p:cNvSpPr>
          <p:nvPr>
            <p:ph type="title"/>
          </p:nvPr>
        </p:nvSpPr>
        <p:spPr bwMode="auto">
          <a:xfrm>
            <a:off x="838200" y="677041"/>
            <a:ext cx="9887258"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dirty="0" smtClean="0">
                <a:solidFill>
                  <a:srgbClr val="660066"/>
                </a:solidFill>
                <a:latin typeface="Times New Roman" panose="02020603050405020304" pitchFamily="18" charset="0"/>
              </a:rPr>
              <a:t>Your journey - from here to the next stage </a:t>
            </a:r>
            <a:endParaRPr lang="en-US" altLang="en-US" sz="4400" dirty="0">
              <a:solidFill>
                <a:srgbClr val="660066"/>
              </a:solidFill>
              <a:latin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7388" y="358971"/>
            <a:ext cx="636140" cy="636140"/>
          </a:xfrm>
          <a:prstGeom prst="rect">
            <a:avLst/>
          </a:prstGeom>
        </p:spPr>
      </p:pic>
    </p:spTree>
    <p:extLst>
      <p:ext uri="{BB962C8B-B14F-4D97-AF65-F5344CB8AC3E}">
        <p14:creationId xmlns:p14="http://schemas.microsoft.com/office/powerpoint/2010/main" val="27268619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02041_"/>
          <p:cNvPicPr preferRelativeResize="0">
            <a:picLocks noChangeArrowheads="1" noChangeShapeType="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36330" y="4253780"/>
            <a:ext cx="2163024" cy="2379776"/>
          </a:xfrm>
          <a:prstGeom prst="rect">
            <a:avLst/>
          </a:prstGeom>
          <a:solidFill>
            <a:schemeClr val="bg1"/>
          </a:solidFill>
          <a:ln>
            <a:noFill/>
          </a:ln>
          <a:effectLst/>
        </p:spPr>
      </p:pic>
      <p:sp>
        <p:nvSpPr>
          <p:cNvPr id="75778" name="Text Box 3"/>
          <p:cNvSpPr txBox="1">
            <a:spLocks noChangeArrowheads="1"/>
          </p:cNvSpPr>
          <p:nvPr/>
        </p:nvSpPr>
        <p:spPr bwMode="auto">
          <a:xfrm>
            <a:off x="6845530" y="1748791"/>
            <a:ext cx="342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50000"/>
              </a:spcBef>
              <a:buFontTx/>
              <a:buNone/>
            </a:pPr>
            <a:r>
              <a:rPr lang="en-US" altLang="en-US" sz="2000" b="1">
                <a:latin typeface="Arial" panose="020B0604020202020204" pitchFamily="34" charset="0"/>
              </a:rPr>
              <a:t>resourceful</a:t>
            </a:r>
          </a:p>
        </p:txBody>
      </p:sp>
      <p:sp>
        <p:nvSpPr>
          <p:cNvPr id="75779" name="Line 4"/>
          <p:cNvSpPr>
            <a:spLocks noChangeShapeType="1"/>
          </p:cNvSpPr>
          <p:nvPr/>
        </p:nvSpPr>
        <p:spPr bwMode="auto">
          <a:xfrm>
            <a:off x="3035530" y="1977390"/>
            <a:ext cx="4267200"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75780" name="Text Box 5"/>
          <p:cNvSpPr txBox="1">
            <a:spLocks noChangeArrowheads="1"/>
          </p:cNvSpPr>
          <p:nvPr/>
        </p:nvSpPr>
        <p:spPr bwMode="auto">
          <a:xfrm>
            <a:off x="520930" y="1748791"/>
            <a:ext cx="342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50000"/>
              </a:spcBef>
              <a:buFontTx/>
              <a:buNone/>
            </a:pPr>
            <a:r>
              <a:rPr lang="en-GB" altLang="en-US" sz="2000" b="1">
                <a:latin typeface="Arial" panose="020B0604020202020204" pitchFamily="34" charset="0"/>
              </a:rPr>
              <a:t>robotic</a:t>
            </a:r>
            <a:endParaRPr lang="en-US" altLang="en-US" sz="2000" b="1">
              <a:latin typeface="Arial" panose="020B0604020202020204" pitchFamily="34" charset="0"/>
            </a:endParaRPr>
          </a:p>
        </p:txBody>
      </p:sp>
      <p:sp>
        <p:nvSpPr>
          <p:cNvPr id="75781" name="Text Box 6"/>
          <p:cNvSpPr txBox="1">
            <a:spLocks noChangeArrowheads="1"/>
          </p:cNvSpPr>
          <p:nvPr/>
        </p:nvSpPr>
        <p:spPr bwMode="auto">
          <a:xfrm>
            <a:off x="2883130" y="5544041"/>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GB" altLang="en-US" sz="2400" dirty="0" smtClean="0">
                <a:latin typeface="Arial" panose="020B0604020202020204" pitchFamily="34" charset="0"/>
              </a:rPr>
              <a:t>Dependence to independence</a:t>
            </a:r>
            <a:endParaRPr lang="en-US" altLang="en-US" sz="1800" dirty="0">
              <a:latin typeface="Arial" panose="020B0604020202020204" pitchFamily="34" charset="0"/>
            </a:endParaRPr>
          </a:p>
        </p:txBody>
      </p:sp>
      <p:sp>
        <p:nvSpPr>
          <p:cNvPr id="75782" name="AutoShape 7"/>
          <p:cNvSpPr>
            <a:spLocks noChangeArrowheads="1"/>
          </p:cNvSpPr>
          <p:nvPr/>
        </p:nvSpPr>
        <p:spPr bwMode="auto">
          <a:xfrm>
            <a:off x="2730730" y="5143788"/>
            <a:ext cx="4876800" cy="1295400"/>
          </a:xfrm>
          <a:prstGeom prst="rightArrow">
            <a:avLst>
              <a:gd name="adj1" fmla="val 50000"/>
              <a:gd name="adj2" fmla="val 94118"/>
            </a:avLst>
          </a:prstGeom>
          <a:noFill/>
          <a:ln w="571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GB" altLang="en-US" sz="2800">
              <a:latin typeface="Times New Roman" panose="02020603050405020304" pitchFamily="18" charset="0"/>
            </a:endParaRPr>
          </a:p>
        </p:txBody>
      </p:sp>
      <p:sp>
        <p:nvSpPr>
          <p:cNvPr id="75783" name="Text Box 8"/>
          <p:cNvSpPr txBox="1">
            <a:spLocks noChangeArrowheads="1"/>
          </p:cNvSpPr>
          <p:nvPr/>
        </p:nvSpPr>
        <p:spPr bwMode="auto">
          <a:xfrm>
            <a:off x="6845530" y="2266316"/>
            <a:ext cx="342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50000"/>
              </a:spcBef>
              <a:buFontTx/>
              <a:buNone/>
            </a:pPr>
            <a:r>
              <a:rPr lang="en-GB" altLang="en-US" sz="2000" b="1">
                <a:latin typeface="Arial" panose="020B0604020202020204" pitchFamily="34" charset="0"/>
              </a:rPr>
              <a:t>creative</a:t>
            </a:r>
            <a:endParaRPr lang="en-US" altLang="en-US" sz="2000" b="1">
              <a:latin typeface="Arial" panose="020B0604020202020204" pitchFamily="34" charset="0"/>
            </a:endParaRPr>
          </a:p>
        </p:txBody>
      </p:sp>
      <p:sp>
        <p:nvSpPr>
          <p:cNvPr id="75784" name="Line 9"/>
          <p:cNvSpPr>
            <a:spLocks noChangeShapeType="1"/>
          </p:cNvSpPr>
          <p:nvPr/>
        </p:nvSpPr>
        <p:spPr bwMode="auto">
          <a:xfrm>
            <a:off x="3035530" y="2494915"/>
            <a:ext cx="4267200"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75785" name="Text Box 10"/>
          <p:cNvSpPr txBox="1">
            <a:spLocks noChangeArrowheads="1"/>
          </p:cNvSpPr>
          <p:nvPr/>
        </p:nvSpPr>
        <p:spPr bwMode="auto">
          <a:xfrm>
            <a:off x="520930" y="2266316"/>
            <a:ext cx="342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50000"/>
              </a:spcBef>
              <a:buFontTx/>
              <a:buNone/>
            </a:pPr>
            <a:r>
              <a:rPr lang="en-GB" altLang="en-US" sz="2000" b="1">
                <a:latin typeface="Arial" panose="020B0604020202020204" pitchFamily="34" charset="0"/>
              </a:rPr>
              <a:t>rule bound</a:t>
            </a:r>
            <a:endParaRPr lang="en-US" altLang="en-US" sz="2000" b="1">
              <a:latin typeface="Arial" panose="020B0604020202020204" pitchFamily="34" charset="0"/>
            </a:endParaRPr>
          </a:p>
        </p:txBody>
      </p:sp>
      <p:sp>
        <p:nvSpPr>
          <p:cNvPr id="75786" name="Text Box 11"/>
          <p:cNvSpPr txBox="1">
            <a:spLocks noChangeArrowheads="1"/>
          </p:cNvSpPr>
          <p:nvPr/>
        </p:nvSpPr>
        <p:spPr bwMode="auto">
          <a:xfrm>
            <a:off x="6845530" y="2783841"/>
            <a:ext cx="342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50000"/>
              </a:spcBef>
              <a:buFontTx/>
              <a:buNone/>
            </a:pPr>
            <a:r>
              <a:rPr lang="en-GB" altLang="en-US" sz="2000" b="1">
                <a:latin typeface="Arial" panose="020B0604020202020204" pitchFamily="34" charset="0"/>
              </a:rPr>
              <a:t>curious</a:t>
            </a:r>
            <a:endParaRPr lang="en-US" altLang="en-US" sz="2000" b="1">
              <a:latin typeface="Arial" panose="020B0604020202020204" pitchFamily="34" charset="0"/>
            </a:endParaRPr>
          </a:p>
        </p:txBody>
      </p:sp>
      <p:sp>
        <p:nvSpPr>
          <p:cNvPr id="75787" name="Line 12"/>
          <p:cNvSpPr>
            <a:spLocks noChangeShapeType="1"/>
          </p:cNvSpPr>
          <p:nvPr/>
        </p:nvSpPr>
        <p:spPr bwMode="auto">
          <a:xfrm>
            <a:off x="3035530" y="3012440"/>
            <a:ext cx="4267200"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75788" name="Text Box 13"/>
          <p:cNvSpPr txBox="1">
            <a:spLocks noChangeArrowheads="1"/>
          </p:cNvSpPr>
          <p:nvPr/>
        </p:nvSpPr>
        <p:spPr bwMode="auto">
          <a:xfrm>
            <a:off x="520930" y="2783841"/>
            <a:ext cx="342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50000"/>
              </a:spcBef>
              <a:buFontTx/>
              <a:buNone/>
            </a:pPr>
            <a:r>
              <a:rPr lang="en-GB" altLang="en-US" sz="2000" b="1">
                <a:latin typeface="Arial" panose="020B0604020202020204" pitchFamily="34" charset="0"/>
              </a:rPr>
              <a:t>passive</a:t>
            </a:r>
            <a:endParaRPr lang="en-US" altLang="en-US" sz="2000" b="1">
              <a:latin typeface="Arial" panose="020B0604020202020204" pitchFamily="34" charset="0"/>
            </a:endParaRPr>
          </a:p>
        </p:txBody>
      </p:sp>
      <p:sp>
        <p:nvSpPr>
          <p:cNvPr id="75789" name="Text Box 14"/>
          <p:cNvSpPr txBox="1">
            <a:spLocks noChangeArrowheads="1"/>
          </p:cNvSpPr>
          <p:nvPr/>
        </p:nvSpPr>
        <p:spPr bwMode="auto">
          <a:xfrm>
            <a:off x="6845530" y="3301366"/>
            <a:ext cx="342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50000"/>
              </a:spcBef>
              <a:buFontTx/>
              <a:buNone/>
            </a:pPr>
            <a:r>
              <a:rPr lang="en-GB" altLang="en-US" sz="2000" b="1">
                <a:latin typeface="Arial" panose="020B0604020202020204" pitchFamily="34" charset="0"/>
              </a:rPr>
              <a:t>reflective</a:t>
            </a:r>
            <a:endParaRPr lang="en-US" altLang="en-US" sz="2000" b="1">
              <a:latin typeface="Arial" panose="020B0604020202020204" pitchFamily="34" charset="0"/>
            </a:endParaRPr>
          </a:p>
        </p:txBody>
      </p:sp>
      <p:sp>
        <p:nvSpPr>
          <p:cNvPr id="75790" name="Line 15"/>
          <p:cNvSpPr>
            <a:spLocks noChangeShapeType="1"/>
          </p:cNvSpPr>
          <p:nvPr/>
        </p:nvSpPr>
        <p:spPr bwMode="auto">
          <a:xfrm>
            <a:off x="3035530" y="3529965"/>
            <a:ext cx="4267200"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75791" name="Text Box 16"/>
          <p:cNvSpPr txBox="1">
            <a:spLocks noChangeArrowheads="1"/>
          </p:cNvSpPr>
          <p:nvPr/>
        </p:nvSpPr>
        <p:spPr bwMode="auto">
          <a:xfrm>
            <a:off x="520930" y="3301366"/>
            <a:ext cx="342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50000"/>
              </a:spcBef>
              <a:buFontTx/>
              <a:buNone/>
            </a:pPr>
            <a:r>
              <a:rPr lang="en-GB" altLang="en-US" sz="2000" b="1">
                <a:latin typeface="Arial" panose="020B0604020202020204" pitchFamily="34" charset="0"/>
              </a:rPr>
              <a:t>fragmented</a:t>
            </a:r>
            <a:endParaRPr lang="en-US" altLang="en-US" sz="2000" b="1">
              <a:latin typeface="Arial" panose="020B0604020202020204" pitchFamily="34" charset="0"/>
            </a:endParaRPr>
          </a:p>
        </p:txBody>
      </p:sp>
      <p:sp>
        <p:nvSpPr>
          <p:cNvPr id="75792" name="Text Box 17"/>
          <p:cNvSpPr txBox="1">
            <a:spLocks noChangeArrowheads="1"/>
          </p:cNvSpPr>
          <p:nvPr/>
        </p:nvSpPr>
        <p:spPr bwMode="auto">
          <a:xfrm>
            <a:off x="6845530" y="3818891"/>
            <a:ext cx="342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50000"/>
              </a:spcBef>
              <a:buFontTx/>
              <a:buNone/>
            </a:pPr>
            <a:r>
              <a:rPr lang="en-GB" altLang="en-US" sz="2000" b="1">
                <a:latin typeface="Arial" panose="020B0604020202020204" pitchFamily="34" charset="0"/>
              </a:rPr>
              <a:t>collaborative</a:t>
            </a:r>
            <a:endParaRPr lang="en-US" altLang="en-US" sz="2000" b="1">
              <a:latin typeface="Arial" panose="020B0604020202020204" pitchFamily="34" charset="0"/>
            </a:endParaRPr>
          </a:p>
        </p:txBody>
      </p:sp>
      <p:sp>
        <p:nvSpPr>
          <p:cNvPr id="75793" name="Line 18"/>
          <p:cNvSpPr>
            <a:spLocks noChangeShapeType="1"/>
          </p:cNvSpPr>
          <p:nvPr/>
        </p:nvSpPr>
        <p:spPr bwMode="auto">
          <a:xfrm>
            <a:off x="3035530" y="4047490"/>
            <a:ext cx="4267200"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75794" name="Text Box 19"/>
          <p:cNvSpPr txBox="1">
            <a:spLocks noChangeArrowheads="1"/>
          </p:cNvSpPr>
          <p:nvPr/>
        </p:nvSpPr>
        <p:spPr bwMode="auto">
          <a:xfrm>
            <a:off x="520930" y="3818891"/>
            <a:ext cx="342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50000"/>
              </a:spcBef>
              <a:buFontTx/>
              <a:buNone/>
            </a:pPr>
            <a:r>
              <a:rPr lang="en-GB" altLang="en-US" sz="2000" b="1">
                <a:latin typeface="Arial" panose="020B0604020202020204" pitchFamily="34" charset="0"/>
              </a:rPr>
              <a:t>dependent</a:t>
            </a:r>
            <a:endParaRPr lang="en-US" altLang="en-US" sz="2000" b="1">
              <a:latin typeface="Arial" panose="020B0604020202020204" pitchFamily="34" charset="0"/>
            </a:endParaRPr>
          </a:p>
        </p:txBody>
      </p:sp>
      <p:sp>
        <p:nvSpPr>
          <p:cNvPr id="75795" name="Text Box 20"/>
          <p:cNvSpPr txBox="1">
            <a:spLocks noChangeArrowheads="1"/>
          </p:cNvSpPr>
          <p:nvPr/>
        </p:nvSpPr>
        <p:spPr bwMode="auto">
          <a:xfrm>
            <a:off x="6845530" y="4336416"/>
            <a:ext cx="342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50000"/>
              </a:spcBef>
              <a:buFontTx/>
              <a:buNone/>
            </a:pPr>
            <a:r>
              <a:rPr lang="en-GB" altLang="en-US" sz="2000" b="1">
                <a:latin typeface="Arial" panose="020B0604020202020204" pitchFamily="34" charset="0"/>
              </a:rPr>
              <a:t>resilient</a:t>
            </a:r>
            <a:endParaRPr lang="en-US" altLang="en-US" sz="2000" b="1">
              <a:latin typeface="Arial" panose="020B0604020202020204" pitchFamily="34" charset="0"/>
            </a:endParaRPr>
          </a:p>
        </p:txBody>
      </p:sp>
      <p:sp>
        <p:nvSpPr>
          <p:cNvPr id="75796" name="Line 21"/>
          <p:cNvSpPr>
            <a:spLocks noChangeShapeType="1"/>
          </p:cNvSpPr>
          <p:nvPr/>
        </p:nvSpPr>
        <p:spPr bwMode="auto">
          <a:xfrm>
            <a:off x="3035530" y="4565015"/>
            <a:ext cx="4267200"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75797" name="Text Box 22"/>
          <p:cNvSpPr txBox="1">
            <a:spLocks noChangeArrowheads="1"/>
          </p:cNvSpPr>
          <p:nvPr/>
        </p:nvSpPr>
        <p:spPr bwMode="auto">
          <a:xfrm>
            <a:off x="520930" y="4336416"/>
            <a:ext cx="342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50000"/>
              </a:spcBef>
              <a:buFontTx/>
              <a:buNone/>
            </a:pPr>
            <a:r>
              <a:rPr lang="en-GB" altLang="en-US" sz="2000" b="1">
                <a:latin typeface="Arial" panose="020B0604020202020204" pitchFamily="34" charset="0"/>
              </a:rPr>
              <a:t>fragile</a:t>
            </a:r>
            <a:endParaRPr lang="en-US" altLang="en-US" sz="2000" b="1">
              <a:latin typeface="Arial" panose="020B0604020202020204" pitchFamily="34" charset="0"/>
            </a:endParaRPr>
          </a:p>
        </p:txBody>
      </p:sp>
      <p:sp>
        <p:nvSpPr>
          <p:cNvPr id="75799" name="TextBox 25"/>
          <p:cNvSpPr txBox="1">
            <a:spLocks noChangeArrowheads="1"/>
          </p:cNvSpPr>
          <p:nvPr/>
        </p:nvSpPr>
        <p:spPr bwMode="auto">
          <a:xfrm>
            <a:off x="8990910" y="5269515"/>
            <a:ext cx="282111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4400" b="1" dirty="0" smtClean="0">
                <a:solidFill>
                  <a:schemeClr val="accent2"/>
                </a:solidFill>
                <a:latin typeface="Times New Roman" panose="02020603050405020304" pitchFamily="18" charset="0"/>
              </a:rPr>
              <a:t>Success!</a:t>
            </a:r>
            <a:endParaRPr lang="en-GB" altLang="en-US" sz="4400" b="1" dirty="0">
              <a:solidFill>
                <a:schemeClr val="accent2"/>
              </a:solidFill>
              <a:latin typeface="Times New Roman" panose="02020603050405020304" pitchFamily="18" charset="0"/>
            </a:endParaRPr>
          </a:p>
        </p:txBody>
      </p:sp>
      <p:cxnSp>
        <p:nvCxnSpPr>
          <p:cNvPr id="75802" name="Straight Connector 31"/>
          <p:cNvCxnSpPr>
            <a:cxnSpLocks noChangeShapeType="1"/>
          </p:cNvCxnSpPr>
          <p:nvPr/>
        </p:nvCxnSpPr>
        <p:spPr bwMode="auto">
          <a:xfrm rot="5400000">
            <a:off x="4325374" y="1962309"/>
            <a:ext cx="28575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5803" name="Straight Connector 32"/>
          <p:cNvCxnSpPr>
            <a:cxnSpLocks noChangeShapeType="1"/>
          </p:cNvCxnSpPr>
          <p:nvPr/>
        </p:nvCxnSpPr>
        <p:spPr bwMode="auto">
          <a:xfrm rot="5400000">
            <a:off x="4477774" y="2533809"/>
            <a:ext cx="28575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5804" name="Straight Connector 33"/>
          <p:cNvCxnSpPr>
            <a:cxnSpLocks noChangeShapeType="1"/>
          </p:cNvCxnSpPr>
          <p:nvPr/>
        </p:nvCxnSpPr>
        <p:spPr bwMode="auto">
          <a:xfrm rot="5400000">
            <a:off x="4630174" y="3033871"/>
            <a:ext cx="28575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5805" name="Straight Connector 34"/>
          <p:cNvCxnSpPr>
            <a:cxnSpLocks noChangeShapeType="1"/>
          </p:cNvCxnSpPr>
          <p:nvPr/>
        </p:nvCxnSpPr>
        <p:spPr bwMode="auto">
          <a:xfrm rot="5400000">
            <a:off x="4184087" y="3533935"/>
            <a:ext cx="285750"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5806" name="Straight Connector 35"/>
          <p:cNvCxnSpPr>
            <a:cxnSpLocks noChangeShapeType="1"/>
          </p:cNvCxnSpPr>
          <p:nvPr/>
        </p:nvCxnSpPr>
        <p:spPr bwMode="auto">
          <a:xfrm rot="5400000">
            <a:off x="3736412" y="4033997"/>
            <a:ext cx="285750"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5807" name="Straight Connector 36"/>
          <p:cNvCxnSpPr>
            <a:cxnSpLocks noChangeShapeType="1"/>
          </p:cNvCxnSpPr>
          <p:nvPr/>
        </p:nvCxnSpPr>
        <p:spPr bwMode="auto">
          <a:xfrm rot="5400000">
            <a:off x="3290324" y="4534059"/>
            <a:ext cx="28575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5808" name="Straight Connector 37"/>
          <p:cNvCxnSpPr>
            <a:cxnSpLocks noChangeShapeType="1"/>
          </p:cNvCxnSpPr>
          <p:nvPr/>
        </p:nvCxnSpPr>
        <p:spPr bwMode="auto">
          <a:xfrm rot="5400000">
            <a:off x="6378012" y="2033747"/>
            <a:ext cx="285750" cy="1587"/>
          </a:xfrm>
          <a:prstGeom prst="line">
            <a:avLst/>
          </a:prstGeom>
          <a:noFill/>
          <a:ln w="19050">
            <a:solidFill>
              <a:srgbClr val="DA6FF7"/>
            </a:solidFill>
            <a:round/>
            <a:headEnd/>
            <a:tailEnd/>
          </a:ln>
          <a:extLst>
            <a:ext uri="{909E8E84-426E-40DD-AFC4-6F175D3DCCD1}">
              <a14:hiddenFill xmlns:a14="http://schemas.microsoft.com/office/drawing/2010/main">
                <a:noFill/>
              </a14:hiddenFill>
            </a:ext>
          </a:extLst>
        </p:spPr>
      </p:cxnSp>
      <p:cxnSp>
        <p:nvCxnSpPr>
          <p:cNvPr id="75809" name="Straight Connector 38"/>
          <p:cNvCxnSpPr>
            <a:cxnSpLocks noChangeShapeType="1"/>
          </p:cNvCxnSpPr>
          <p:nvPr/>
        </p:nvCxnSpPr>
        <p:spPr bwMode="auto">
          <a:xfrm rot="5400000">
            <a:off x="6063861" y="2515554"/>
            <a:ext cx="285750" cy="1587"/>
          </a:xfrm>
          <a:prstGeom prst="line">
            <a:avLst/>
          </a:prstGeom>
          <a:noFill/>
          <a:ln w="9525">
            <a:solidFill>
              <a:srgbClr val="DA6FF7"/>
            </a:solidFill>
            <a:round/>
            <a:headEnd/>
            <a:tailEnd/>
          </a:ln>
          <a:extLst>
            <a:ext uri="{909E8E84-426E-40DD-AFC4-6F175D3DCCD1}">
              <a14:hiddenFill xmlns:a14="http://schemas.microsoft.com/office/drawing/2010/main">
                <a:noFill/>
              </a14:hiddenFill>
            </a:ext>
          </a:extLst>
        </p:spPr>
      </p:cxnSp>
      <p:cxnSp>
        <p:nvCxnSpPr>
          <p:cNvPr id="75810" name="Straight Connector 39"/>
          <p:cNvCxnSpPr>
            <a:cxnSpLocks noChangeShapeType="1"/>
          </p:cNvCxnSpPr>
          <p:nvPr/>
        </p:nvCxnSpPr>
        <p:spPr bwMode="auto">
          <a:xfrm rot="5400000">
            <a:off x="6378011" y="3001329"/>
            <a:ext cx="285750" cy="1587"/>
          </a:xfrm>
          <a:prstGeom prst="line">
            <a:avLst/>
          </a:prstGeom>
          <a:noFill/>
          <a:ln w="9525">
            <a:solidFill>
              <a:srgbClr val="DA6FF7"/>
            </a:solidFill>
            <a:round/>
            <a:headEnd/>
            <a:tailEnd/>
          </a:ln>
          <a:extLst>
            <a:ext uri="{909E8E84-426E-40DD-AFC4-6F175D3DCCD1}">
              <a14:hiddenFill xmlns:a14="http://schemas.microsoft.com/office/drawing/2010/main">
                <a:noFill/>
              </a14:hiddenFill>
            </a:ext>
          </a:extLst>
        </p:spPr>
      </p:cxnSp>
      <p:cxnSp>
        <p:nvCxnSpPr>
          <p:cNvPr id="75811" name="Straight Connector 40"/>
          <p:cNvCxnSpPr>
            <a:cxnSpLocks noChangeShapeType="1"/>
          </p:cNvCxnSpPr>
          <p:nvPr/>
        </p:nvCxnSpPr>
        <p:spPr bwMode="auto">
          <a:xfrm rot="5400000">
            <a:off x="6236724" y="3605371"/>
            <a:ext cx="285750" cy="1588"/>
          </a:xfrm>
          <a:prstGeom prst="line">
            <a:avLst/>
          </a:prstGeom>
          <a:noFill/>
          <a:ln w="9525">
            <a:solidFill>
              <a:srgbClr val="DA6FF7"/>
            </a:solidFill>
            <a:round/>
            <a:headEnd/>
            <a:tailEnd/>
          </a:ln>
          <a:extLst>
            <a:ext uri="{909E8E84-426E-40DD-AFC4-6F175D3DCCD1}">
              <a14:hiddenFill xmlns:a14="http://schemas.microsoft.com/office/drawing/2010/main">
                <a:noFill/>
              </a14:hiddenFill>
            </a:ext>
          </a:extLst>
        </p:spPr>
      </p:cxnSp>
      <p:cxnSp>
        <p:nvCxnSpPr>
          <p:cNvPr id="75812" name="Straight Connector 41"/>
          <p:cNvCxnSpPr>
            <a:cxnSpLocks noChangeShapeType="1"/>
          </p:cNvCxnSpPr>
          <p:nvPr/>
        </p:nvCxnSpPr>
        <p:spPr bwMode="auto">
          <a:xfrm rot="5400000">
            <a:off x="5789049" y="4105434"/>
            <a:ext cx="285750" cy="1588"/>
          </a:xfrm>
          <a:prstGeom prst="line">
            <a:avLst/>
          </a:prstGeom>
          <a:noFill/>
          <a:ln w="9525">
            <a:solidFill>
              <a:srgbClr val="DA6FF7"/>
            </a:solidFill>
            <a:round/>
            <a:headEnd/>
            <a:tailEnd/>
          </a:ln>
          <a:extLst>
            <a:ext uri="{909E8E84-426E-40DD-AFC4-6F175D3DCCD1}">
              <a14:hiddenFill xmlns:a14="http://schemas.microsoft.com/office/drawing/2010/main">
                <a:noFill/>
              </a14:hiddenFill>
            </a:ext>
          </a:extLst>
        </p:spPr>
      </p:cxnSp>
      <p:cxnSp>
        <p:nvCxnSpPr>
          <p:cNvPr id="75813" name="Straight Connector 42"/>
          <p:cNvCxnSpPr>
            <a:cxnSpLocks noChangeShapeType="1"/>
          </p:cNvCxnSpPr>
          <p:nvPr/>
        </p:nvCxnSpPr>
        <p:spPr bwMode="auto">
          <a:xfrm rot="5400000">
            <a:off x="5888268" y="4606045"/>
            <a:ext cx="285750" cy="1587"/>
          </a:xfrm>
          <a:prstGeom prst="line">
            <a:avLst/>
          </a:prstGeom>
          <a:noFill/>
          <a:ln w="9525">
            <a:solidFill>
              <a:srgbClr val="DA6FF7"/>
            </a:solidFill>
            <a:round/>
            <a:headEnd/>
            <a:tailEnd/>
          </a:ln>
          <a:extLst>
            <a:ext uri="{909E8E84-426E-40DD-AFC4-6F175D3DCCD1}">
              <a14:hiddenFill xmlns:a14="http://schemas.microsoft.com/office/drawing/2010/main">
                <a:noFill/>
              </a14:hiddenFill>
            </a:ext>
          </a:extLst>
        </p:spPr>
      </p:cxnSp>
      <p:sp>
        <p:nvSpPr>
          <p:cNvPr id="75814" name="TextBox 43"/>
          <p:cNvSpPr txBox="1">
            <a:spLocks noChangeArrowheads="1"/>
          </p:cNvSpPr>
          <p:nvPr/>
        </p:nvSpPr>
        <p:spPr bwMode="auto">
          <a:xfrm>
            <a:off x="2909835" y="1363634"/>
            <a:ext cx="18710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2000" b="1" i="1" dirty="0" smtClean="0">
                <a:solidFill>
                  <a:schemeClr val="accent2"/>
                </a:solidFill>
                <a:latin typeface="Times New Roman" panose="02020603050405020304" pitchFamily="18" charset="0"/>
              </a:rPr>
              <a:t>September 2017</a:t>
            </a:r>
            <a:endParaRPr lang="en-GB" altLang="en-US" sz="2000" b="1" i="1" dirty="0">
              <a:solidFill>
                <a:schemeClr val="accent2"/>
              </a:solidFill>
              <a:latin typeface="Times New Roman" panose="02020603050405020304" pitchFamily="18" charset="0"/>
            </a:endParaRPr>
          </a:p>
        </p:txBody>
      </p:sp>
      <p:sp>
        <p:nvSpPr>
          <p:cNvPr id="75815" name="TextBox 44"/>
          <p:cNvSpPr txBox="1">
            <a:spLocks noChangeArrowheads="1"/>
          </p:cNvSpPr>
          <p:nvPr/>
        </p:nvSpPr>
        <p:spPr bwMode="auto">
          <a:xfrm>
            <a:off x="6237030" y="1363634"/>
            <a:ext cx="1217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2000" b="1" i="1" dirty="0" smtClean="0">
                <a:solidFill>
                  <a:srgbClr val="7030A0"/>
                </a:solidFill>
                <a:latin typeface="Times New Roman" panose="02020603050405020304" pitchFamily="18" charset="0"/>
              </a:rPr>
              <a:t>July 2019</a:t>
            </a:r>
            <a:endParaRPr lang="en-GB" altLang="en-US" sz="2000" b="1" i="1" dirty="0">
              <a:solidFill>
                <a:srgbClr val="7030A0"/>
              </a:solidFill>
              <a:latin typeface="Times New Roman" panose="02020603050405020304" pitchFamily="18" charset="0"/>
            </a:endParaRPr>
          </a:p>
        </p:txBody>
      </p:sp>
      <p:sp>
        <p:nvSpPr>
          <p:cNvPr id="46" name="TextBox 4"/>
          <p:cNvSpPr txBox="1">
            <a:spLocks noChangeArrowheads="1"/>
          </p:cNvSpPr>
          <p:nvPr/>
        </p:nvSpPr>
        <p:spPr bwMode="auto">
          <a:xfrm>
            <a:off x="899215" y="326941"/>
            <a:ext cx="8930265"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914400" rtl="0" eaLnBrk="1" latinLnBrk="0" hangingPunct="1">
              <a:lnSpc>
                <a:spcPct val="90000"/>
              </a:lnSpc>
              <a:spcBef>
                <a:spcPct val="20000"/>
              </a:spcBef>
              <a:buFont typeface="Arial" panose="020B0604020202020204" pitchFamily="34" charset="0"/>
              <a:buChar char="•"/>
              <a:defRPr sz="3200" kern="1200">
                <a:solidFill>
                  <a:schemeClr val="tx1"/>
                </a:solidFill>
                <a:latin typeface="Calibri" panose="020F0502020204030204" pitchFamily="34" charset="0"/>
                <a:ea typeface="ＭＳ Ｐゴシック" panose="020B0600070205080204" pitchFamily="34" charset="-128"/>
                <a:cs typeface="+mj-cs"/>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4400" dirty="0" smtClean="0">
                <a:solidFill>
                  <a:srgbClr val="660066"/>
                </a:solidFill>
                <a:latin typeface="Times New Roman" panose="02020603050405020304" pitchFamily="18" charset="0"/>
              </a:rPr>
              <a:t>Your journey - how far can you go?.....</a:t>
            </a:r>
            <a:endParaRPr lang="en-US" altLang="en-US" sz="4400" dirty="0">
              <a:solidFill>
                <a:srgbClr val="660066"/>
              </a:solidFill>
              <a:latin typeface="Times New Roman" panose="02020603050405020304" pitchFamily="18" charset="0"/>
            </a:endParaRPr>
          </a:p>
        </p:txBody>
      </p:sp>
    </p:spTree>
    <p:extLst>
      <p:ext uri="{BB962C8B-B14F-4D97-AF65-F5344CB8AC3E}">
        <p14:creationId xmlns:p14="http://schemas.microsoft.com/office/powerpoint/2010/main" val="23122041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292010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4"/>
          <p:cNvSpPr txBox="1">
            <a:spLocks noGrp="1" noChangeArrowheads="1"/>
          </p:cNvSpPr>
          <p:nvPr>
            <p:ph idx="1"/>
          </p:nvPr>
        </p:nvSpPr>
        <p:spPr bwMode="auto">
          <a:xfrm>
            <a:off x="1952106" y="513961"/>
            <a:ext cx="7856912" cy="192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nchor="ctr">
            <a:spAutoFit/>
          </a:bodyPr>
          <a:lstStyle>
            <a:lvl1pPr algn="l" defTabSz="914400" rtl="0" eaLnBrk="1" latinLnBrk="0" hangingPunct="1">
              <a:lnSpc>
                <a:spcPct val="90000"/>
              </a:lnSpc>
              <a:spcBef>
                <a:spcPct val="20000"/>
              </a:spcBef>
              <a:buFont typeface="Arial" panose="020B0604020202020204" pitchFamily="34" charset="0"/>
              <a:buChar char="•"/>
              <a:defRPr sz="3200" kern="1200">
                <a:solidFill>
                  <a:schemeClr val="tx1"/>
                </a:solidFill>
                <a:latin typeface="Calibri" panose="020F0502020204030204" pitchFamily="34" charset="0"/>
                <a:ea typeface="ＭＳ Ｐゴシック" panose="020B0600070205080204" pitchFamily="34" charset="-128"/>
                <a:cs typeface="+mj-cs"/>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4400" dirty="0" smtClean="0">
                <a:solidFill>
                  <a:srgbClr val="660066"/>
                </a:solidFill>
                <a:latin typeface="Times New Roman" panose="02020603050405020304" pitchFamily="18" charset="0"/>
              </a:rPr>
              <a:t>Positive attitude to learning</a:t>
            </a:r>
            <a:endParaRPr lang="en-US" altLang="en-US" sz="4400" dirty="0">
              <a:solidFill>
                <a:srgbClr val="660066"/>
              </a:solidFill>
              <a:latin typeface="Times New Roman" panose="02020603050405020304" pitchFamily="18" charset="0"/>
            </a:endParaRPr>
          </a:p>
          <a:p>
            <a:pPr>
              <a:spcBef>
                <a:spcPct val="0"/>
              </a:spcBef>
              <a:buFontTx/>
              <a:buNone/>
            </a:pPr>
            <a:r>
              <a:rPr lang="en-US" altLang="en-US" sz="4400" dirty="0" smtClean="0">
                <a:solidFill>
                  <a:srgbClr val="660066"/>
                </a:solidFill>
                <a:latin typeface="Times New Roman" panose="02020603050405020304" pitchFamily="18" charset="0"/>
              </a:rPr>
              <a:t>Resourcefulness and resilience</a:t>
            </a:r>
            <a:endParaRPr lang="en-US" altLang="en-US" sz="4400" dirty="0">
              <a:solidFill>
                <a:srgbClr val="660066"/>
              </a:solidFill>
              <a:latin typeface="Times New Roman" panose="02020603050405020304" pitchFamily="18" charset="0"/>
            </a:endParaRPr>
          </a:p>
          <a:p>
            <a:pPr>
              <a:spcBef>
                <a:spcPct val="0"/>
              </a:spcBef>
              <a:buFontTx/>
              <a:buNone/>
            </a:pPr>
            <a:r>
              <a:rPr lang="en-US" altLang="en-US" sz="4400" dirty="0" smtClean="0">
                <a:solidFill>
                  <a:srgbClr val="660066"/>
                </a:solidFill>
                <a:latin typeface="Times New Roman" panose="02020603050405020304" pitchFamily="18" charset="0"/>
              </a:rPr>
              <a:t>Skills for life, not just for college</a:t>
            </a:r>
            <a:endParaRPr lang="en-US" altLang="en-US" sz="4400" dirty="0">
              <a:solidFill>
                <a:srgbClr val="660066"/>
              </a:solidFill>
              <a:latin typeface="Times New Roman" panose="02020603050405020304" pitchFamily="18" charset="0"/>
            </a:endParaRPr>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t="18233" b="34257"/>
          <a:stretch/>
        </p:blipFill>
        <p:spPr>
          <a:xfrm>
            <a:off x="0" y="2920106"/>
            <a:ext cx="12192000" cy="3937894"/>
          </a:xfrm>
          <a:prstGeom prst="rect">
            <a:avLst/>
          </a:prstGeom>
        </p:spPr>
      </p:pic>
    </p:spTree>
    <p:extLst>
      <p:ext uri="{BB962C8B-B14F-4D97-AF65-F5344CB8AC3E}">
        <p14:creationId xmlns:p14="http://schemas.microsoft.com/office/powerpoint/2010/main" val="25538176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025" y="1925184"/>
            <a:ext cx="3106077" cy="2456300"/>
          </a:xfrm>
        </p:spPr>
        <p:txBody>
          <a:bodyPr>
            <a:normAutofit/>
          </a:bodyPr>
          <a:lstStyle/>
          <a:p>
            <a:r>
              <a:rPr lang="en-GB" b="1" dirty="0" smtClean="0"/>
              <a:t>What is Learning?</a:t>
            </a:r>
            <a:endParaRPr lang="en-GB" b="1" dirty="0"/>
          </a:p>
        </p:txBody>
      </p:sp>
      <p:sp>
        <p:nvSpPr>
          <p:cNvPr id="4" name="AutoShape 6"/>
          <p:cNvSpPr>
            <a:spLocks noChangeArrowheads="1"/>
          </p:cNvSpPr>
          <p:nvPr/>
        </p:nvSpPr>
        <p:spPr bwMode="auto">
          <a:xfrm rot="21533109">
            <a:off x="3910872" y="2978277"/>
            <a:ext cx="880184" cy="350118"/>
          </a:xfrm>
          <a:prstGeom prst="rightArrow">
            <a:avLst>
              <a:gd name="adj1" fmla="val 50000"/>
              <a:gd name="adj2" fmla="val 80000"/>
            </a:avLst>
          </a:prstGeom>
          <a:solidFill>
            <a:srgbClr val="FF33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GB" altLang="en-US" sz="2800">
              <a:latin typeface="Times New Roman" panose="02020603050405020304" pitchFamily="18" charset="0"/>
            </a:endParaRPr>
          </a:p>
        </p:txBody>
      </p:sp>
      <p:sp>
        <p:nvSpPr>
          <p:cNvPr id="5" name="AutoShape 10"/>
          <p:cNvSpPr>
            <a:spLocks noChangeArrowheads="1"/>
          </p:cNvSpPr>
          <p:nvPr/>
        </p:nvSpPr>
        <p:spPr bwMode="auto">
          <a:xfrm rot="1042242">
            <a:off x="3847282" y="3808742"/>
            <a:ext cx="880184" cy="350118"/>
          </a:xfrm>
          <a:prstGeom prst="rightArrow">
            <a:avLst>
              <a:gd name="adj1" fmla="val 50000"/>
              <a:gd name="adj2" fmla="val 80000"/>
            </a:avLst>
          </a:prstGeom>
          <a:solidFill>
            <a:srgbClr val="FF33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GB" altLang="en-US" sz="2800">
              <a:latin typeface="Times New Roman" panose="02020603050405020304" pitchFamily="18" charset="0"/>
            </a:endParaRPr>
          </a:p>
        </p:txBody>
      </p:sp>
      <p:sp>
        <p:nvSpPr>
          <p:cNvPr id="6" name="AutoShape 10"/>
          <p:cNvSpPr>
            <a:spLocks noChangeArrowheads="1"/>
          </p:cNvSpPr>
          <p:nvPr/>
        </p:nvSpPr>
        <p:spPr bwMode="auto">
          <a:xfrm rot="20518039">
            <a:off x="3846901" y="2143583"/>
            <a:ext cx="880184" cy="350118"/>
          </a:xfrm>
          <a:prstGeom prst="rightArrow">
            <a:avLst>
              <a:gd name="adj1" fmla="val 50000"/>
              <a:gd name="adj2" fmla="val 80000"/>
            </a:avLst>
          </a:prstGeom>
          <a:solidFill>
            <a:srgbClr val="FF33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GB" altLang="en-US" sz="2800">
              <a:latin typeface="Times New Roman" panose="02020603050405020304" pitchFamily="18" charset="0"/>
            </a:endParaRPr>
          </a:p>
        </p:txBody>
      </p:sp>
      <p:sp>
        <p:nvSpPr>
          <p:cNvPr id="9" name="Title 1"/>
          <p:cNvSpPr txBox="1">
            <a:spLocks/>
          </p:cNvSpPr>
          <p:nvPr/>
        </p:nvSpPr>
        <p:spPr>
          <a:xfrm>
            <a:off x="5230091" y="2821755"/>
            <a:ext cx="6041968" cy="663159"/>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Learning from your mistakes?</a:t>
            </a:r>
            <a:endParaRPr lang="en-GB" dirty="0"/>
          </a:p>
        </p:txBody>
      </p:sp>
      <p:sp>
        <p:nvSpPr>
          <p:cNvPr id="10" name="Title 1"/>
          <p:cNvSpPr txBox="1">
            <a:spLocks/>
          </p:cNvSpPr>
          <p:nvPr/>
        </p:nvSpPr>
        <p:spPr>
          <a:xfrm>
            <a:off x="5230090" y="1232143"/>
            <a:ext cx="5376950" cy="1280795"/>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Understanding things that you did not know before?</a:t>
            </a:r>
            <a:endParaRPr lang="en-GB" dirty="0"/>
          </a:p>
        </p:txBody>
      </p:sp>
      <p:sp>
        <p:nvSpPr>
          <p:cNvPr id="11" name="Title 1"/>
          <p:cNvSpPr txBox="1">
            <a:spLocks/>
          </p:cNvSpPr>
          <p:nvPr/>
        </p:nvSpPr>
        <p:spPr>
          <a:xfrm>
            <a:off x="5230090" y="4091359"/>
            <a:ext cx="6424354" cy="1280795"/>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Coming out of a lesson more informed than when you went in?</a:t>
            </a:r>
            <a:endParaRPr lang="en-GB" dirty="0"/>
          </a:p>
        </p:txBody>
      </p:sp>
    </p:spTree>
    <p:extLst>
      <p:ext uri="{BB962C8B-B14F-4D97-AF65-F5344CB8AC3E}">
        <p14:creationId xmlns:p14="http://schemas.microsoft.com/office/powerpoint/2010/main" val="16983931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08051" y="522288"/>
            <a:ext cx="6486698" cy="572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3657485" y="2053403"/>
            <a:ext cx="455295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GB" altLang="en-US" sz="3600" b="1" dirty="0">
                <a:latin typeface="Arial" panose="020B0604020202020204" pitchFamily="34" charset="0"/>
              </a:rPr>
              <a:t>Is it ever right to do </a:t>
            </a:r>
          </a:p>
          <a:p>
            <a:pPr eaLnBrk="1" hangingPunct="1">
              <a:spcBef>
                <a:spcPct val="50000"/>
              </a:spcBef>
              <a:buFontTx/>
              <a:buNone/>
            </a:pPr>
            <a:r>
              <a:rPr lang="en-GB" altLang="en-US" sz="3600" b="1" dirty="0">
                <a:latin typeface="Arial" panose="020B0604020202020204" pitchFamily="34" charset="0"/>
              </a:rPr>
              <a:t>something wrong?</a:t>
            </a:r>
          </a:p>
        </p:txBody>
      </p:sp>
    </p:spTree>
    <p:extLst>
      <p:ext uri="{BB962C8B-B14F-4D97-AF65-F5344CB8AC3E}">
        <p14:creationId xmlns:p14="http://schemas.microsoft.com/office/powerpoint/2010/main" val="30904668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7162656" y="893959"/>
            <a:ext cx="3411133"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anose="02020603050405020304" pitchFamily="18" charset="0"/>
                <a:cs typeface="Arial" panose="020B0604020202020204" pitchFamily="34" charset="0"/>
              </a:defRPr>
            </a:lvl1pPr>
            <a:lvl2pPr marL="742950" indent="-285750">
              <a:defRPr sz="2800">
                <a:solidFill>
                  <a:schemeClr val="tx1"/>
                </a:solidFill>
                <a:latin typeface="Times New Roman" panose="02020603050405020304" pitchFamily="18" charset="0"/>
                <a:cs typeface="Arial" panose="020B0604020202020204" pitchFamily="34" charset="0"/>
              </a:defRPr>
            </a:lvl2pPr>
            <a:lvl3pPr marL="1143000" indent="-228600">
              <a:defRPr sz="2800">
                <a:solidFill>
                  <a:schemeClr val="tx1"/>
                </a:solidFill>
                <a:latin typeface="Times New Roman" panose="02020603050405020304" pitchFamily="18" charset="0"/>
                <a:cs typeface="Arial" panose="020B0604020202020204" pitchFamily="34" charset="0"/>
              </a:defRPr>
            </a:lvl3pPr>
            <a:lvl4pPr marL="1600200" indent="-228600">
              <a:defRPr sz="2800">
                <a:solidFill>
                  <a:schemeClr val="tx1"/>
                </a:solidFill>
                <a:latin typeface="Times New Roman" panose="02020603050405020304" pitchFamily="18" charset="0"/>
                <a:cs typeface="Arial" panose="020B0604020202020204" pitchFamily="34" charset="0"/>
              </a:defRPr>
            </a:lvl4pPr>
            <a:lvl5pPr marL="2057400" indent="-22860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sz="4800" dirty="0">
              <a:solidFill>
                <a:srgbClr val="660066"/>
              </a:solidFill>
            </a:endParaRPr>
          </a:p>
          <a:p>
            <a:pPr eaLnBrk="1" hangingPunct="1"/>
            <a:r>
              <a:rPr lang="en-US" altLang="en-US" sz="4800" dirty="0" smtClean="0">
                <a:solidFill>
                  <a:srgbClr val="660066"/>
                </a:solidFill>
              </a:rPr>
              <a:t>We can </a:t>
            </a:r>
            <a:r>
              <a:rPr lang="en-US" altLang="en-US" sz="4800" b="1" dirty="0" smtClean="0">
                <a:solidFill>
                  <a:srgbClr val="660066"/>
                </a:solidFill>
              </a:rPr>
              <a:t>learn</a:t>
            </a:r>
            <a:r>
              <a:rPr lang="en-US" altLang="en-US" sz="4800" dirty="0" smtClean="0">
                <a:solidFill>
                  <a:srgbClr val="660066"/>
                </a:solidFill>
              </a:rPr>
              <a:t> from our mistakes….</a:t>
            </a:r>
          </a:p>
          <a:p>
            <a:pPr eaLnBrk="1" hangingPunct="1"/>
            <a:endParaRPr lang="en-US" altLang="en-US" sz="4800" dirty="0">
              <a:solidFill>
                <a:srgbClr val="660066"/>
              </a:solidFill>
            </a:endParaRPr>
          </a:p>
          <a:p>
            <a:pPr eaLnBrk="1" hangingPunct="1"/>
            <a:endParaRPr lang="en-US" altLang="en-US" dirty="0">
              <a:solidFill>
                <a:srgbClr val="660066"/>
              </a:solidFill>
            </a:endParaRPr>
          </a:p>
        </p:txBody>
      </p:sp>
      <p:pic>
        <p:nvPicPr>
          <p:cNvPr id="5"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57270" y="3509673"/>
            <a:ext cx="1843088" cy="296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4270" y="691861"/>
            <a:ext cx="30353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2"/>
          <p:cNvSpPr txBox="1">
            <a:spLocks noChangeArrowheads="1"/>
          </p:cNvSpPr>
          <p:nvPr/>
        </p:nvSpPr>
        <p:spPr bwMode="auto">
          <a:xfrm>
            <a:off x="1858818" y="1207307"/>
            <a:ext cx="189507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buNone/>
            </a:pPr>
            <a:r>
              <a:rPr lang="en-US" altLang="en-US" sz="6000" dirty="0" smtClean="0">
                <a:solidFill>
                  <a:srgbClr val="660066"/>
                </a:solidFill>
                <a:latin typeface="Times New Roman" panose="02020603050405020304" pitchFamily="18" charset="0"/>
                <a:cs typeface="Times New Roman" panose="02020603050405020304" pitchFamily="18" charset="0"/>
              </a:rPr>
              <a:t>YES!</a:t>
            </a:r>
          </a:p>
        </p:txBody>
      </p:sp>
    </p:spTree>
    <p:extLst>
      <p:ext uri="{BB962C8B-B14F-4D97-AF65-F5344CB8AC3E}">
        <p14:creationId xmlns:p14="http://schemas.microsoft.com/office/powerpoint/2010/main" val="23505069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Image result for pit model of lear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2669" y="291863"/>
            <a:ext cx="9105176" cy="6308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19964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6382" y="2310304"/>
            <a:ext cx="7208520" cy="2461202"/>
          </a:xfrm>
        </p:spPr>
        <p:txBody>
          <a:bodyPr>
            <a:normAutofit fontScale="90000"/>
          </a:bodyPr>
          <a:lstStyle/>
          <a:p>
            <a:r>
              <a:rPr lang="en-GB" dirty="0" smtClean="0"/>
              <a:t>If you know the answer straight away, how much learning has taken place?</a:t>
            </a:r>
            <a:br>
              <a:rPr lang="en-GB" dirty="0" smtClean="0"/>
            </a:br>
            <a:endParaRPr lang="en-GB" dirty="0"/>
          </a:p>
        </p:txBody>
      </p:sp>
    </p:spTree>
    <p:extLst>
      <p:ext uri="{BB962C8B-B14F-4D97-AF65-F5344CB8AC3E}">
        <p14:creationId xmlns:p14="http://schemas.microsoft.com/office/powerpoint/2010/main" val="8873330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365747">
            <a:off x="7245290" y="1137983"/>
            <a:ext cx="2805112"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4"/>
          <p:cNvSpPr txBox="1">
            <a:spLocks noChangeArrowheads="1"/>
          </p:cNvSpPr>
          <p:nvPr/>
        </p:nvSpPr>
        <p:spPr bwMode="auto">
          <a:xfrm>
            <a:off x="900014" y="4589180"/>
            <a:ext cx="1105707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000" dirty="0">
                <a:solidFill>
                  <a:srgbClr val="660066"/>
                </a:solidFill>
                <a:latin typeface="+mn-lt"/>
              </a:rPr>
              <a:t>This is how we develop  </a:t>
            </a:r>
            <a:r>
              <a:rPr lang="en-US" altLang="en-US" sz="4000" b="1" dirty="0">
                <a:solidFill>
                  <a:srgbClr val="660066"/>
                </a:solidFill>
                <a:latin typeface="+mn-lt"/>
              </a:rPr>
              <a:t>LEARNING STRATEGIES</a:t>
            </a:r>
          </a:p>
        </p:txBody>
      </p:sp>
      <p:sp>
        <p:nvSpPr>
          <p:cNvPr id="20484" name="Rectangle 2"/>
          <p:cNvSpPr>
            <a:spLocks noChangeArrowheads="1"/>
          </p:cNvSpPr>
          <p:nvPr/>
        </p:nvSpPr>
        <p:spPr bwMode="auto">
          <a:xfrm>
            <a:off x="1716814" y="1896589"/>
            <a:ext cx="47117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anose="02020603050405020304" pitchFamily="18" charset="0"/>
                <a:cs typeface="Arial" panose="020B0604020202020204" pitchFamily="34" charset="0"/>
              </a:defRPr>
            </a:lvl1pPr>
            <a:lvl2pPr marL="742950" indent="-285750">
              <a:defRPr sz="2800">
                <a:solidFill>
                  <a:schemeClr val="tx1"/>
                </a:solidFill>
                <a:latin typeface="Times New Roman" panose="02020603050405020304" pitchFamily="18" charset="0"/>
                <a:cs typeface="Arial" panose="020B0604020202020204" pitchFamily="34" charset="0"/>
              </a:defRPr>
            </a:lvl2pPr>
            <a:lvl3pPr marL="1143000" indent="-228600">
              <a:defRPr sz="2800">
                <a:solidFill>
                  <a:schemeClr val="tx1"/>
                </a:solidFill>
                <a:latin typeface="Times New Roman" panose="02020603050405020304" pitchFamily="18" charset="0"/>
                <a:cs typeface="Arial" panose="020B0604020202020204" pitchFamily="34" charset="0"/>
              </a:defRPr>
            </a:lvl3pPr>
            <a:lvl4pPr marL="1600200" indent="-228600">
              <a:defRPr sz="2800">
                <a:solidFill>
                  <a:schemeClr val="tx1"/>
                </a:solidFill>
                <a:latin typeface="Times New Roman" panose="02020603050405020304" pitchFamily="18" charset="0"/>
                <a:cs typeface="Arial" panose="020B0604020202020204" pitchFamily="34" charset="0"/>
              </a:defRPr>
            </a:lvl4pPr>
            <a:lvl5pPr marL="2057400" indent="-22860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3600" dirty="0">
                <a:solidFill>
                  <a:srgbClr val="660066"/>
                </a:solidFill>
              </a:rPr>
              <a:t>It’s great </a:t>
            </a:r>
            <a:r>
              <a:rPr lang="en-US" altLang="en-US" sz="3600" i="1" dirty="0">
                <a:solidFill>
                  <a:srgbClr val="660066"/>
                </a:solidFill>
              </a:rPr>
              <a:t>not</a:t>
            </a:r>
            <a:r>
              <a:rPr lang="en-US" altLang="en-US" sz="3600" dirty="0">
                <a:solidFill>
                  <a:srgbClr val="660066"/>
                </a:solidFill>
              </a:rPr>
              <a:t> to know….</a:t>
            </a:r>
          </a:p>
        </p:txBody>
      </p:sp>
    </p:spTree>
    <p:extLst>
      <p:ext uri="{BB962C8B-B14F-4D97-AF65-F5344CB8AC3E}">
        <p14:creationId xmlns:p14="http://schemas.microsoft.com/office/powerpoint/2010/main" val="40191174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So how do we get out of the pit?</a:t>
            </a:r>
            <a:endParaRPr lang="en-GB" sz="3200" dirty="0"/>
          </a:p>
        </p:txBody>
      </p:sp>
      <p:sp>
        <p:nvSpPr>
          <p:cNvPr id="4" name="TextBox 4"/>
          <p:cNvSpPr txBox="1">
            <a:spLocks noGrp="1" noChangeArrowheads="1"/>
          </p:cNvSpPr>
          <p:nvPr>
            <p:ph idx="1"/>
          </p:nvPr>
        </p:nvSpPr>
        <p:spPr bwMode="auto">
          <a:xfrm>
            <a:off x="838200" y="2041756"/>
            <a:ext cx="10748455"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i="1" dirty="0" smtClean="0">
                <a:solidFill>
                  <a:srgbClr val="660066"/>
                </a:solidFill>
                <a:latin typeface="Times New Roman" panose="02020603050405020304" pitchFamily="18" charset="0"/>
              </a:rPr>
              <a:t>What </a:t>
            </a:r>
            <a:r>
              <a:rPr lang="en-US" altLang="en-US" sz="4400" i="1" dirty="0">
                <a:solidFill>
                  <a:srgbClr val="660066"/>
                </a:solidFill>
                <a:latin typeface="Times New Roman" panose="02020603050405020304" pitchFamily="18" charset="0"/>
              </a:rPr>
              <a:t>do I do when I don’t know what to do?....</a:t>
            </a:r>
          </a:p>
        </p:txBody>
      </p:sp>
      <p:sp>
        <p:nvSpPr>
          <p:cNvPr id="5" name="Title 1"/>
          <p:cNvSpPr txBox="1">
            <a:spLocks/>
          </p:cNvSpPr>
          <p:nvPr/>
        </p:nvSpPr>
        <p:spPr>
          <a:xfrm>
            <a:off x="1444695" y="3910390"/>
            <a:ext cx="9302610" cy="1143000"/>
          </a:xfrm>
          <a:prstGeom prst="rect">
            <a:avLst/>
          </a:prstGeom>
          <a:ln>
            <a:miter lim="800000"/>
            <a:headEnd/>
            <a:tailEnd/>
          </a:ln>
          <a:ex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6000" b="1" cap="all" dirty="0" smtClean="0">
                <a:ln w="9000" cmpd="sng">
                  <a:solidFill>
                    <a:schemeClr val="accent4">
                      <a:shade val="50000"/>
                      <a:satMod val="120000"/>
                    </a:schemeClr>
                  </a:solidFill>
                  <a:prstDash val="solid"/>
                </a:ln>
                <a:solidFill>
                  <a:schemeClr val="accent2"/>
                </a:solidFill>
                <a:effectLst>
                  <a:reflection blurRad="12700" stA="28000" endPos="45000" dist="1000" dir="5400000" sy="-100000" algn="bl" rotWithShape="0"/>
                </a:effectLst>
              </a:rPr>
              <a:t>Brain</a:t>
            </a:r>
            <a:r>
              <a:rPr lang="en-US"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book   buddy   boss</a:t>
            </a:r>
            <a:endParaRPr lang="en-US" sz="6000" b="1" i="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1707631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B50FD9C82C27343B0FF0DDB522586CE" ma:contentTypeVersion="1" ma:contentTypeDescription="Create a new document." ma:contentTypeScope="" ma:versionID="8a41fbb90c1d8aef20dd7e9b54020906">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F2A8FD-B187-49E8-928D-4F8D4A1BF6D4}">
  <ds:schemaRefs>
    <ds:schemaRef ds:uri="http://schemas.microsoft.com/sharepoint/v3/contenttype/forms"/>
  </ds:schemaRefs>
</ds:datastoreItem>
</file>

<file path=customXml/itemProps2.xml><?xml version="1.0" encoding="utf-8"?>
<ds:datastoreItem xmlns:ds="http://schemas.openxmlformats.org/officeDocument/2006/customXml" ds:itemID="{4A70E98A-2872-4D3D-85E2-49C4527B13ED}">
  <ds:schemaRefs>
    <ds:schemaRef ds:uri="http://purl.org/dc/elements/1.1/"/>
    <ds:schemaRef ds:uri="http://purl.org/dc/terms/"/>
    <ds:schemaRef ds:uri="http://schemas.microsoft.com/office/2006/metadata/properties"/>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http://schemas.microsoft.com/sharepoint/v3"/>
    <ds:schemaRef ds:uri="http://www.w3.org/XML/1998/namespace"/>
  </ds:schemaRefs>
</ds:datastoreItem>
</file>

<file path=customXml/itemProps3.xml><?xml version="1.0" encoding="utf-8"?>
<ds:datastoreItem xmlns:ds="http://schemas.openxmlformats.org/officeDocument/2006/customXml" ds:itemID="{68B8329D-F432-4F1D-943C-69EC0C31F4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234</TotalTime>
  <Words>623</Words>
  <Application>Microsoft Office PowerPoint</Application>
  <PresentationFormat>Widescreen</PresentationFormat>
  <Paragraphs>114</Paragraphs>
  <Slides>26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ＭＳ Ｐゴシック</vt:lpstr>
      <vt:lpstr>Arial</vt:lpstr>
      <vt:lpstr>Calibri</vt:lpstr>
      <vt:lpstr>Calibri Light</vt:lpstr>
      <vt:lpstr>Times New Roman</vt:lpstr>
      <vt:lpstr>Office Theme</vt:lpstr>
      <vt:lpstr> Resilience and Resourcefulness</vt:lpstr>
      <vt:lpstr>Why are we here?</vt:lpstr>
      <vt:lpstr>What is Learning?</vt:lpstr>
      <vt:lpstr>PowerPoint Presentation</vt:lpstr>
      <vt:lpstr>PowerPoint Presentation</vt:lpstr>
      <vt:lpstr>PowerPoint Presentation</vt:lpstr>
      <vt:lpstr>If you know the answer straight away, how much learning has taken place? </vt:lpstr>
      <vt:lpstr>PowerPoint Presentation</vt:lpstr>
      <vt:lpstr>So how do we get out of the pit?</vt:lpstr>
      <vt:lpstr>It’s THE how rather than THE what</vt:lpstr>
      <vt:lpstr>PowerPoint Presentation</vt:lpstr>
      <vt:lpstr> Decide where the best source of information might be and use it.   Use textbooks, lesson support materials on Godalming Online, the LRC, the internet (NOT just Google or Wikipedia)  Organise the information that you have found  Use our guidance to plan and structure your answers   </vt:lpstr>
      <vt:lpstr>Learning is a challenge  A challenge is set so that we can achieve something, it’s a target  It requires effort  The challenge may be tough but how do we feel when we get to the end? </vt:lpstr>
      <vt:lpstr>Skills are needed to master a challenge</vt:lpstr>
      <vt:lpstr> Resilience</vt:lpstr>
      <vt:lpstr> Resilience</vt:lpstr>
      <vt:lpstr> Setting targets - SMART</vt:lpstr>
      <vt:lpstr>It’s great not to know…!</vt:lpstr>
      <vt:lpstr>Rise to the challenge!</vt:lpstr>
      <vt:lpstr>How? -  RESOURCEFULNESS</vt:lpstr>
      <vt:lpstr>Recommended sources of information</vt:lpstr>
      <vt:lpstr>Lets relate this approach to your studies</vt:lpstr>
      <vt:lpstr>The BTEC levels of achievement</vt:lpstr>
      <vt:lpstr>Your journey - from here to the next stage </vt:lpstr>
      <vt:lpstr>PowerPoint Presentation</vt:lpstr>
      <vt:lpstr>PowerPoint Presentation</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Resilience and Resourcefulness</dc:title>
  <dc:creator>Ailsa W Waters</dc:creator>
  <cp:lastModifiedBy>Ailsa W Waters</cp:lastModifiedBy>
  <cp:revision>29</cp:revision>
  <dcterms:created xsi:type="dcterms:W3CDTF">2016-07-05T08:14:25Z</dcterms:created>
  <dcterms:modified xsi:type="dcterms:W3CDTF">2017-07-04T10:00:04Z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0x010100CB50FD9C82C27343B0FF0DDB522586CE</vt:lpwstr>
  </property>
</Properties>
</file>