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12"/>
  </p:handoutMasterIdLst>
  <p:sldIdLst>
    <p:sldId id="269" r:id="rId5"/>
    <p:sldId id="257" r:id="rId6"/>
    <p:sldId id="267" r:id="rId7"/>
    <p:sldId id="260" r:id="rId8"/>
    <p:sldId id="268" r:id="rId9"/>
    <p:sldId id="259" r:id="rId10"/>
    <p:sldId id="266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A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28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10BB82-461C-4A20-AD2D-1E9436ADCE8D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CD914B-55CE-4CFB-B4F5-453217FED3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396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9/7/2020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4128" y="1340768"/>
            <a:ext cx="3021288" cy="2160240"/>
          </a:xfrm>
        </p:spPr>
        <p:txBody>
          <a:bodyPr/>
          <a:lstStyle/>
          <a:p>
            <a:pPr algn="ctr"/>
            <a:r>
              <a:rPr lang="en-GB" dirty="0" smtClean="0">
                <a:solidFill>
                  <a:schemeClr val="accent4">
                    <a:lumMod val="75000"/>
                  </a:schemeClr>
                </a:solidFill>
              </a:rPr>
              <a:t>Welcome to BTEC</a:t>
            </a: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18" b="7421"/>
          <a:stretch/>
        </p:blipFill>
        <p:spPr>
          <a:xfrm>
            <a:off x="0" y="0"/>
            <a:ext cx="5217024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8118" y="4005064"/>
            <a:ext cx="7854696" cy="175260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BTEC National Diploma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985847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/>
          <a:lstStyle/>
          <a:p>
            <a:r>
              <a:rPr lang="en-GB" dirty="0" smtClean="0"/>
              <a:t>Course Structure Diploma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2952328"/>
          </a:xfrm>
        </p:spPr>
        <p:txBody>
          <a:bodyPr/>
          <a:lstStyle/>
          <a:p>
            <a:pPr algn="ctr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en-GB" b="1" dirty="0" smtClean="0">
                <a:solidFill>
                  <a:schemeClr val="bg2">
                    <a:lumMod val="50000"/>
                  </a:schemeClr>
                </a:solidFill>
              </a:rPr>
              <a:t>8 Units of work</a:t>
            </a:r>
          </a:p>
          <a:p>
            <a:pPr algn="ctr">
              <a:lnSpc>
                <a:spcPct val="90000"/>
              </a:lnSpc>
              <a:spcBef>
                <a:spcPts val="0"/>
              </a:spcBef>
              <a:buNone/>
              <a:defRPr/>
            </a:pPr>
            <a:endParaRPr lang="en-GB" dirty="0"/>
          </a:p>
          <a:p>
            <a:pPr algn="ctr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en-GB" dirty="0" smtClean="0"/>
              <a:t>4 Units Year 1   </a:t>
            </a:r>
            <a:r>
              <a:rPr lang="en-GB" dirty="0"/>
              <a:t>+</a:t>
            </a:r>
            <a:r>
              <a:rPr lang="en-GB" dirty="0" smtClean="0"/>
              <a:t>   4 Units Year 2</a:t>
            </a:r>
          </a:p>
          <a:p>
            <a:pPr algn="ctr">
              <a:lnSpc>
                <a:spcPct val="90000"/>
              </a:lnSpc>
              <a:spcBef>
                <a:spcPts val="0"/>
              </a:spcBef>
              <a:buNone/>
              <a:defRPr/>
            </a:pPr>
            <a:endParaRPr lang="en-GB" dirty="0" smtClean="0"/>
          </a:p>
          <a:p>
            <a:pPr algn="ctr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en-GB" b="1" dirty="0" smtClean="0">
                <a:solidFill>
                  <a:schemeClr val="bg2">
                    <a:lumMod val="50000"/>
                  </a:schemeClr>
                </a:solidFill>
              </a:rPr>
              <a:t>Equivalent to 2 A levels over 2 years</a:t>
            </a:r>
          </a:p>
          <a:p>
            <a:pPr algn="ctr">
              <a:lnSpc>
                <a:spcPct val="90000"/>
              </a:lnSpc>
              <a:spcBef>
                <a:spcPts val="0"/>
              </a:spcBef>
              <a:buNone/>
              <a:defRPr/>
            </a:pPr>
            <a:endParaRPr lang="en-GB" dirty="0" smtClean="0"/>
          </a:p>
          <a:p>
            <a:pPr algn="ctr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en-GB" dirty="0" smtClean="0"/>
              <a:t>9 Hours per week between 2 Teachers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652505"/>
              </p:ext>
            </p:extLst>
          </p:nvPr>
        </p:nvGraphicFramePr>
        <p:xfrm>
          <a:off x="469812" y="1484784"/>
          <a:ext cx="8219256" cy="523508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869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8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1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National Diploma </a:t>
                      </a:r>
                      <a:r>
                        <a:rPr lang="en-GB" sz="2400" dirty="0" smtClean="0">
                          <a:effectLst/>
                        </a:rPr>
                        <a:t>(RQF</a:t>
                      </a:r>
                      <a:r>
                        <a:rPr lang="en-GB" sz="2400" dirty="0">
                          <a:effectLst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61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YEAR ONE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(3BSH)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Unit 1: Exploring Business (coursework 90 credits)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</a:rPr>
                        <a:t>Unit 8: Recruitment &amp; Selection Process (coursework 60 credits)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61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Unit 2: Developing a Marketing Campaign </a:t>
                      </a: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</a:rPr>
                        <a:t>(external set task 90 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credits)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</a:rPr>
                        <a:t>Unit 3: Personal &amp; Business Finance (written exam 120 credits)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0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58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*YEAR TWO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(4BSH)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Unit 4: Managing an event (coursework 90 credits)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4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</a:rPr>
                        <a:t> Unit 6: Principles of Management (external set task 120 credits)</a:t>
                      </a:r>
                      <a:endParaRPr lang="en-GB" sz="14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61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Unit 5: International Business (coursework 90 credits)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</a:rPr>
                        <a:t>Unit 19: Pitching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for a new business </a:t>
                      </a: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</a:rPr>
                        <a:t>(coursework 60 credits 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73905" y="-171400"/>
            <a:ext cx="8229600" cy="1143000"/>
          </a:xfrm>
        </p:spPr>
        <p:txBody>
          <a:bodyPr>
            <a:normAutofit/>
          </a:bodyPr>
          <a:lstStyle/>
          <a:p>
            <a:r>
              <a:rPr lang="en-GB" sz="2400" dirty="0" smtClean="0"/>
              <a:t>Course </a:t>
            </a:r>
            <a:r>
              <a:rPr lang="en-GB" sz="2400" dirty="0" smtClean="0"/>
              <a:t>Structure Diploma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257973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/>
          <a:lstStyle/>
          <a:p>
            <a:r>
              <a:rPr lang="en-GB" dirty="0" smtClean="0"/>
              <a:t>How the assignments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389120"/>
          </a:xfrm>
        </p:spPr>
        <p:txBody>
          <a:bodyPr>
            <a:normAutofit/>
          </a:bodyPr>
          <a:lstStyle/>
          <a:p>
            <a:r>
              <a:rPr lang="en-GB" sz="2400" dirty="0" smtClean="0"/>
              <a:t>You are given an assignment with a scenario and tasks to complete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sz="2400" dirty="0" smtClean="0"/>
              <a:t>There will be a hand in deadline and you must complete the work to hand in at a set time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sz="2400" dirty="0" smtClean="0"/>
              <a:t>The teacher will prepare you for completing each task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sz="2400" dirty="0" smtClean="0"/>
              <a:t>Each of the tasks can be graded at Pass, Merit and Distinction</a:t>
            </a:r>
          </a:p>
          <a:p>
            <a:pPr>
              <a:buNone/>
            </a:pPr>
            <a:endParaRPr lang="en-GB" b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/>
          <a:lstStyle/>
          <a:p>
            <a:r>
              <a:rPr lang="en-GB" dirty="0" smtClean="0"/>
              <a:t>How the criteria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389120"/>
          </a:xfrm>
        </p:spPr>
        <p:txBody>
          <a:bodyPr/>
          <a:lstStyle/>
          <a:p>
            <a:r>
              <a:rPr lang="en-GB" dirty="0" smtClean="0"/>
              <a:t>You must achieve all of the ‘</a:t>
            </a:r>
            <a:r>
              <a:rPr lang="en-GB" i="1" dirty="0" smtClean="0"/>
              <a:t>pass</a:t>
            </a:r>
            <a:r>
              <a:rPr lang="en-GB" dirty="0" smtClean="0"/>
              <a:t>’ criteria to gain </a:t>
            </a:r>
            <a:r>
              <a:rPr lang="en-GB" b="1" dirty="0" smtClean="0"/>
              <a:t>PASS</a:t>
            </a:r>
          </a:p>
          <a:p>
            <a:pPr>
              <a:buNone/>
            </a:pPr>
            <a:endParaRPr lang="en-GB" b="1" dirty="0" smtClean="0"/>
          </a:p>
          <a:p>
            <a:r>
              <a:rPr lang="en-GB" dirty="0" smtClean="0"/>
              <a:t>You must achieve all of the ‘</a:t>
            </a:r>
            <a:r>
              <a:rPr lang="en-GB" i="1" dirty="0" smtClean="0"/>
              <a:t>pass</a:t>
            </a:r>
            <a:r>
              <a:rPr lang="en-GB" dirty="0" smtClean="0"/>
              <a:t>’ AND ‘</a:t>
            </a:r>
            <a:r>
              <a:rPr lang="en-GB" i="1" dirty="0" smtClean="0"/>
              <a:t>merit</a:t>
            </a:r>
            <a:r>
              <a:rPr lang="en-GB" dirty="0" smtClean="0"/>
              <a:t>’ criteria to gain a </a:t>
            </a:r>
            <a:r>
              <a:rPr lang="en-GB" b="1" dirty="0" smtClean="0"/>
              <a:t>MERIT</a:t>
            </a:r>
          </a:p>
          <a:p>
            <a:pPr>
              <a:buNone/>
            </a:pPr>
            <a:endParaRPr lang="en-GB" b="1" dirty="0" smtClean="0"/>
          </a:p>
          <a:p>
            <a:r>
              <a:rPr lang="en-GB" dirty="0" smtClean="0"/>
              <a:t>You must achieve all of the ‘</a:t>
            </a:r>
            <a:r>
              <a:rPr lang="en-GB" i="1" dirty="0" smtClean="0"/>
              <a:t>pass</a:t>
            </a:r>
            <a:r>
              <a:rPr lang="en-GB" dirty="0" smtClean="0"/>
              <a:t>’, ‘</a:t>
            </a:r>
            <a:r>
              <a:rPr lang="en-GB" i="1" dirty="0" smtClean="0"/>
              <a:t>merit</a:t>
            </a:r>
            <a:r>
              <a:rPr lang="en-GB" dirty="0" smtClean="0"/>
              <a:t>’ AND ‘</a:t>
            </a:r>
            <a:r>
              <a:rPr lang="en-GB" i="1" dirty="0" smtClean="0"/>
              <a:t>distinction</a:t>
            </a:r>
            <a:r>
              <a:rPr lang="en-GB" dirty="0" smtClean="0"/>
              <a:t>’ criteria to gain a </a:t>
            </a:r>
            <a:r>
              <a:rPr lang="en-GB" b="1" dirty="0" smtClean="0"/>
              <a:t>DISTINCTION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538212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Hand-in policy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8232"/>
            <a:ext cx="8229600" cy="4389120"/>
          </a:xfrm>
        </p:spPr>
        <p:txBody>
          <a:bodyPr>
            <a:normAutofit/>
          </a:bodyPr>
          <a:lstStyle/>
          <a:p>
            <a:r>
              <a:rPr lang="en-GB" dirty="0" smtClean="0"/>
              <a:t>Each assignment is given a </a:t>
            </a:r>
            <a:r>
              <a:rPr lang="en-GB" b="1" dirty="0" smtClean="0"/>
              <a:t>deadline. </a:t>
            </a:r>
            <a:r>
              <a:rPr lang="en-GB" dirty="0" smtClean="0"/>
              <a:t>These will be given to you at the start of the assignment and can also can be found on </a:t>
            </a:r>
            <a:r>
              <a:rPr lang="en-GB" dirty="0" err="1" smtClean="0"/>
              <a:t>Godalming</a:t>
            </a:r>
            <a:r>
              <a:rPr lang="en-GB" dirty="0" smtClean="0"/>
              <a:t> Online.</a:t>
            </a:r>
          </a:p>
          <a:p>
            <a:endParaRPr lang="en-GB" dirty="0" smtClean="0"/>
          </a:p>
          <a:p>
            <a:r>
              <a:rPr lang="en-GB" dirty="0" smtClean="0"/>
              <a:t>You </a:t>
            </a:r>
            <a:r>
              <a:rPr lang="en-GB" b="1" dirty="0" smtClean="0"/>
              <a:t>must</a:t>
            </a:r>
            <a:r>
              <a:rPr lang="en-GB" dirty="0" smtClean="0"/>
              <a:t> bring the work to the hand-in on the day of the deadline between </a:t>
            </a:r>
            <a:r>
              <a:rPr lang="en-GB" b="1" dirty="0" smtClean="0"/>
              <a:t>1.00 pm and 1.30 pm</a:t>
            </a:r>
          </a:p>
          <a:p>
            <a:pPr marL="0" indent="0">
              <a:buNone/>
            </a:pPr>
            <a:endParaRPr lang="en-GB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One resubmission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8232"/>
            <a:ext cx="8229600" cy="438912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GB" b="1" dirty="0" smtClean="0"/>
          </a:p>
          <a:p>
            <a:r>
              <a:rPr lang="en-GB" sz="2900" b="1" dirty="0" smtClean="0"/>
              <a:t>There is one resubmission opportunity</a:t>
            </a:r>
          </a:p>
          <a:p>
            <a:pPr marL="0" indent="0">
              <a:buNone/>
            </a:pPr>
            <a:endParaRPr lang="en-GB" sz="2900" dirty="0" smtClean="0"/>
          </a:p>
          <a:p>
            <a:r>
              <a:rPr lang="en-GB" sz="2900" dirty="0" smtClean="0"/>
              <a:t>Missing </a:t>
            </a:r>
            <a:r>
              <a:rPr lang="en-GB" sz="2900" dirty="0"/>
              <a:t>a deadline is like missing an exam – you will not get the </a:t>
            </a:r>
            <a:r>
              <a:rPr lang="en-GB" sz="2900" dirty="0" smtClean="0"/>
              <a:t>marks</a:t>
            </a:r>
          </a:p>
          <a:p>
            <a:endParaRPr lang="en-GB" sz="2900" dirty="0"/>
          </a:p>
          <a:p>
            <a:r>
              <a:rPr lang="en-GB" sz="2900" dirty="0" smtClean="0"/>
              <a:t>If you are going to be absent on the hand in date you must negotiate the hand in with your teacher </a:t>
            </a:r>
            <a:r>
              <a:rPr lang="en-GB" sz="2900" b="1" dirty="0" smtClean="0"/>
              <a:t>in advance</a:t>
            </a:r>
            <a:r>
              <a:rPr lang="en-GB" sz="2900" dirty="0" smtClean="0"/>
              <a:t>. </a:t>
            </a:r>
          </a:p>
          <a:p>
            <a:endParaRPr lang="en-GB" sz="2900" dirty="0"/>
          </a:p>
          <a:p>
            <a:r>
              <a:rPr lang="en-GB" sz="2900" dirty="0" smtClean="0"/>
              <a:t>If you are absent for a valid reason you will need to negotiate handing in with your teacher (usually on the first day back)</a:t>
            </a:r>
            <a:endParaRPr lang="en-GB" sz="2900" dirty="0"/>
          </a:p>
          <a:p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r>
              <a:rPr lang="en-GB" i="1" dirty="0" smtClean="0">
                <a:solidFill>
                  <a:schemeClr val="bg2">
                    <a:lumMod val="50000"/>
                  </a:schemeClr>
                </a:solidFill>
              </a:rPr>
              <a:t>Refer to your Student Handbook on Godalming Online for the full departmental hand-in policy</a:t>
            </a:r>
            <a:r>
              <a:rPr lang="en-GB" i="1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238797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C44749F-064B-463D-893F-B222E22328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125D76C-EAFF-4602-B6B3-D803314A11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93DFEEC-EE2F-44C6-AEB6-10D61EF2464A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schemas.microsoft.com/sharepoint/v3"/>
    <ds:schemaRef ds:uri="http://www.w3.org/XML/1998/namespace"/>
    <ds:schemaRef ds:uri="http://schemas.microsoft.com/office/infopath/2007/PartnerControl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</TotalTime>
  <Words>428</Words>
  <Application>Microsoft Office PowerPoint</Application>
  <PresentationFormat>On-screen Show (4:3)</PresentationFormat>
  <Paragraphs>78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Times New Roman</vt:lpstr>
      <vt:lpstr>Wingdings 2</vt:lpstr>
      <vt:lpstr>Flow</vt:lpstr>
      <vt:lpstr>Welcome to BTEC</vt:lpstr>
      <vt:lpstr>Course Structure Diploma</vt:lpstr>
      <vt:lpstr>Course Structure Diploma</vt:lpstr>
      <vt:lpstr>How the assignments work</vt:lpstr>
      <vt:lpstr>How the criteria work</vt:lpstr>
      <vt:lpstr>Hand-in policy</vt:lpstr>
      <vt:lpstr>One resubmission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</dc:title>
  <dc:creator>Cate Terry</dc:creator>
  <cp:lastModifiedBy>Ailsa W Waters</cp:lastModifiedBy>
  <cp:revision>32</cp:revision>
  <cp:lastPrinted>2014-08-26T12:02:57Z</cp:lastPrinted>
  <dcterms:created xsi:type="dcterms:W3CDTF">2010-09-08T13:21:19Z</dcterms:created>
  <dcterms:modified xsi:type="dcterms:W3CDTF">2020-09-07T08:04:40Z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