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14"/>
  </p:handoutMasterIdLst>
  <p:sldIdLst>
    <p:sldId id="256" r:id="rId5"/>
    <p:sldId id="264" r:id="rId6"/>
    <p:sldId id="258" r:id="rId7"/>
    <p:sldId id="267" r:id="rId8"/>
    <p:sldId id="260" r:id="rId9"/>
    <p:sldId id="269" r:id="rId10"/>
    <p:sldId id="259" r:id="rId11"/>
    <p:sldId id="266" r:id="rId12"/>
    <p:sldId id="268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A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10BB82-461C-4A20-AD2D-1E9436ADCE8D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D914B-55CE-4CFB-B4F5-453217FED3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396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8/29/2019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128" y="1340768"/>
            <a:ext cx="3021288" cy="2160240"/>
          </a:xfrm>
        </p:spPr>
        <p:txBody>
          <a:bodyPr/>
          <a:lstStyle/>
          <a:p>
            <a:pPr algn="ctr"/>
            <a:r>
              <a:rPr lang="en-GB" dirty="0" smtClean="0"/>
              <a:t>Welcome to BTEC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18" b="7421"/>
          <a:stretch/>
        </p:blipFill>
        <p:spPr>
          <a:xfrm>
            <a:off x="0" y="0"/>
            <a:ext cx="5217024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8118" y="4005064"/>
            <a:ext cx="7854696" cy="17526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BTEC National Extended Certificate </a:t>
            </a:r>
            <a:endParaRPr lang="en-GB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dirty="0" smtClean="0"/>
              <a:t>Course Structure Extended Certificate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96264"/>
            <a:ext cx="8229600" cy="4389120"/>
          </a:xfrm>
          <a:ln>
            <a:solidFill>
              <a:schemeClr val="bg1"/>
            </a:solidFill>
          </a:ln>
        </p:spPr>
        <p:txBody>
          <a:bodyPr/>
          <a:lstStyle/>
          <a:p>
            <a:pPr algn="ctr">
              <a:lnSpc>
                <a:spcPct val="90000"/>
              </a:lnSpc>
              <a:buNone/>
              <a:defRPr/>
            </a:pPr>
            <a:r>
              <a:rPr lang="en-GB" b="1" dirty="0" smtClean="0"/>
              <a:t>4 Units of work</a:t>
            </a:r>
          </a:p>
          <a:p>
            <a:pPr algn="ctr">
              <a:lnSpc>
                <a:spcPct val="90000"/>
              </a:lnSpc>
              <a:buNone/>
              <a:defRPr/>
            </a:pPr>
            <a:endParaRPr lang="en-GB" dirty="0"/>
          </a:p>
          <a:p>
            <a:pPr algn="ctr">
              <a:lnSpc>
                <a:spcPct val="90000"/>
              </a:lnSpc>
              <a:buNone/>
              <a:defRPr/>
            </a:pPr>
            <a:r>
              <a:rPr lang="en-GB" dirty="0" smtClean="0"/>
              <a:t>2 Units in Year 1   </a:t>
            </a:r>
            <a:r>
              <a:rPr lang="en-GB" dirty="0"/>
              <a:t>+</a:t>
            </a:r>
            <a:r>
              <a:rPr lang="en-GB" dirty="0" smtClean="0"/>
              <a:t>   2 Units in Year 2</a:t>
            </a:r>
          </a:p>
          <a:p>
            <a:pPr algn="ctr">
              <a:lnSpc>
                <a:spcPct val="90000"/>
              </a:lnSpc>
              <a:buNone/>
              <a:defRPr/>
            </a:pPr>
            <a:endParaRPr lang="en-GB" dirty="0" smtClean="0"/>
          </a:p>
          <a:p>
            <a:pPr algn="ctr">
              <a:lnSpc>
                <a:spcPct val="90000"/>
              </a:lnSpc>
              <a:buNone/>
              <a:defRPr/>
            </a:pPr>
            <a:r>
              <a:rPr lang="en-GB" b="1" dirty="0" smtClean="0">
                <a:solidFill>
                  <a:schemeClr val="accent2"/>
                </a:solidFill>
              </a:rPr>
              <a:t>Equivalent to 0ne A level over 2 years</a:t>
            </a:r>
          </a:p>
          <a:p>
            <a:pPr algn="ctr">
              <a:lnSpc>
                <a:spcPct val="90000"/>
              </a:lnSpc>
              <a:buNone/>
              <a:defRPr/>
            </a:pPr>
            <a:endParaRPr lang="en-GB" dirty="0" smtClean="0">
              <a:solidFill>
                <a:schemeClr val="accent2"/>
              </a:solidFill>
            </a:endParaRPr>
          </a:p>
          <a:p>
            <a:pPr algn="ctr">
              <a:lnSpc>
                <a:spcPct val="90000"/>
              </a:lnSpc>
              <a:buNone/>
              <a:defRPr/>
            </a:pPr>
            <a:r>
              <a:rPr lang="en-GB" dirty="0" smtClean="0"/>
              <a:t>4.5 hours per week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9105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089733"/>
              </p:ext>
            </p:extLst>
          </p:nvPr>
        </p:nvGraphicFramePr>
        <p:xfrm>
          <a:off x="539552" y="2204864"/>
          <a:ext cx="8219257" cy="360142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69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4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47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055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Extended Certificate </a:t>
                      </a:r>
                      <a:r>
                        <a:rPr lang="en-GB" sz="2400" dirty="0" smtClean="0">
                          <a:effectLst/>
                        </a:rPr>
                        <a:t>(RQF</a:t>
                      </a:r>
                      <a:r>
                        <a:rPr lang="en-GB" sz="2400" dirty="0" smtClean="0">
                          <a:effectLst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 </a:t>
                      </a:r>
                      <a:endParaRPr lang="en-GB" sz="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chemeClr val="tx1"/>
                          </a:solidFill>
                          <a:effectLst/>
                        </a:rPr>
                        <a:t>YEAR ONE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chemeClr val="tx1"/>
                          </a:solidFill>
                          <a:effectLst/>
                        </a:rPr>
                        <a:t>(3BS4)</a:t>
                      </a:r>
                      <a:endParaRPr lang="en-GB" sz="20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chemeClr val="tx1"/>
                          </a:solidFill>
                          <a:effectLst/>
                        </a:rPr>
                        <a:t>YEAR TWO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chemeClr val="tx1"/>
                          </a:solidFill>
                          <a:effectLst/>
                        </a:rPr>
                        <a:t>(4BS4)</a:t>
                      </a:r>
                      <a:endParaRPr lang="en-GB" sz="20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6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Unit 1: Exploring Business (coursework 90 credits)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</a:rPr>
                        <a:t>Unit 3: Personal &amp; Business Finance (written exam 120 credits)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30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4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</a:rPr>
                        <a:t>Unit 2: Developing a Marketing Campaign (controlled assessment 90 credits)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CEA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Unit 8: Recruitment &amp; Selection Process (coursework 60 credits)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73905" y="-171400"/>
            <a:ext cx="8229600" cy="114300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Course Structure Extended Certificate</a:t>
            </a:r>
            <a:endParaRPr lang="en-GB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r>
              <a:rPr lang="en-GB" dirty="0" smtClean="0"/>
              <a:t>How the assignments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38912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You are given an assignment with a scenario and tasks to complete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There will be a hand in deadline and you must complete the work to hand in at a set time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The teacher will prepare you for completing each task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Each of the tasks can be graded at Pass, Merit and Distinction</a:t>
            </a:r>
          </a:p>
          <a:p>
            <a:pPr>
              <a:buNone/>
            </a:pPr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308080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the criteria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must achieve all of the ‘</a:t>
            </a:r>
            <a:r>
              <a:rPr lang="en-GB" i="1" dirty="0" smtClean="0"/>
              <a:t>pass</a:t>
            </a:r>
            <a:r>
              <a:rPr lang="en-GB" dirty="0" smtClean="0"/>
              <a:t>’ criteria to gain </a:t>
            </a:r>
            <a:r>
              <a:rPr lang="en-GB" b="1" dirty="0" smtClean="0"/>
              <a:t>PASS</a:t>
            </a:r>
          </a:p>
          <a:p>
            <a:pPr>
              <a:buNone/>
            </a:pPr>
            <a:endParaRPr lang="en-GB" b="1" dirty="0" smtClean="0"/>
          </a:p>
          <a:p>
            <a:r>
              <a:rPr lang="en-GB" dirty="0" smtClean="0"/>
              <a:t>You must achieve all of the ‘</a:t>
            </a:r>
            <a:r>
              <a:rPr lang="en-GB" i="1" dirty="0" smtClean="0"/>
              <a:t>pass</a:t>
            </a:r>
            <a:r>
              <a:rPr lang="en-GB" dirty="0" smtClean="0"/>
              <a:t>’ AND ‘</a:t>
            </a:r>
            <a:r>
              <a:rPr lang="en-GB" i="1" dirty="0" smtClean="0"/>
              <a:t>merit</a:t>
            </a:r>
            <a:r>
              <a:rPr lang="en-GB" dirty="0" smtClean="0"/>
              <a:t>’ criteria to gain a </a:t>
            </a:r>
            <a:r>
              <a:rPr lang="en-GB" b="1" dirty="0" smtClean="0"/>
              <a:t>MERIT</a:t>
            </a:r>
          </a:p>
          <a:p>
            <a:pPr>
              <a:buNone/>
            </a:pPr>
            <a:endParaRPr lang="en-GB" b="1" dirty="0" smtClean="0"/>
          </a:p>
          <a:p>
            <a:r>
              <a:rPr lang="en-GB" dirty="0" smtClean="0"/>
              <a:t>You must achieve all of the ‘</a:t>
            </a:r>
            <a:r>
              <a:rPr lang="en-GB" i="1" dirty="0" smtClean="0"/>
              <a:t>pass</a:t>
            </a:r>
            <a:r>
              <a:rPr lang="en-GB" dirty="0" smtClean="0"/>
              <a:t>’, ‘</a:t>
            </a:r>
            <a:r>
              <a:rPr lang="en-GB" i="1" dirty="0" smtClean="0"/>
              <a:t>merit</a:t>
            </a:r>
            <a:r>
              <a:rPr lang="en-GB" dirty="0" smtClean="0"/>
              <a:t>’ AND ‘</a:t>
            </a:r>
            <a:r>
              <a:rPr lang="en-GB" i="1" dirty="0" smtClean="0"/>
              <a:t>distinction</a:t>
            </a:r>
            <a:r>
              <a:rPr lang="en-GB" dirty="0" smtClean="0"/>
              <a:t>’ criteria to gain a </a:t>
            </a:r>
            <a:r>
              <a:rPr lang="en-GB" b="1" dirty="0" smtClean="0"/>
              <a:t>DISTINCTION</a:t>
            </a:r>
            <a:endParaRPr lang="en-GB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 anchor="ctr"/>
          <a:lstStyle/>
          <a:p>
            <a:pPr algn="ctr"/>
            <a:r>
              <a:rPr lang="en-GB" dirty="0" smtClean="0"/>
              <a:t>Crucial </a:t>
            </a:r>
            <a:r>
              <a:rPr lang="en-GB" dirty="0"/>
              <a:t>point – </a:t>
            </a:r>
            <a:r>
              <a:rPr lang="en-GB" dirty="0" smtClean="0"/>
              <a:t>be aware</a:t>
            </a:r>
            <a:r>
              <a:rPr lang="en-GB" dirty="0"/>
              <a:t>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To get a pass/merit/distinction grade in a unit you have to get </a:t>
            </a:r>
            <a:r>
              <a:rPr lang="en-GB" dirty="0"/>
              <a:t>the </a:t>
            </a:r>
            <a:r>
              <a:rPr lang="en-GB" dirty="0" smtClean="0"/>
              <a:t>pass/merit/distinction in </a:t>
            </a:r>
            <a:r>
              <a:rPr lang="en-GB" b="1" dirty="0" smtClean="0"/>
              <a:t>EVERY</a:t>
            </a:r>
            <a:r>
              <a:rPr lang="en-GB" dirty="0" smtClean="0"/>
              <a:t> assignment of that unit.</a:t>
            </a:r>
          </a:p>
          <a:p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For example, in Unit 1 there are 3 assignments, 1.1, 1.2 and 1.3.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To get a Merit in Unit 1 you must pass all the M criteria in ALL of those assignments.</a:t>
            </a:r>
            <a:endParaRPr lang="en-GB" b="1" dirty="0"/>
          </a:p>
          <a:p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2123000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Hand-in policy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8232"/>
            <a:ext cx="8229600" cy="4389120"/>
          </a:xfrm>
        </p:spPr>
        <p:txBody>
          <a:bodyPr>
            <a:normAutofit/>
          </a:bodyPr>
          <a:lstStyle/>
          <a:p>
            <a:r>
              <a:rPr lang="en-GB" dirty="0" smtClean="0"/>
              <a:t>Each assignment is given a </a:t>
            </a:r>
            <a:r>
              <a:rPr lang="en-GB" b="1" dirty="0" smtClean="0"/>
              <a:t>deadline. </a:t>
            </a:r>
            <a:r>
              <a:rPr lang="en-GB" dirty="0" smtClean="0"/>
              <a:t>These will be given to you at the start of the assignment and can also can be found on </a:t>
            </a:r>
            <a:r>
              <a:rPr lang="en-GB" dirty="0" err="1" smtClean="0"/>
              <a:t>Godalming</a:t>
            </a:r>
            <a:r>
              <a:rPr lang="en-GB" dirty="0" smtClean="0"/>
              <a:t> Online.</a:t>
            </a:r>
          </a:p>
          <a:p>
            <a:endParaRPr lang="en-GB" dirty="0" smtClean="0"/>
          </a:p>
          <a:p>
            <a:r>
              <a:rPr lang="en-GB" dirty="0" smtClean="0"/>
              <a:t>You </a:t>
            </a:r>
            <a:r>
              <a:rPr lang="en-GB" b="1" dirty="0" smtClean="0"/>
              <a:t>must</a:t>
            </a:r>
            <a:r>
              <a:rPr lang="en-GB" dirty="0" smtClean="0"/>
              <a:t> bring the work to the hand-in on the day of the deadline between </a:t>
            </a:r>
            <a:r>
              <a:rPr lang="en-GB" b="1" dirty="0" smtClean="0"/>
              <a:t>1.00 pm and 1.30 pm</a:t>
            </a:r>
          </a:p>
          <a:p>
            <a:pPr marL="0" indent="0">
              <a:buNone/>
            </a:pPr>
            <a:endParaRPr lang="en-GB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One resubmission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8232"/>
            <a:ext cx="8229600" cy="43891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GB" b="1" dirty="0" smtClean="0"/>
          </a:p>
          <a:p>
            <a:r>
              <a:rPr lang="en-GB" b="1" dirty="0" smtClean="0"/>
              <a:t>There is one resubmission opportunity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Missing </a:t>
            </a:r>
            <a:r>
              <a:rPr lang="en-GB" dirty="0"/>
              <a:t>a deadline is like missing an exam – you will not get the </a:t>
            </a:r>
            <a:r>
              <a:rPr lang="en-GB" dirty="0" smtClean="0"/>
              <a:t>marks</a:t>
            </a:r>
          </a:p>
          <a:p>
            <a:endParaRPr lang="en-GB" dirty="0"/>
          </a:p>
          <a:p>
            <a:r>
              <a:rPr lang="en-GB" dirty="0" smtClean="0"/>
              <a:t>If you are going to be absent on the hand in date you must negotiate the hand in with your teacher </a:t>
            </a:r>
            <a:r>
              <a:rPr lang="en-GB" b="1" dirty="0" smtClean="0"/>
              <a:t>in advance</a:t>
            </a:r>
            <a:r>
              <a:rPr lang="en-GB" dirty="0" smtClean="0"/>
              <a:t>. </a:t>
            </a:r>
          </a:p>
          <a:p>
            <a:endParaRPr lang="en-GB" dirty="0"/>
          </a:p>
          <a:p>
            <a:r>
              <a:rPr lang="en-GB" dirty="0" smtClean="0"/>
              <a:t>If you are absent for a valid reason you will need to negotiate handing in with your teacher (usually on the first day back)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r>
              <a:rPr lang="en-GB" i="1" dirty="0" smtClean="0"/>
              <a:t>Refer to your Student Handbook on Godalming Online for the full departmental hand-in policy. </a:t>
            </a:r>
          </a:p>
        </p:txBody>
      </p:sp>
    </p:spTree>
    <p:extLst>
      <p:ext uri="{BB962C8B-B14F-4D97-AF65-F5344CB8AC3E}">
        <p14:creationId xmlns:p14="http://schemas.microsoft.com/office/powerpoint/2010/main" val="2523879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 Tips for Positive Outcomes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GB" sz="3600" dirty="0" smtClean="0"/>
          </a:p>
          <a:p>
            <a:pPr marL="0" indent="0">
              <a:buNone/>
            </a:pPr>
            <a:r>
              <a:rPr lang="en-GB" sz="3200" b="1" dirty="0" smtClean="0"/>
              <a:t>Use Godalming Online for help with every unit</a:t>
            </a:r>
          </a:p>
          <a:p>
            <a:pPr marL="0" indent="0">
              <a:buNone/>
            </a:pPr>
            <a:r>
              <a:rPr lang="en-GB" sz="3200" b="1" dirty="0" smtClean="0"/>
              <a:t>Use all the resources and guidance available</a:t>
            </a:r>
          </a:p>
          <a:p>
            <a:pPr marL="0" indent="0">
              <a:buNone/>
            </a:pPr>
            <a:r>
              <a:rPr lang="en-GB" sz="3200" b="1" dirty="0" smtClean="0"/>
              <a:t>Make the most of your lesson and free time</a:t>
            </a:r>
          </a:p>
          <a:p>
            <a:pPr marL="0" indent="0">
              <a:buNone/>
            </a:pPr>
            <a:endParaRPr lang="en-GB" sz="3200" b="1" dirty="0" smtClean="0"/>
          </a:p>
          <a:p>
            <a:pPr marL="0" indent="0">
              <a:buNone/>
            </a:pPr>
            <a:r>
              <a:rPr lang="en-GB" sz="3200" b="1" dirty="0" smtClean="0"/>
              <a:t>Read the Student Handbook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i="1" dirty="0"/>
          </a:p>
          <a:p>
            <a:pPr>
              <a:buNone/>
            </a:pP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9385775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25D76C-EAFF-4602-B6B3-D803314A110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3DFEEC-EE2F-44C6-AEB6-10D61EF2464A}">
  <ds:schemaRefs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schemas.microsoft.com/sharepoint/v3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C44749F-064B-463D-893F-B222E22328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</TotalTime>
  <Words>406</Words>
  <Application>Microsoft Office PowerPoint</Application>
  <PresentationFormat>On-screen Show (4:3)</PresentationFormat>
  <Paragraphs>84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Times New Roman</vt:lpstr>
      <vt:lpstr>Wingdings 2</vt:lpstr>
      <vt:lpstr>Flow</vt:lpstr>
      <vt:lpstr>Welcome to BTEC</vt:lpstr>
      <vt:lpstr>Course Structure Extended Certificate</vt:lpstr>
      <vt:lpstr>Course Structure Extended Certificate</vt:lpstr>
      <vt:lpstr>How the assignments work</vt:lpstr>
      <vt:lpstr>How the criteria work</vt:lpstr>
      <vt:lpstr>Crucial point – be aware!!</vt:lpstr>
      <vt:lpstr>Hand-in policy</vt:lpstr>
      <vt:lpstr>One resubmission</vt:lpstr>
      <vt:lpstr>Top Tips for Positive Outcomes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</dc:title>
  <dc:creator>Cate Terry</dc:creator>
  <cp:lastModifiedBy>Ailsa W Waters</cp:lastModifiedBy>
  <cp:revision>28</cp:revision>
  <cp:lastPrinted>2014-08-26T12:02:57Z</cp:lastPrinted>
  <dcterms:created xsi:type="dcterms:W3CDTF">2010-09-08T13:21:19Z</dcterms:created>
  <dcterms:modified xsi:type="dcterms:W3CDTF">2019-08-29T15:17:29Z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