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10.xml" ContentType="application/vnd.openxmlformats-officedocument.drawingml.diagramData+xml"/>
  <Override PartName="/ppt/diagrams/data8.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9.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9.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18.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slideMasters/slideMaster1.xml" ContentType="application/vnd.openxmlformats-officedocument.presentationml.slideMaster+xml"/>
  <Override PartName="/ppt/notesSlides/notesSlide17.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4.xml" ContentType="application/vnd.openxmlformats-officedocument.presentationml.notesSlide+xml"/>
  <Override PartName="/ppt/diagrams/drawing10.xml" ContentType="application/vnd.ms-office.drawingml.diagramDrawing+xml"/>
  <Override PartName="/ppt/diagrams/drawing8.xml" ContentType="application/vnd.ms-office.drawingml.diagramDrawing+xml"/>
  <Override PartName="/ppt/diagrams/quickStyle10.xml" ContentType="application/vnd.openxmlformats-officedocument.drawingml.diagramStyle+xml"/>
  <Override PartName="/ppt/diagrams/colors4.xml" ContentType="application/vnd.openxmlformats-officedocument.drawingml.diagramColors+xml"/>
  <Override PartName="/ppt/diagrams/quickStyle4.xml" ContentType="application/vnd.openxmlformats-officedocument.drawingml.diagramStyle+xml"/>
  <Override PartName="/ppt/diagrams/layout4.xml" ContentType="application/vnd.openxmlformats-officedocument.drawingml.diagramLayout+xml"/>
  <Override PartName="/ppt/diagrams/drawing3.xml" ContentType="application/vnd.ms-office.drawingml.diagramDrawing+xml"/>
  <Override PartName="/ppt/diagrams/colors3.xml" ContentType="application/vnd.openxmlformats-officedocument.drawingml.diagramColors+xml"/>
  <Override PartName="/ppt/diagrams/drawing4.xml" ContentType="application/vnd.ms-office.drawingml.diagramDrawing+xml"/>
  <Override PartName="/ppt/handoutMasters/handoutMaster1.xml" ContentType="application/vnd.openxmlformats-officedocument.presentationml.handoutMaster+xml"/>
  <Override PartName="/ppt/diagrams/layout5.xml" ContentType="application/vnd.openxmlformats-officedocument.drawingml.diagramLayout+xml"/>
  <Override PartName="/ppt/diagrams/drawing5.xml" ContentType="application/vnd.ms-office.drawingml.diagramDrawing+xml"/>
  <Override PartName="/ppt/diagrams/colors5.xml" ContentType="application/vnd.openxmlformats-officedocument.drawingml.diagramColors+xml"/>
  <Override PartName="/ppt/diagrams/quickStyle5.xml" ContentType="application/vnd.openxmlformats-officedocument.drawingml.diagramStyle+xml"/>
  <Override PartName="/ppt/diagrams/quickStyle3.xml" ContentType="application/vnd.openxmlformats-officedocument.drawingml.diagramStyle+xml"/>
  <Override PartName="/ppt/diagrams/layout3.xml" ContentType="application/vnd.openxmlformats-officedocument.drawingml.diagramLayout+xml"/>
  <Override PartName="/ppt/diagrams/drawing2.xml" ContentType="application/vnd.ms-office.drawingml.diagramDrawing+xml"/>
  <Override PartName="/ppt/diagrams/layout1.xml" ContentType="application/vnd.openxmlformats-officedocument.drawingml.diagramLayout+xml"/>
  <Override PartName="/ppt/theme/theme3.xml" ContentType="application/vnd.openxmlformats-officedocument.theme+xml"/>
  <Override PartName="/ppt/theme/theme2.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theme/theme1.xml" ContentType="application/vnd.openxmlformats-officedocument.theme+xml"/>
  <Override PartName="/ppt/diagrams/colors10.xml" ContentType="application/vnd.openxmlformats-officedocument.drawingml.diagramColors+xml"/>
  <Override PartName="/ppt/notesMasters/notesMaster1.xml" ContentType="application/vnd.openxmlformats-officedocument.presentationml.notesMaster+xml"/>
  <Override PartName="/ppt/diagrams/layout10.xml" ContentType="application/vnd.openxmlformats-officedocument.drawingml.diagramLayout+xml"/>
  <Override PartName="/ppt/diagrams/layout8.xml" ContentType="application/vnd.openxmlformats-officedocument.drawingml.diagramLayout+xml"/>
  <Override PartName="/ppt/diagrams/layout6.xml" ContentType="application/vnd.openxmlformats-officedocument.drawingml.diagramLayout+xml"/>
  <Override PartName="/ppt/diagrams/colors8.xml" ContentType="application/vnd.openxmlformats-officedocument.drawingml.diagramColors+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rawing7.xml" ContentType="application/vnd.ms-office.drawingml.diagramDrawing+xml"/>
  <Override PartName="/ppt/diagrams/quickStyle8.xml" ContentType="application/vnd.openxmlformats-officedocument.drawingml.diagramStyle+xml"/>
  <Override PartName="/ppt/diagrams/colors7.xml" ContentType="application/vnd.openxmlformats-officedocument.drawingml.diagramColors+xml"/>
  <Override PartName="/ppt/diagrams/colors6.xml" ContentType="application/vnd.openxmlformats-officedocument.drawingml.diagramColors+xml"/>
  <Override PartName="/ppt/diagrams/quickStyle6.xml" ContentType="application/vnd.openxmlformats-officedocument.drawingml.diagramStyle+xml"/>
  <Override PartName="/ppt/diagrams/drawing6.xml" ContentType="application/vnd.ms-office.drawingml.diagramDrawing+xml"/>
  <Override PartName="/ppt/diagrams/quickStyle7.xml" ContentType="application/vnd.openxmlformats-officedocument.drawingml.diagramStyle+xml"/>
  <Override PartName="/ppt/diagrams/layout7.xml" ContentType="application/vnd.openxmlformats-officedocument.drawingml.diagramLayout+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24"/>
  </p:notesMasterIdLst>
  <p:handoutMasterIdLst>
    <p:handoutMasterId r:id="rId25"/>
  </p:handoutMasterIdLst>
  <p:sldIdLst>
    <p:sldId id="312" r:id="rId5"/>
    <p:sldId id="360" r:id="rId6"/>
    <p:sldId id="258" r:id="rId7"/>
    <p:sldId id="363" r:id="rId8"/>
    <p:sldId id="361" r:id="rId9"/>
    <p:sldId id="362" r:id="rId10"/>
    <p:sldId id="260" r:id="rId11"/>
    <p:sldId id="259" r:id="rId12"/>
    <p:sldId id="270" r:id="rId13"/>
    <p:sldId id="274" r:id="rId14"/>
    <p:sldId id="275" r:id="rId15"/>
    <p:sldId id="276" r:id="rId16"/>
    <p:sldId id="282" r:id="rId17"/>
    <p:sldId id="283" r:id="rId18"/>
    <p:sldId id="284" r:id="rId19"/>
    <p:sldId id="291" r:id="rId20"/>
    <p:sldId id="367" r:id="rId21"/>
    <p:sldId id="257" r:id="rId22"/>
    <p:sldId id="368" r:id="rId2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73968" autoAdjust="0"/>
  </p:normalViewPr>
  <p:slideViewPr>
    <p:cSldViewPr snapToGrid="0">
      <p:cViewPr varScale="1">
        <p:scale>
          <a:sx n="95" d="100"/>
          <a:sy n="95" d="100"/>
        </p:scale>
        <p:origin x="14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D01C28-8A16-43B3-88F7-99E33CB57007}"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E1B9F0E8-A16D-4973-8665-335DFA8ECED4}">
      <dgm:prSet/>
      <dgm:spPr/>
      <dgm:t>
        <a:bodyPr/>
        <a:lstStyle/>
        <a:p>
          <a:r>
            <a:rPr lang="en-GB"/>
            <a:t>Making effective use of the workforce and keeping costs down</a:t>
          </a:r>
          <a:endParaRPr lang="en-US"/>
        </a:p>
      </dgm:t>
    </dgm:pt>
    <dgm:pt modelId="{A26A60BD-C098-4736-A7FB-32544D09B9A2}" type="parTrans" cxnId="{28D2DDB2-EEC0-4E44-9F85-155DF30C4317}">
      <dgm:prSet/>
      <dgm:spPr/>
      <dgm:t>
        <a:bodyPr/>
        <a:lstStyle/>
        <a:p>
          <a:endParaRPr lang="en-US"/>
        </a:p>
      </dgm:t>
    </dgm:pt>
    <dgm:pt modelId="{5A44D9E8-F984-44B0-BFA9-4E1BB64BF791}" type="sibTrans" cxnId="{28D2DDB2-EEC0-4E44-9F85-155DF30C4317}">
      <dgm:prSet/>
      <dgm:spPr/>
      <dgm:t>
        <a:bodyPr/>
        <a:lstStyle/>
        <a:p>
          <a:endParaRPr lang="en-US"/>
        </a:p>
      </dgm:t>
    </dgm:pt>
    <dgm:pt modelId="{7C550BB7-2E57-499B-9047-7724A1A8EA16}">
      <dgm:prSet/>
      <dgm:spPr/>
      <dgm:t>
        <a:bodyPr/>
        <a:lstStyle/>
        <a:p>
          <a:r>
            <a:rPr lang="en-GB"/>
            <a:t>Maintains good employer/employee relations</a:t>
          </a:r>
          <a:endParaRPr lang="en-US"/>
        </a:p>
      </dgm:t>
    </dgm:pt>
    <dgm:pt modelId="{A39423B2-86AE-4093-B0D0-67ADD6EC882C}" type="parTrans" cxnId="{455D5759-7774-4E6F-B987-ACB7FA994062}">
      <dgm:prSet/>
      <dgm:spPr/>
      <dgm:t>
        <a:bodyPr/>
        <a:lstStyle/>
        <a:p>
          <a:endParaRPr lang="en-US"/>
        </a:p>
      </dgm:t>
    </dgm:pt>
    <dgm:pt modelId="{722B77A6-CEB2-4288-B3AD-BB6C9B6B68BA}" type="sibTrans" cxnId="{455D5759-7774-4E6F-B987-ACB7FA994062}">
      <dgm:prSet/>
      <dgm:spPr/>
      <dgm:t>
        <a:bodyPr/>
        <a:lstStyle/>
        <a:p>
          <a:endParaRPr lang="en-US"/>
        </a:p>
      </dgm:t>
    </dgm:pt>
    <dgm:pt modelId="{4DA60D33-0B34-490E-93EB-D63011141DA9}">
      <dgm:prSet/>
      <dgm:spPr/>
      <dgm:t>
        <a:bodyPr/>
        <a:lstStyle/>
        <a:p>
          <a:r>
            <a:rPr lang="en-GB"/>
            <a:t>Payroll and administration</a:t>
          </a:r>
          <a:endParaRPr lang="en-US"/>
        </a:p>
      </dgm:t>
    </dgm:pt>
    <dgm:pt modelId="{A6F713C9-DFE4-4C96-BA4D-8FA4D9D38132}" type="parTrans" cxnId="{7531A314-42C6-453C-8FC2-9ED3F29353F0}">
      <dgm:prSet/>
      <dgm:spPr/>
      <dgm:t>
        <a:bodyPr/>
        <a:lstStyle/>
        <a:p>
          <a:endParaRPr lang="en-US"/>
        </a:p>
      </dgm:t>
    </dgm:pt>
    <dgm:pt modelId="{79B54FCF-DC2A-4132-A187-887DCC4FE4A2}" type="sibTrans" cxnId="{7531A314-42C6-453C-8FC2-9ED3F29353F0}">
      <dgm:prSet/>
      <dgm:spPr/>
      <dgm:t>
        <a:bodyPr/>
        <a:lstStyle/>
        <a:p>
          <a:endParaRPr lang="en-US"/>
        </a:p>
      </dgm:t>
    </dgm:pt>
    <dgm:pt modelId="{C4E61AE5-7F97-4140-BDBF-B326A7A53E6D}">
      <dgm:prSet/>
      <dgm:spPr/>
      <dgm:t>
        <a:bodyPr/>
        <a:lstStyle/>
        <a:p>
          <a:r>
            <a:rPr lang="en-GB"/>
            <a:t>Complying with workplace legislation</a:t>
          </a:r>
          <a:endParaRPr lang="en-US"/>
        </a:p>
      </dgm:t>
    </dgm:pt>
    <dgm:pt modelId="{C05F9569-6428-4613-AF21-ED9698150375}" type="parTrans" cxnId="{27EF67C4-70A7-421A-A64F-2FBA1EA46419}">
      <dgm:prSet/>
      <dgm:spPr/>
      <dgm:t>
        <a:bodyPr/>
        <a:lstStyle/>
        <a:p>
          <a:endParaRPr lang="en-US"/>
        </a:p>
      </dgm:t>
    </dgm:pt>
    <dgm:pt modelId="{FB844468-E5D2-405F-9A8F-26F366C3E1D8}" type="sibTrans" cxnId="{27EF67C4-70A7-421A-A64F-2FBA1EA46419}">
      <dgm:prSet/>
      <dgm:spPr/>
      <dgm:t>
        <a:bodyPr/>
        <a:lstStyle/>
        <a:p>
          <a:endParaRPr lang="en-US"/>
        </a:p>
      </dgm:t>
    </dgm:pt>
    <dgm:pt modelId="{EAB4A486-C527-4C74-8B47-2AA62095E943}">
      <dgm:prSet/>
      <dgm:spPr/>
      <dgm:t>
        <a:bodyPr/>
        <a:lstStyle/>
        <a:p>
          <a:r>
            <a:rPr lang="en-GB" b="1"/>
            <a:t>Planning</a:t>
          </a:r>
          <a:r>
            <a:rPr lang="en-GB"/>
            <a:t> workforce needs of the business – current and future</a:t>
          </a:r>
          <a:endParaRPr lang="en-US"/>
        </a:p>
      </dgm:t>
    </dgm:pt>
    <dgm:pt modelId="{A33D5DD9-495E-4B0E-9B9C-763E74EF2472}" type="parTrans" cxnId="{DEF446E1-496F-4EB4-82F0-AA5AC3CEA9E3}">
      <dgm:prSet/>
      <dgm:spPr/>
      <dgm:t>
        <a:bodyPr/>
        <a:lstStyle/>
        <a:p>
          <a:endParaRPr lang="en-US"/>
        </a:p>
      </dgm:t>
    </dgm:pt>
    <dgm:pt modelId="{E2A0C346-16F9-4D56-BEFC-BBC36C263634}" type="sibTrans" cxnId="{DEF446E1-496F-4EB4-82F0-AA5AC3CEA9E3}">
      <dgm:prSet/>
      <dgm:spPr/>
      <dgm:t>
        <a:bodyPr/>
        <a:lstStyle/>
        <a:p>
          <a:endParaRPr lang="en-US"/>
        </a:p>
      </dgm:t>
    </dgm:pt>
    <dgm:pt modelId="{56900F2D-B24C-466E-B95D-AB7B9589D865}">
      <dgm:prSet/>
      <dgm:spPr/>
      <dgm:t>
        <a:bodyPr/>
        <a:lstStyle/>
        <a:p>
          <a:r>
            <a:rPr lang="en-GB" b="1"/>
            <a:t>Recruiting and selecting </a:t>
          </a:r>
          <a:r>
            <a:rPr lang="en-GB"/>
            <a:t>suitable employees for the business</a:t>
          </a:r>
          <a:endParaRPr lang="en-US"/>
        </a:p>
      </dgm:t>
    </dgm:pt>
    <dgm:pt modelId="{C5957EDA-8A8C-49CE-AC4D-29FF27F5BEAC}" type="parTrans" cxnId="{1295F2E5-9451-46A2-98C6-8FC8D436B653}">
      <dgm:prSet/>
      <dgm:spPr/>
      <dgm:t>
        <a:bodyPr/>
        <a:lstStyle/>
        <a:p>
          <a:endParaRPr lang="en-US"/>
        </a:p>
      </dgm:t>
    </dgm:pt>
    <dgm:pt modelId="{7A8935A7-5F9F-4915-94A8-ADCA7BF09707}" type="sibTrans" cxnId="{1295F2E5-9451-46A2-98C6-8FC8D436B653}">
      <dgm:prSet/>
      <dgm:spPr/>
      <dgm:t>
        <a:bodyPr/>
        <a:lstStyle/>
        <a:p>
          <a:endParaRPr lang="en-US"/>
        </a:p>
      </dgm:t>
    </dgm:pt>
    <dgm:pt modelId="{D24CF96D-0F13-474E-B4DA-7E3CD33B2D65}">
      <dgm:prSet/>
      <dgm:spPr/>
      <dgm:t>
        <a:bodyPr/>
        <a:lstStyle/>
        <a:p>
          <a:r>
            <a:rPr lang="en-GB" b="1"/>
            <a:t>Training and appraising </a:t>
          </a:r>
          <a:r>
            <a:rPr lang="en-GB"/>
            <a:t>existing staff</a:t>
          </a:r>
          <a:endParaRPr lang="en-US"/>
        </a:p>
      </dgm:t>
    </dgm:pt>
    <dgm:pt modelId="{1D8AA2A1-7B8F-4D0F-958E-BC21A966EA60}" type="parTrans" cxnId="{E6C0F1B4-A09C-4886-8BC1-2390DFAB8656}">
      <dgm:prSet/>
      <dgm:spPr/>
      <dgm:t>
        <a:bodyPr/>
        <a:lstStyle/>
        <a:p>
          <a:endParaRPr lang="en-US"/>
        </a:p>
      </dgm:t>
    </dgm:pt>
    <dgm:pt modelId="{CFDDB932-E617-4624-979A-AE16930FD3AF}" type="sibTrans" cxnId="{E6C0F1B4-A09C-4886-8BC1-2390DFAB8656}">
      <dgm:prSet/>
      <dgm:spPr/>
      <dgm:t>
        <a:bodyPr/>
        <a:lstStyle/>
        <a:p>
          <a:endParaRPr lang="en-US"/>
        </a:p>
      </dgm:t>
    </dgm:pt>
    <dgm:pt modelId="{41B5C257-95FB-47B6-B29C-E5F0B96185BE}">
      <dgm:prSet/>
      <dgm:spPr/>
      <dgm:t>
        <a:bodyPr/>
        <a:lstStyle/>
        <a:p>
          <a:r>
            <a:rPr lang="en-GB"/>
            <a:t>Strategic decisions on policy, structure and culture</a:t>
          </a:r>
          <a:endParaRPr lang="en-US"/>
        </a:p>
      </dgm:t>
    </dgm:pt>
    <dgm:pt modelId="{63938A88-C5FD-4445-BFFD-C225A057FC08}" type="parTrans" cxnId="{52E4629A-84E5-447B-8834-8CF76522188F}">
      <dgm:prSet/>
      <dgm:spPr/>
      <dgm:t>
        <a:bodyPr/>
        <a:lstStyle/>
        <a:p>
          <a:endParaRPr lang="en-US"/>
        </a:p>
      </dgm:t>
    </dgm:pt>
    <dgm:pt modelId="{A4B32AA3-472B-480F-B1BE-DA3F7A481DEF}" type="sibTrans" cxnId="{52E4629A-84E5-447B-8834-8CF76522188F}">
      <dgm:prSet/>
      <dgm:spPr/>
      <dgm:t>
        <a:bodyPr/>
        <a:lstStyle/>
        <a:p>
          <a:endParaRPr lang="en-US"/>
        </a:p>
      </dgm:t>
    </dgm:pt>
    <dgm:pt modelId="{D9CF5263-09C1-1840-9CDB-F3035A3F7D8F}" type="pres">
      <dgm:prSet presAssocID="{A6D01C28-8A16-43B3-88F7-99E33CB57007}" presName="diagram" presStyleCnt="0">
        <dgm:presLayoutVars>
          <dgm:dir/>
          <dgm:resizeHandles val="exact"/>
        </dgm:presLayoutVars>
      </dgm:prSet>
      <dgm:spPr/>
    </dgm:pt>
    <dgm:pt modelId="{C1C6B117-4204-5647-ABBC-F77D9FEE037B}" type="pres">
      <dgm:prSet presAssocID="{EAB4A486-C527-4C74-8B47-2AA62095E943}" presName="node" presStyleLbl="node1" presStyleIdx="0" presStyleCnt="8">
        <dgm:presLayoutVars>
          <dgm:bulletEnabled val="1"/>
        </dgm:presLayoutVars>
      </dgm:prSet>
      <dgm:spPr/>
    </dgm:pt>
    <dgm:pt modelId="{5EAF5E25-6419-6E4E-9809-E2EDCB8C050D}" type="pres">
      <dgm:prSet presAssocID="{E2A0C346-16F9-4D56-BEFC-BBC36C263634}" presName="sibTrans" presStyleCnt="0"/>
      <dgm:spPr/>
    </dgm:pt>
    <dgm:pt modelId="{CC658497-9057-7440-8757-10ACF114BD9B}" type="pres">
      <dgm:prSet presAssocID="{56900F2D-B24C-466E-B95D-AB7B9589D865}" presName="node" presStyleLbl="node1" presStyleIdx="1" presStyleCnt="8">
        <dgm:presLayoutVars>
          <dgm:bulletEnabled val="1"/>
        </dgm:presLayoutVars>
      </dgm:prSet>
      <dgm:spPr/>
    </dgm:pt>
    <dgm:pt modelId="{A6448A2B-EF68-DD46-9F10-A7709011A9AE}" type="pres">
      <dgm:prSet presAssocID="{7A8935A7-5F9F-4915-94A8-ADCA7BF09707}" presName="sibTrans" presStyleCnt="0"/>
      <dgm:spPr/>
    </dgm:pt>
    <dgm:pt modelId="{0ED04480-D84E-2A42-B73E-9B85ADF7028F}" type="pres">
      <dgm:prSet presAssocID="{E1B9F0E8-A16D-4973-8665-335DFA8ECED4}" presName="node" presStyleLbl="node1" presStyleIdx="2" presStyleCnt="8">
        <dgm:presLayoutVars>
          <dgm:bulletEnabled val="1"/>
        </dgm:presLayoutVars>
      </dgm:prSet>
      <dgm:spPr/>
    </dgm:pt>
    <dgm:pt modelId="{9ABF43A5-8087-034D-ABB4-EE3E28B151DB}" type="pres">
      <dgm:prSet presAssocID="{5A44D9E8-F984-44B0-BFA9-4E1BB64BF791}" presName="sibTrans" presStyleCnt="0"/>
      <dgm:spPr/>
    </dgm:pt>
    <dgm:pt modelId="{E065E76A-6B33-DB46-B744-D691414B3B9C}" type="pres">
      <dgm:prSet presAssocID="{7C550BB7-2E57-499B-9047-7724A1A8EA16}" presName="node" presStyleLbl="node1" presStyleIdx="3" presStyleCnt="8">
        <dgm:presLayoutVars>
          <dgm:bulletEnabled val="1"/>
        </dgm:presLayoutVars>
      </dgm:prSet>
      <dgm:spPr/>
    </dgm:pt>
    <dgm:pt modelId="{7BDD5C13-D0DA-E949-99C7-4EB513D664FA}" type="pres">
      <dgm:prSet presAssocID="{722B77A6-CEB2-4288-B3AD-BB6C9B6B68BA}" presName="sibTrans" presStyleCnt="0"/>
      <dgm:spPr/>
    </dgm:pt>
    <dgm:pt modelId="{17E6246A-330E-9B42-A695-3100DEF94705}" type="pres">
      <dgm:prSet presAssocID="{C4E61AE5-7F97-4140-BDBF-B326A7A53E6D}" presName="node" presStyleLbl="node1" presStyleIdx="4" presStyleCnt="8">
        <dgm:presLayoutVars>
          <dgm:bulletEnabled val="1"/>
        </dgm:presLayoutVars>
      </dgm:prSet>
      <dgm:spPr/>
    </dgm:pt>
    <dgm:pt modelId="{A48F75A9-7133-0D45-B1F3-EF1EB0614842}" type="pres">
      <dgm:prSet presAssocID="{FB844468-E5D2-405F-9A8F-26F366C3E1D8}" presName="sibTrans" presStyleCnt="0"/>
      <dgm:spPr/>
    </dgm:pt>
    <dgm:pt modelId="{DC6400EC-780F-DD44-9564-FF4782F476DC}" type="pres">
      <dgm:prSet presAssocID="{D24CF96D-0F13-474E-B4DA-7E3CD33B2D65}" presName="node" presStyleLbl="node1" presStyleIdx="5" presStyleCnt="8">
        <dgm:presLayoutVars>
          <dgm:bulletEnabled val="1"/>
        </dgm:presLayoutVars>
      </dgm:prSet>
      <dgm:spPr/>
    </dgm:pt>
    <dgm:pt modelId="{6EA6A250-9900-8E4D-B300-8BE6274F2C93}" type="pres">
      <dgm:prSet presAssocID="{CFDDB932-E617-4624-979A-AE16930FD3AF}" presName="sibTrans" presStyleCnt="0"/>
      <dgm:spPr/>
    </dgm:pt>
    <dgm:pt modelId="{4CF57F9A-99CC-2340-9655-FB5D5145CE35}" type="pres">
      <dgm:prSet presAssocID="{41B5C257-95FB-47B6-B29C-E5F0B96185BE}" presName="node" presStyleLbl="node1" presStyleIdx="6" presStyleCnt="8">
        <dgm:presLayoutVars>
          <dgm:bulletEnabled val="1"/>
        </dgm:presLayoutVars>
      </dgm:prSet>
      <dgm:spPr/>
    </dgm:pt>
    <dgm:pt modelId="{D4469577-51E5-BB45-A6E7-29CA694B926D}" type="pres">
      <dgm:prSet presAssocID="{A4B32AA3-472B-480F-B1BE-DA3F7A481DEF}" presName="sibTrans" presStyleCnt="0"/>
      <dgm:spPr/>
    </dgm:pt>
    <dgm:pt modelId="{CAE29F48-BD79-974C-B79B-08D0872EC0F7}" type="pres">
      <dgm:prSet presAssocID="{4DA60D33-0B34-490E-93EB-D63011141DA9}" presName="node" presStyleLbl="node1" presStyleIdx="7" presStyleCnt="8">
        <dgm:presLayoutVars>
          <dgm:bulletEnabled val="1"/>
        </dgm:presLayoutVars>
      </dgm:prSet>
      <dgm:spPr/>
    </dgm:pt>
  </dgm:ptLst>
  <dgm:cxnLst>
    <dgm:cxn modelId="{21B87501-A732-CA4C-9B3C-59D508CCFF1D}" type="presOf" srcId="{7C550BB7-2E57-499B-9047-7724A1A8EA16}" destId="{E065E76A-6B33-DB46-B744-D691414B3B9C}" srcOrd="0" destOrd="0" presId="urn:microsoft.com/office/officeart/2005/8/layout/default"/>
    <dgm:cxn modelId="{7531A314-42C6-453C-8FC2-9ED3F29353F0}" srcId="{A6D01C28-8A16-43B3-88F7-99E33CB57007}" destId="{4DA60D33-0B34-490E-93EB-D63011141DA9}" srcOrd="7" destOrd="0" parTransId="{A6F713C9-DFE4-4C96-BA4D-8FA4D9D38132}" sibTransId="{79B54FCF-DC2A-4132-A187-887DCC4FE4A2}"/>
    <dgm:cxn modelId="{AD76992E-4249-1E4C-ABF9-AE02DD15E8E0}" type="presOf" srcId="{D24CF96D-0F13-474E-B4DA-7E3CD33B2D65}" destId="{DC6400EC-780F-DD44-9564-FF4782F476DC}" srcOrd="0" destOrd="0" presId="urn:microsoft.com/office/officeart/2005/8/layout/default"/>
    <dgm:cxn modelId="{D0E27050-4294-FD41-BD47-48E1898908CA}" type="presOf" srcId="{C4E61AE5-7F97-4140-BDBF-B326A7A53E6D}" destId="{17E6246A-330E-9B42-A695-3100DEF94705}" srcOrd="0" destOrd="0" presId="urn:microsoft.com/office/officeart/2005/8/layout/default"/>
    <dgm:cxn modelId="{455D5759-7774-4E6F-B987-ACB7FA994062}" srcId="{A6D01C28-8A16-43B3-88F7-99E33CB57007}" destId="{7C550BB7-2E57-499B-9047-7724A1A8EA16}" srcOrd="3" destOrd="0" parTransId="{A39423B2-86AE-4093-B0D0-67ADD6EC882C}" sibTransId="{722B77A6-CEB2-4288-B3AD-BB6C9B6B68BA}"/>
    <dgm:cxn modelId="{157FD362-8EE9-2646-B14A-38B9461E99B4}" type="presOf" srcId="{E1B9F0E8-A16D-4973-8665-335DFA8ECED4}" destId="{0ED04480-D84E-2A42-B73E-9B85ADF7028F}" srcOrd="0" destOrd="0" presId="urn:microsoft.com/office/officeart/2005/8/layout/default"/>
    <dgm:cxn modelId="{C3197264-98E3-8743-9701-B94EBD4005F6}" type="presOf" srcId="{41B5C257-95FB-47B6-B29C-E5F0B96185BE}" destId="{4CF57F9A-99CC-2340-9655-FB5D5145CE35}" srcOrd="0" destOrd="0" presId="urn:microsoft.com/office/officeart/2005/8/layout/default"/>
    <dgm:cxn modelId="{645DC871-C7A6-624E-97A7-AE428D370D0D}" type="presOf" srcId="{4DA60D33-0B34-490E-93EB-D63011141DA9}" destId="{CAE29F48-BD79-974C-B79B-08D0872EC0F7}" srcOrd="0" destOrd="0" presId="urn:microsoft.com/office/officeart/2005/8/layout/default"/>
    <dgm:cxn modelId="{52E4629A-84E5-447B-8834-8CF76522188F}" srcId="{A6D01C28-8A16-43B3-88F7-99E33CB57007}" destId="{41B5C257-95FB-47B6-B29C-E5F0B96185BE}" srcOrd="6" destOrd="0" parTransId="{63938A88-C5FD-4445-BFFD-C225A057FC08}" sibTransId="{A4B32AA3-472B-480F-B1BE-DA3F7A481DEF}"/>
    <dgm:cxn modelId="{9A3CA8A2-348D-6C42-86A3-BE3B95E32845}" type="presOf" srcId="{56900F2D-B24C-466E-B95D-AB7B9589D865}" destId="{CC658497-9057-7440-8757-10ACF114BD9B}" srcOrd="0" destOrd="0" presId="urn:microsoft.com/office/officeart/2005/8/layout/default"/>
    <dgm:cxn modelId="{28D2DDB2-EEC0-4E44-9F85-155DF30C4317}" srcId="{A6D01C28-8A16-43B3-88F7-99E33CB57007}" destId="{E1B9F0E8-A16D-4973-8665-335DFA8ECED4}" srcOrd="2" destOrd="0" parTransId="{A26A60BD-C098-4736-A7FB-32544D09B9A2}" sibTransId="{5A44D9E8-F984-44B0-BFA9-4E1BB64BF791}"/>
    <dgm:cxn modelId="{E6C0F1B4-A09C-4886-8BC1-2390DFAB8656}" srcId="{A6D01C28-8A16-43B3-88F7-99E33CB57007}" destId="{D24CF96D-0F13-474E-B4DA-7E3CD33B2D65}" srcOrd="5" destOrd="0" parTransId="{1D8AA2A1-7B8F-4D0F-958E-BC21A966EA60}" sibTransId="{CFDDB932-E617-4624-979A-AE16930FD3AF}"/>
    <dgm:cxn modelId="{27EF67C4-70A7-421A-A64F-2FBA1EA46419}" srcId="{A6D01C28-8A16-43B3-88F7-99E33CB57007}" destId="{C4E61AE5-7F97-4140-BDBF-B326A7A53E6D}" srcOrd="4" destOrd="0" parTransId="{C05F9569-6428-4613-AF21-ED9698150375}" sibTransId="{FB844468-E5D2-405F-9A8F-26F366C3E1D8}"/>
    <dgm:cxn modelId="{A180FED5-3041-3D48-8F49-B1EE446F0911}" type="presOf" srcId="{EAB4A486-C527-4C74-8B47-2AA62095E943}" destId="{C1C6B117-4204-5647-ABBC-F77D9FEE037B}" srcOrd="0" destOrd="0" presId="urn:microsoft.com/office/officeart/2005/8/layout/default"/>
    <dgm:cxn modelId="{DEF446E1-496F-4EB4-82F0-AA5AC3CEA9E3}" srcId="{A6D01C28-8A16-43B3-88F7-99E33CB57007}" destId="{EAB4A486-C527-4C74-8B47-2AA62095E943}" srcOrd="0" destOrd="0" parTransId="{A33D5DD9-495E-4B0E-9B9C-763E74EF2472}" sibTransId="{E2A0C346-16F9-4D56-BEFC-BBC36C263634}"/>
    <dgm:cxn modelId="{1295F2E5-9451-46A2-98C6-8FC8D436B653}" srcId="{A6D01C28-8A16-43B3-88F7-99E33CB57007}" destId="{56900F2D-B24C-466E-B95D-AB7B9589D865}" srcOrd="1" destOrd="0" parTransId="{C5957EDA-8A8C-49CE-AC4D-29FF27F5BEAC}" sibTransId="{7A8935A7-5F9F-4915-94A8-ADCA7BF09707}"/>
    <dgm:cxn modelId="{EAF720FE-2F64-4040-A246-A9ADB2DEE44E}" type="presOf" srcId="{A6D01C28-8A16-43B3-88F7-99E33CB57007}" destId="{D9CF5263-09C1-1840-9CDB-F3035A3F7D8F}" srcOrd="0" destOrd="0" presId="urn:microsoft.com/office/officeart/2005/8/layout/default"/>
    <dgm:cxn modelId="{F8CBF0E3-CA4D-C94E-9FEA-72D4048A68B1}" type="presParOf" srcId="{D9CF5263-09C1-1840-9CDB-F3035A3F7D8F}" destId="{C1C6B117-4204-5647-ABBC-F77D9FEE037B}" srcOrd="0" destOrd="0" presId="urn:microsoft.com/office/officeart/2005/8/layout/default"/>
    <dgm:cxn modelId="{84EEB45E-E789-F048-A61A-CA9B2B6771EB}" type="presParOf" srcId="{D9CF5263-09C1-1840-9CDB-F3035A3F7D8F}" destId="{5EAF5E25-6419-6E4E-9809-E2EDCB8C050D}" srcOrd="1" destOrd="0" presId="urn:microsoft.com/office/officeart/2005/8/layout/default"/>
    <dgm:cxn modelId="{E7846F45-D425-0140-9676-3A1FF7CFB29A}" type="presParOf" srcId="{D9CF5263-09C1-1840-9CDB-F3035A3F7D8F}" destId="{CC658497-9057-7440-8757-10ACF114BD9B}" srcOrd="2" destOrd="0" presId="urn:microsoft.com/office/officeart/2005/8/layout/default"/>
    <dgm:cxn modelId="{1BAA2819-2D3E-F34F-872E-CA4CE1CD0134}" type="presParOf" srcId="{D9CF5263-09C1-1840-9CDB-F3035A3F7D8F}" destId="{A6448A2B-EF68-DD46-9F10-A7709011A9AE}" srcOrd="3" destOrd="0" presId="urn:microsoft.com/office/officeart/2005/8/layout/default"/>
    <dgm:cxn modelId="{79C7139B-84DF-C042-AC93-353534D8FF35}" type="presParOf" srcId="{D9CF5263-09C1-1840-9CDB-F3035A3F7D8F}" destId="{0ED04480-D84E-2A42-B73E-9B85ADF7028F}" srcOrd="4" destOrd="0" presId="urn:microsoft.com/office/officeart/2005/8/layout/default"/>
    <dgm:cxn modelId="{8815573A-9EC4-F643-9AD1-960732D18A1F}" type="presParOf" srcId="{D9CF5263-09C1-1840-9CDB-F3035A3F7D8F}" destId="{9ABF43A5-8087-034D-ABB4-EE3E28B151DB}" srcOrd="5" destOrd="0" presId="urn:microsoft.com/office/officeart/2005/8/layout/default"/>
    <dgm:cxn modelId="{B7D1BDAA-CAF9-2A4A-ABCB-E9CCEA1375F5}" type="presParOf" srcId="{D9CF5263-09C1-1840-9CDB-F3035A3F7D8F}" destId="{E065E76A-6B33-DB46-B744-D691414B3B9C}" srcOrd="6" destOrd="0" presId="urn:microsoft.com/office/officeart/2005/8/layout/default"/>
    <dgm:cxn modelId="{F9FDB10D-68BB-E440-98E4-34E7A2B8E9BA}" type="presParOf" srcId="{D9CF5263-09C1-1840-9CDB-F3035A3F7D8F}" destId="{7BDD5C13-D0DA-E949-99C7-4EB513D664FA}" srcOrd="7" destOrd="0" presId="urn:microsoft.com/office/officeart/2005/8/layout/default"/>
    <dgm:cxn modelId="{0510FC3E-F139-B24F-8732-A92F2DB6D4BE}" type="presParOf" srcId="{D9CF5263-09C1-1840-9CDB-F3035A3F7D8F}" destId="{17E6246A-330E-9B42-A695-3100DEF94705}" srcOrd="8" destOrd="0" presId="urn:microsoft.com/office/officeart/2005/8/layout/default"/>
    <dgm:cxn modelId="{8632F477-2DCD-834F-904C-2B7D889C643A}" type="presParOf" srcId="{D9CF5263-09C1-1840-9CDB-F3035A3F7D8F}" destId="{A48F75A9-7133-0D45-B1F3-EF1EB0614842}" srcOrd="9" destOrd="0" presId="urn:microsoft.com/office/officeart/2005/8/layout/default"/>
    <dgm:cxn modelId="{226D8884-DE64-564C-8F81-3E5238DD6523}" type="presParOf" srcId="{D9CF5263-09C1-1840-9CDB-F3035A3F7D8F}" destId="{DC6400EC-780F-DD44-9564-FF4782F476DC}" srcOrd="10" destOrd="0" presId="urn:microsoft.com/office/officeart/2005/8/layout/default"/>
    <dgm:cxn modelId="{7C6D887B-DDD6-9247-A49B-470128477574}" type="presParOf" srcId="{D9CF5263-09C1-1840-9CDB-F3035A3F7D8F}" destId="{6EA6A250-9900-8E4D-B300-8BE6274F2C93}" srcOrd="11" destOrd="0" presId="urn:microsoft.com/office/officeart/2005/8/layout/default"/>
    <dgm:cxn modelId="{A302125E-2533-A048-97A4-7884B2CD9F19}" type="presParOf" srcId="{D9CF5263-09C1-1840-9CDB-F3035A3F7D8F}" destId="{4CF57F9A-99CC-2340-9655-FB5D5145CE35}" srcOrd="12" destOrd="0" presId="urn:microsoft.com/office/officeart/2005/8/layout/default"/>
    <dgm:cxn modelId="{3344B5F5-0800-B54A-9963-1E4D85336DD1}" type="presParOf" srcId="{D9CF5263-09C1-1840-9CDB-F3035A3F7D8F}" destId="{D4469577-51E5-BB45-A6E7-29CA694B926D}" srcOrd="13" destOrd="0" presId="urn:microsoft.com/office/officeart/2005/8/layout/default"/>
    <dgm:cxn modelId="{F4C7B500-1F41-AD4B-BAEA-A2D3A84C2807}" type="presParOf" srcId="{D9CF5263-09C1-1840-9CDB-F3035A3F7D8F}" destId="{CAE29F48-BD79-974C-B79B-08D0872EC0F7}"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184A6D9-4D32-4103-A1D2-180EA71E7A87}" type="doc">
      <dgm:prSet loTypeId="urn:microsoft.com/office/officeart/2016/7/layout/BasicLinearProcessNumbered" loCatId="process" qsTypeId="urn:microsoft.com/office/officeart/2005/8/quickstyle/simple1" qsCatId="simple" csTypeId="urn:microsoft.com/office/officeart/2005/8/colors/colorful2" csCatId="colorful" phldr="1"/>
      <dgm:spPr/>
      <dgm:t>
        <a:bodyPr/>
        <a:lstStyle/>
        <a:p>
          <a:endParaRPr lang="en-US"/>
        </a:p>
      </dgm:t>
    </dgm:pt>
    <dgm:pt modelId="{EBD493F7-E2EF-6E4A-AF5D-A6F594B7DC2B}">
      <dgm:prSet/>
      <dgm:spPr/>
      <dgm:t>
        <a:bodyPr/>
        <a:lstStyle/>
        <a:p>
          <a:r>
            <a:rPr lang="en-GB" b="0" i="0" dirty="0"/>
            <a:t>With reference to the case study, you are to prepare a report for the Managing Director of NBCC Ltd</a:t>
          </a:r>
        </a:p>
      </dgm:t>
    </dgm:pt>
    <dgm:pt modelId="{034324A4-319F-3A4C-8D46-D16FE5DBD4C3}" type="parTrans" cxnId="{7D8E6588-D46B-FA43-BE31-9B7CC6FE2CDB}">
      <dgm:prSet/>
      <dgm:spPr/>
      <dgm:t>
        <a:bodyPr/>
        <a:lstStyle/>
        <a:p>
          <a:endParaRPr lang="en-US"/>
        </a:p>
      </dgm:t>
    </dgm:pt>
    <dgm:pt modelId="{B8990C1C-EB19-4F4D-ABEF-D1D8B584490C}" type="sibTrans" cxnId="{7D8E6588-D46B-FA43-BE31-9B7CC6FE2CDB}">
      <dgm:prSet phldrT="1" phldr="0"/>
      <dgm:spPr/>
      <dgm:t>
        <a:bodyPr/>
        <a:lstStyle/>
        <a:p>
          <a:r>
            <a:rPr lang="en-US"/>
            <a:t>1</a:t>
          </a:r>
        </a:p>
      </dgm:t>
    </dgm:pt>
    <dgm:pt modelId="{F49D800E-F82F-EA43-8473-97D364B17D3A}">
      <dgm:prSet/>
      <dgm:spPr/>
      <dgm:t>
        <a:bodyPr/>
        <a:lstStyle/>
        <a:p>
          <a:r>
            <a:rPr lang="en-GB" dirty="0"/>
            <a:t>Explain what HR Planning involves and why it is important to NBCC</a:t>
          </a:r>
          <a:endParaRPr lang="en-GB" b="0" i="0" dirty="0"/>
        </a:p>
      </dgm:t>
    </dgm:pt>
    <dgm:pt modelId="{EBC7B8FF-28FA-E048-A085-28CBD9156C60}" type="parTrans" cxnId="{21241DDC-1BAB-4D4B-A9A8-BE7725711FA5}">
      <dgm:prSet/>
      <dgm:spPr/>
      <dgm:t>
        <a:bodyPr/>
        <a:lstStyle/>
        <a:p>
          <a:endParaRPr lang="en-US"/>
        </a:p>
      </dgm:t>
    </dgm:pt>
    <dgm:pt modelId="{62C59BAE-A01B-0B4D-9F4B-364F9744D710}" type="sibTrans" cxnId="{21241DDC-1BAB-4D4B-A9A8-BE7725711FA5}">
      <dgm:prSet phldrT="2" phldr="0"/>
      <dgm:spPr/>
      <dgm:t>
        <a:bodyPr/>
        <a:lstStyle/>
        <a:p>
          <a:r>
            <a:rPr lang="en-US"/>
            <a:t>2</a:t>
          </a:r>
        </a:p>
      </dgm:t>
    </dgm:pt>
    <dgm:pt modelId="{E31CECCF-EF00-5A43-B742-C346EE3262B3}">
      <dgm:prSet/>
      <dgm:spPr/>
      <dgm:t>
        <a:bodyPr/>
        <a:lstStyle/>
        <a:p>
          <a:r>
            <a:rPr lang="en-GB" b="0" dirty="0"/>
            <a:t>Recommend actions that NBCC could take to improve competitiveness and success</a:t>
          </a:r>
          <a:endParaRPr lang="en-GB" b="0" i="0" dirty="0"/>
        </a:p>
      </dgm:t>
    </dgm:pt>
    <dgm:pt modelId="{8D4D8D10-A3F0-7E4D-B35A-65FA20D44C8D}" type="parTrans" cxnId="{F700D975-1796-5D4A-9F43-8AED0801619D}">
      <dgm:prSet/>
      <dgm:spPr/>
      <dgm:t>
        <a:bodyPr/>
        <a:lstStyle/>
        <a:p>
          <a:endParaRPr lang="en-US"/>
        </a:p>
      </dgm:t>
    </dgm:pt>
    <dgm:pt modelId="{2E2773B7-1363-6A43-9614-E41CA1E68196}" type="sibTrans" cxnId="{F700D975-1796-5D4A-9F43-8AED0801619D}">
      <dgm:prSet phldrT="3" phldr="0"/>
      <dgm:spPr/>
      <dgm:t>
        <a:bodyPr/>
        <a:lstStyle/>
        <a:p>
          <a:r>
            <a:rPr lang="en-US"/>
            <a:t>3</a:t>
          </a:r>
        </a:p>
      </dgm:t>
    </dgm:pt>
    <dgm:pt modelId="{C085FBEF-CCBE-6049-B0CF-08ACB93211AC}" type="pres">
      <dgm:prSet presAssocID="{4184A6D9-4D32-4103-A1D2-180EA71E7A87}" presName="Name0" presStyleCnt="0">
        <dgm:presLayoutVars>
          <dgm:animLvl val="lvl"/>
          <dgm:resizeHandles val="exact"/>
        </dgm:presLayoutVars>
      </dgm:prSet>
      <dgm:spPr/>
    </dgm:pt>
    <dgm:pt modelId="{EC8E4AB4-96B5-CA4B-A1F2-ED1CF91C9A1F}" type="pres">
      <dgm:prSet presAssocID="{EBD493F7-E2EF-6E4A-AF5D-A6F594B7DC2B}" presName="compositeNode" presStyleCnt="0">
        <dgm:presLayoutVars>
          <dgm:bulletEnabled val="1"/>
        </dgm:presLayoutVars>
      </dgm:prSet>
      <dgm:spPr/>
    </dgm:pt>
    <dgm:pt modelId="{7AEF942D-75EF-5848-962E-FFF402B7E690}" type="pres">
      <dgm:prSet presAssocID="{EBD493F7-E2EF-6E4A-AF5D-A6F594B7DC2B}" presName="bgRect" presStyleLbl="bgAccFollowNode1" presStyleIdx="0" presStyleCnt="3"/>
      <dgm:spPr/>
    </dgm:pt>
    <dgm:pt modelId="{9162A9ED-3FE4-9B49-91DD-4BCF01FBEDA2}" type="pres">
      <dgm:prSet presAssocID="{B8990C1C-EB19-4F4D-ABEF-D1D8B584490C}" presName="sibTransNodeCircle" presStyleLbl="alignNode1" presStyleIdx="0" presStyleCnt="6">
        <dgm:presLayoutVars>
          <dgm:chMax val="0"/>
          <dgm:bulletEnabled/>
        </dgm:presLayoutVars>
      </dgm:prSet>
      <dgm:spPr/>
    </dgm:pt>
    <dgm:pt modelId="{711F2C87-8E8F-4549-A20D-2D54CD3707AE}" type="pres">
      <dgm:prSet presAssocID="{EBD493F7-E2EF-6E4A-AF5D-A6F594B7DC2B}" presName="bottomLine" presStyleLbl="alignNode1" presStyleIdx="1" presStyleCnt="6">
        <dgm:presLayoutVars/>
      </dgm:prSet>
      <dgm:spPr/>
    </dgm:pt>
    <dgm:pt modelId="{AE0483FA-7731-FE4D-9368-31F410063D6C}" type="pres">
      <dgm:prSet presAssocID="{EBD493F7-E2EF-6E4A-AF5D-A6F594B7DC2B}" presName="nodeText" presStyleLbl="bgAccFollowNode1" presStyleIdx="0" presStyleCnt="3">
        <dgm:presLayoutVars>
          <dgm:bulletEnabled val="1"/>
        </dgm:presLayoutVars>
      </dgm:prSet>
      <dgm:spPr/>
    </dgm:pt>
    <dgm:pt modelId="{7C038034-4640-844A-9721-8A74F3C7A5F1}" type="pres">
      <dgm:prSet presAssocID="{B8990C1C-EB19-4F4D-ABEF-D1D8B584490C}" presName="sibTrans" presStyleCnt="0"/>
      <dgm:spPr/>
    </dgm:pt>
    <dgm:pt modelId="{55A9716F-E7F2-7C4C-A2CC-D9BC21DDEF09}" type="pres">
      <dgm:prSet presAssocID="{F49D800E-F82F-EA43-8473-97D364B17D3A}" presName="compositeNode" presStyleCnt="0">
        <dgm:presLayoutVars>
          <dgm:bulletEnabled val="1"/>
        </dgm:presLayoutVars>
      </dgm:prSet>
      <dgm:spPr/>
    </dgm:pt>
    <dgm:pt modelId="{35896611-84D0-6C47-8E29-C6DC7AFE11F3}" type="pres">
      <dgm:prSet presAssocID="{F49D800E-F82F-EA43-8473-97D364B17D3A}" presName="bgRect" presStyleLbl="bgAccFollowNode1" presStyleIdx="1" presStyleCnt="3"/>
      <dgm:spPr/>
    </dgm:pt>
    <dgm:pt modelId="{557B098E-F464-8B40-978E-91329B8551BD}" type="pres">
      <dgm:prSet presAssocID="{62C59BAE-A01B-0B4D-9F4B-364F9744D710}" presName="sibTransNodeCircle" presStyleLbl="alignNode1" presStyleIdx="2" presStyleCnt="6">
        <dgm:presLayoutVars>
          <dgm:chMax val="0"/>
          <dgm:bulletEnabled/>
        </dgm:presLayoutVars>
      </dgm:prSet>
      <dgm:spPr/>
    </dgm:pt>
    <dgm:pt modelId="{C44971C6-F894-8A42-8639-FF5EFD6F4AC3}" type="pres">
      <dgm:prSet presAssocID="{F49D800E-F82F-EA43-8473-97D364B17D3A}" presName="bottomLine" presStyleLbl="alignNode1" presStyleIdx="3" presStyleCnt="6">
        <dgm:presLayoutVars/>
      </dgm:prSet>
      <dgm:spPr/>
    </dgm:pt>
    <dgm:pt modelId="{12EF3113-D2DD-BE48-94F1-46E242F1F8DD}" type="pres">
      <dgm:prSet presAssocID="{F49D800E-F82F-EA43-8473-97D364B17D3A}" presName="nodeText" presStyleLbl="bgAccFollowNode1" presStyleIdx="1" presStyleCnt="3">
        <dgm:presLayoutVars>
          <dgm:bulletEnabled val="1"/>
        </dgm:presLayoutVars>
      </dgm:prSet>
      <dgm:spPr/>
    </dgm:pt>
    <dgm:pt modelId="{5A980D28-F3C3-FD46-A0B9-87B72368EF31}" type="pres">
      <dgm:prSet presAssocID="{62C59BAE-A01B-0B4D-9F4B-364F9744D710}" presName="sibTrans" presStyleCnt="0"/>
      <dgm:spPr/>
    </dgm:pt>
    <dgm:pt modelId="{548F8C5C-EC46-3846-991B-4DCAA9E8E47B}" type="pres">
      <dgm:prSet presAssocID="{E31CECCF-EF00-5A43-B742-C346EE3262B3}" presName="compositeNode" presStyleCnt="0">
        <dgm:presLayoutVars>
          <dgm:bulletEnabled val="1"/>
        </dgm:presLayoutVars>
      </dgm:prSet>
      <dgm:spPr/>
    </dgm:pt>
    <dgm:pt modelId="{F77D34A4-B3B5-B242-B06B-34041420ABA3}" type="pres">
      <dgm:prSet presAssocID="{E31CECCF-EF00-5A43-B742-C346EE3262B3}" presName="bgRect" presStyleLbl="bgAccFollowNode1" presStyleIdx="2" presStyleCnt="3"/>
      <dgm:spPr/>
    </dgm:pt>
    <dgm:pt modelId="{993AF5D8-37DB-5441-A183-9D9E7C4FB926}" type="pres">
      <dgm:prSet presAssocID="{2E2773B7-1363-6A43-9614-E41CA1E68196}" presName="sibTransNodeCircle" presStyleLbl="alignNode1" presStyleIdx="4" presStyleCnt="6">
        <dgm:presLayoutVars>
          <dgm:chMax val="0"/>
          <dgm:bulletEnabled/>
        </dgm:presLayoutVars>
      </dgm:prSet>
      <dgm:spPr/>
    </dgm:pt>
    <dgm:pt modelId="{FF643B55-585F-4049-A819-D717CE74B94E}" type="pres">
      <dgm:prSet presAssocID="{E31CECCF-EF00-5A43-B742-C346EE3262B3}" presName="bottomLine" presStyleLbl="alignNode1" presStyleIdx="5" presStyleCnt="6">
        <dgm:presLayoutVars/>
      </dgm:prSet>
      <dgm:spPr/>
    </dgm:pt>
    <dgm:pt modelId="{429F0202-B6FC-394F-969E-D4E62C685AEF}" type="pres">
      <dgm:prSet presAssocID="{E31CECCF-EF00-5A43-B742-C346EE3262B3}" presName="nodeText" presStyleLbl="bgAccFollowNode1" presStyleIdx="2" presStyleCnt="3">
        <dgm:presLayoutVars>
          <dgm:bulletEnabled val="1"/>
        </dgm:presLayoutVars>
      </dgm:prSet>
      <dgm:spPr/>
    </dgm:pt>
  </dgm:ptLst>
  <dgm:cxnLst>
    <dgm:cxn modelId="{D98C7700-09EC-C34A-82EA-23A78AB7A3B0}" type="presOf" srcId="{E31CECCF-EF00-5A43-B742-C346EE3262B3}" destId="{F77D34A4-B3B5-B242-B06B-34041420ABA3}" srcOrd="0" destOrd="0" presId="urn:microsoft.com/office/officeart/2016/7/layout/BasicLinearProcessNumbered"/>
    <dgm:cxn modelId="{B1194007-510D-7F44-8919-3CA4B4211A51}" type="presOf" srcId="{62C59BAE-A01B-0B4D-9F4B-364F9744D710}" destId="{557B098E-F464-8B40-978E-91329B8551BD}" srcOrd="0" destOrd="0" presId="urn:microsoft.com/office/officeart/2016/7/layout/BasicLinearProcessNumbered"/>
    <dgm:cxn modelId="{9E945A08-7774-E14A-9DDC-8F082F6E3750}" type="presOf" srcId="{F49D800E-F82F-EA43-8473-97D364B17D3A}" destId="{35896611-84D0-6C47-8E29-C6DC7AFE11F3}" srcOrd="0" destOrd="0" presId="urn:microsoft.com/office/officeart/2016/7/layout/BasicLinearProcessNumbered"/>
    <dgm:cxn modelId="{C1C08211-B67E-EB4F-9018-EBB633677169}" type="presOf" srcId="{B8990C1C-EB19-4F4D-ABEF-D1D8B584490C}" destId="{9162A9ED-3FE4-9B49-91DD-4BCF01FBEDA2}" srcOrd="0" destOrd="0" presId="urn:microsoft.com/office/officeart/2016/7/layout/BasicLinearProcessNumbered"/>
    <dgm:cxn modelId="{81E37C28-B71D-7F47-9B23-4176AA773E0B}" type="presOf" srcId="{E31CECCF-EF00-5A43-B742-C346EE3262B3}" destId="{429F0202-B6FC-394F-969E-D4E62C685AEF}" srcOrd="1" destOrd="0" presId="urn:microsoft.com/office/officeart/2016/7/layout/BasicLinearProcessNumbered"/>
    <dgm:cxn modelId="{9B163549-DAE0-FA45-B910-6898CA24C47F}" type="presOf" srcId="{EBD493F7-E2EF-6E4A-AF5D-A6F594B7DC2B}" destId="{7AEF942D-75EF-5848-962E-FFF402B7E690}" srcOrd="0" destOrd="0" presId="urn:microsoft.com/office/officeart/2016/7/layout/BasicLinearProcessNumbered"/>
    <dgm:cxn modelId="{2138154D-780A-1747-A0FC-92BB2A90EE2D}" type="presOf" srcId="{F49D800E-F82F-EA43-8473-97D364B17D3A}" destId="{12EF3113-D2DD-BE48-94F1-46E242F1F8DD}" srcOrd="1" destOrd="0" presId="urn:microsoft.com/office/officeart/2016/7/layout/BasicLinearProcessNumbered"/>
    <dgm:cxn modelId="{F700D975-1796-5D4A-9F43-8AED0801619D}" srcId="{4184A6D9-4D32-4103-A1D2-180EA71E7A87}" destId="{E31CECCF-EF00-5A43-B742-C346EE3262B3}" srcOrd="2" destOrd="0" parTransId="{8D4D8D10-A3F0-7E4D-B35A-65FA20D44C8D}" sibTransId="{2E2773B7-1363-6A43-9614-E41CA1E68196}"/>
    <dgm:cxn modelId="{7D8E6588-D46B-FA43-BE31-9B7CC6FE2CDB}" srcId="{4184A6D9-4D32-4103-A1D2-180EA71E7A87}" destId="{EBD493F7-E2EF-6E4A-AF5D-A6F594B7DC2B}" srcOrd="0" destOrd="0" parTransId="{034324A4-319F-3A4C-8D46-D16FE5DBD4C3}" sibTransId="{B8990C1C-EB19-4F4D-ABEF-D1D8B584490C}"/>
    <dgm:cxn modelId="{33937C8C-B3DA-C145-BC90-1A882E8220D2}" type="presOf" srcId="{4184A6D9-4D32-4103-A1D2-180EA71E7A87}" destId="{C085FBEF-CCBE-6049-B0CF-08ACB93211AC}" srcOrd="0" destOrd="0" presId="urn:microsoft.com/office/officeart/2016/7/layout/BasicLinearProcessNumbered"/>
    <dgm:cxn modelId="{A8A5AC94-14EE-F44B-82EB-7C8D2730BD49}" type="presOf" srcId="{EBD493F7-E2EF-6E4A-AF5D-A6F594B7DC2B}" destId="{AE0483FA-7731-FE4D-9368-31F410063D6C}" srcOrd="1" destOrd="0" presId="urn:microsoft.com/office/officeart/2016/7/layout/BasicLinearProcessNumbered"/>
    <dgm:cxn modelId="{CB2DF5D2-712F-724A-8D7C-8B8B582550E1}" type="presOf" srcId="{2E2773B7-1363-6A43-9614-E41CA1E68196}" destId="{993AF5D8-37DB-5441-A183-9D9E7C4FB926}" srcOrd="0" destOrd="0" presId="urn:microsoft.com/office/officeart/2016/7/layout/BasicLinearProcessNumbered"/>
    <dgm:cxn modelId="{21241DDC-1BAB-4D4B-A9A8-BE7725711FA5}" srcId="{4184A6D9-4D32-4103-A1D2-180EA71E7A87}" destId="{F49D800E-F82F-EA43-8473-97D364B17D3A}" srcOrd="1" destOrd="0" parTransId="{EBC7B8FF-28FA-E048-A085-28CBD9156C60}" sibTransId="{62C59BAE-A01B-0B4D-9F4B-364F9744D710}"/>
    <dgm:cxn modelId="{BDB833F5-A8AE-E842-A639-C251FB9A70EE}" type="presParOf" srcId="{C085FBEF-CCBE-6049-B0CF-08ACB93211AC}" destId="{EC8E4AB4-96B5-CA4B-A1F2-ED1CF91C9A1F}" srcOrd="0" destOrd="0" presId="urn:microsoft.com/office/officeart/2016/7/layout/BasicLinearProcessNumbered"/>
    <dgm:cxn modelId="{AD91BAC1-B22A-1549-95CC-424ACB2AE231}" type="presParOf" srcId="{EC8E4AB4-96B5-CA4B-A1F2-ED1CF91C9A1F}" destId="{7AEF942D-75EF-5848-962E-FFF402B7E690}" srcOrd="0" destOrd="0" presId="urn:microsoft.com/office/officeart/2016/7/layout/BasicLinearProcessNumbered"/>
    <dgm:cxn modelId="{CFACA468-4CEA-B04F-9366-6115F5576400}" type="presParOf" srcId="{EC8E4AB4-96B5-CA4B-A1F2-ED1CF91C9A1F}" destId="{9162A9ED-3FE4-9B49-91DD-4BCF01FBEDA2}" srcOrd="1" destOrd="0" presId="urn:microsoft.com/office/officeart/2016/7/layout/BasicLinearProcessNumbered"/>
    <dgm:cxn modelId="{1706BFB2-6172-4F4F-98B5-8604FF548E8D}" type="presParOf" srcId="{EC8E4AB4-96B5-CA4B-A1F2-ED1CF91C9A1F}" destId="{711F2C87-8E8F-4549-A20D-2D54CD3707AE}" srcOrd="2" destOrd="0" presId="urn:microsoft.com/office/officeart/2016/7/layout/BasicLinearProcessNumbered"/>
    <dgm:cxn modelId="{18493C91-BEDE-E74C-893A-744229091A81}" type="presParOf" srcId="{EC8E4AB4-96B5-CA4B-A1F2-ED1CF91C9A1F}" destId="{AE0483FA-7731-FE4D-9368-31F410063D6C}" srcOrd="3" destOrd="0" presId="urn:microsoft.com/office/officeart/2016/7/layout/BasicLinearProcessNumbered"/>
    <dgm:cxn modelId="{D25846AD-133A-1749-99B2-A4B4BE5709EB}" type="presParOf" srcId="{C085FBEF-CCBE-6049-B0CF-08ACB93211AC}" destId="{7C038034-4640-844A-9721-8A74F3C7A5F1}" srcOrd="1" destOrd="0" presId="urn:microsoft.com/office/officeart/2016/7/layout/BasicLinearProcessNumbered"/>
    <dgm:cxn modelId="{74899DCC-ABF3-CD4C-A4DE-4657E0E9E532}" type="presParOf" srcId="{C085FBEF-CCBE-6049-B0CF-08ACB93211AC}" destId="{55A9716F-E7F2-7C4C-A2CC-D9BC21DDEF09}" srcOrd="2" destOrd="0" presId="urn:microsoft.com/office/officeart/2016/7/layout/BasicLinearProcessNumbered"/>
    <dgm:cxn modelId="{5975C76C-FE68-6842-82BE-09FE7B48EDA9}" type="presParOf" srcId="{55A9716F-E7F2-7C4C-A2CC-D9BC21DDEF09}" destId="{35896611-84D0-6C47-8E29-C6DC7AFE11F3}" srcOrd="0" destOrd="0" presId="urn:microsoft.com/office/officeart/2016/7/layout/BasicLinearProcessNumbered"/>
    <dgm:cxn modelId="{B1DE1CB0-566A-3F4C-954F-2B985B2FF6AF}" type="presParOf" srcId="{55A9716F-E7F2-7C4C-A2CC-D9BC21DDEF09}" destId="{557B098E-F464-8B40-978E-91329B8551BD}" srcOrd="1" destOrd="0" presId="urn:microsoft.com/office/officeart/2016/7/layout/BasicLinearProcessNumbered"/>
    <dgm:cxn modelId="{460EE9FE-E4B0-9648-9AE6-49F5C209D05C}" type="presParOf" srcId="{55A9716F-E7F2-7C4C-A2CC-D9BC21DDEF09}" destId="{C44971C6-F894-8A42-8639-FF5EFD6F4AC3}" srcOrd="2" destOrd="0" presId="urn:microsoft.com/office/officeart/2016/7/layout/BasicLinearProcessNumbered"/>
    <dgm:cxn modelId="{A3E48DFA-F147-854A-A4E2-025F3E3312DA}" type="presParOf" srcId="{55A9716F-E7F2-7C4C-A2CC-D9BC21DDEF09}" destId="{12EF3113-D2DD-BE48-94F1-46E242F1F8DD}" srcOrd="3" destOrd="0" presId="urn:microsoft.com/office/officeart/2016/7/layout/BasicLinearProcessNumbered"/>
    <dgm:cxn modelId="{9A78F9A6-D482-DB43-A31A-E7BC3402733C}" type="presParOf" srcId="{C085FBEF-CCBE-6049-B0CF-08ACB93211AC}" destId="{5A980D28-F3C3-FD46-A0B9-87B72368EF31}" srcOrd="3" destOrd="0" presId="urn:microsoft.com/office/officeart/2016/7/layout/BasicLinearProcessNumbered"/>
    <dgm:cxn modelId="{7B6B7FA1-72E6-1C44-B4D5-2E599887A96D}" type="presParOf" srcId="{C085FBEF-CCBE-6049-B0CF-08ACB93211AC}" destId="{548F8C5C-EC46-3846-991B-4DCAA9E8E47B}" srcOrd="4" destOrd="0" presId="urn:microsoft.com/office/officeart/2016/7/layout/BasicLinearProcessNumbered"/>
    <dgm:cxn modelId="{6997C7EE-0BFF-F941-877C-E548113FB9E7}" type="presParOf" srcId="{548F8C5C-EC46-3846-991B-4DCAA9E8E47B}" destId="{F77D34A4-B3B5-B242-B06B-34041420ABA3}" srcOrd="0" destOrd="0" presId="urn:microsoft.com/office/officeart/2016/7/layout/BasicLinearProcessNumbered"/>
    <dgm:cxn modelId="{B9389F05-95A4-DC42-8942-1A16307A8BE9}" type="presParOf" srcId="{548F8C5C-EC46-3846-991B-4DCAA9E8E47B}" destId="{993AF5D8-37DB-5441-A183-9D9E7C4FB926}" srcOrd="1" destOrd="0" presId="urn:microsoft.com/office/officeart/2016/7/layout/BasicLinearProcessNumbered"/>
    <dgm:cxn modelId="{8BA8D8B4-3225-154B-A5E2-E955A2E69BA1}" type="presParOf" srcId="{548F8C5C-EC46-3846-991B-4DCAA9E8E47B}" destId="{FF643B55-585F-4049-A819-D717CE74B94E}" srcOrd="2" destOrd="0" presId="urn:microsoft.com/office/officeart/2016/7/layout/BasicLinearProcessNumbered"/>
    <dgm:cxn modelId="{A54E74B2-97BF-EE49-88A6-3CC3BB99B429}" type="presParOf" srcId="{548F8C5C-EC46-3846-991B-4DCAA9E8E47B}" destId="{429F0202-B6FC-394F-969E-D4E62C685AEF}"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41AEE8-E547-413D-851C-6AA306073CE9}"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08158570-0D21-402B-98B6-215511655CEF}">
      <dgm:prSet custT="1"/>
      <dgm:spPr/>
      <dgm:t>
        <a:bodyPr/>
        <a:lstStyle/>
        <a:p>
          <a:r>
            <a:rPr lang="en-GB" sz="1800" b="1" dirty="0"/>
            <a:t>Business objectives</a:t>
          </a:r>
          <a:r>
            <a:rPr lang="en-GB" sz="1800" dirty="0"/>
            <a:t>, such as increasing output or opening new branches, will invariably require more employees.</a:t>
          </a:r>
          <a:endParaRPr lang="en-US" sz="1800" dirty="0"/>
        </a:p>
      </dgm:t>
    </dgm:pt>
    <dgm:pt modelId="{9CEE2AD2-4FD8-428A-BC89-95F31ADE8D56}" type="parTrans" cxnId="{86616592-91B5-4167-9AF8-A7EBABBE069C}">
      <dgm:prSet/>
      <dgm:spPr/>
      <dgm:t>
        <a:bodyPr/>
        <a:lstStyle/>
        <a:p>
          <a:endParaRPr lang="en-US"/>
        </a:p>
      </dgm:t>
    </dgm:pt>
    <dgm:pt modelId="{C56F8A62-F5D7-44AF-A2A1-98F89E475645}" type="sibTrans" cxnId="{86616592-91B5-4167-9AF8-A7EBABBE069C}">
      <dgm:prSet/>
      <dgm:spPr/>
      <dgm:t>
        <a:bodyPr/>
        <a:lstStyle/>
        <a:p>
          <a:endParaRPr lang="en-US"/>
        </a:p>
      </dgm:t>
    </dgm:pt>
    <dgm:pt modelId="{5E17763D-7882-438D-A18A-5894FD5548E6}">
      <dgm:prSet custT="1"/>
      <dgm:spPr/>
      <dgm:t>
        <a:bodyPr/>
        <a:lstStyle/>
        <a:p>
          <a:r>
            <a:rPr lang="en-GB" sz="1800" b="1" dirty="0"/>
            <a:t>Labour market changes </a:t>
          </a:r>
          <a:r>
            <a:rPr lang="en-GB" sz="1800" dirty="0"/>
            <a:t>– labour market trends have implications for the recruitment and retention of staff. Engineers are in increasingly short supply as less undergraduates are choosing to study in this discipline.</a:t>
          </a:r>
          <a:endParaRPr lang="en-US" sz="1800" dirty="0"/>
        </a:p>
      </dgm:t>
    </dgm:pt>
    <dgm:pt modelId="{40EAE13B-6B44-42EA-A026-1CDCF6D06870}" type="parTrans" cxnId="{D1D95C3B-16D0-45CF-B4D5-B4FA6674E354}">
      <dgm:prSet/>
      <dgm:spPr/>
      <dgm:t>
        <a:bodyPr/>
        <a:lstStyle/>
        <a:p>
          <a:endParaRPr lang="en-US"/>
        </a:p>
      </dgm:t>
    </dgm:pt>
    <dgm:pt modelId="{0C5680B8-2682-4FF3-A7D1-1E784A44D9F8}" type="sibTrans" cxnId="{D1D95C3B-16D0-45CF-B4D5-B4FA6674E354}">
      <dgm:prSet/>
      <dgm:spPr/>
      <dgm:t>
        <a:bodyPr/>
        <a:lstStyle/>
        <a:p>
          <a:endParaRPr lang="en-US"/>
        </a:p>
      </dgm:t>
    </dgm:pt>
    <dgm:pt modelId="{BFDEE230-F224-4264-A805-9942FE6C8289}">
      <dgm:prSet custT="1"/>
      <dgm:spPr/>
      <dgm:t>
        <a:bodyPr/>
        <a:lstStyle/>
        <a:p>
          <a:r>
            <a:rPr lang="en-GB" sz="1800" b="1" dirty="0"/>
            <a:t>Demographic and social change </a:t>
          </a:r>
          <a:r>
            <a:rPr lang="en-GB" sz="1800" dirty="0"/>
            <a:t>such as the ageing population in the UK, is affecting both the demand for products and services required by this age group as well as workforce supply.</a:t>
          </a:r>
          <a:endParaRPr lang="en-US" sz="1800" dirty="0"/>
        </a:p>
      </dgm:t>
    </dgm:pt>
    <dgm:pt modelId="{C1E0F7D6-146D-4E35-ABCD-7D0459570010}" type="parTrans" cxnId="{4369A25D-B702-4DD1-8449-0322055031A7}">
      <dgm:prSet/>
      <dgm:spPr/>
      <dgm:t>
        <a:bodyPr/>
        <a:lstStyle/>
        <a:p>
          <a:endParaRPr lang="en-US"/>
        </a:p>
      </dgm:t>
    </dgm:pt>
    <dgm:pt modelId="{EB4523BD-A3E7-4B42-A6C0-639079DEDBC0}" type="sibTrans" cxnId="{4369A25D-B702-4DD1-8449-0322055031A7}">
      <dgm:prSet/>
      <dgm:spPr/>
      <dgm:t>
        <a:bodyPr/>
        <a:lstStyle/>
        <a:p>
          <a:endParaRPr lang="en-US"/>
        </a:p>
      </dgm:t>
    </dgm:pt>
    <dgm:pt modelId="{EDB027CF-F87B-4E31-A58D-42C33CBA191E}">
      <dgm:prSet custT="1"/>
      <dgm:spPr/>
      <dgm:t>
        <a:bodyPr/>
        <a:lstStyle/>
        <a:p>
          <a:r>
            <a:rPr lang="en-GB" sz="1800" b="1" dirty="0"/>
            <a:t>Technological change </a:t>
          </a:r>
          <a:r>
            <a:rPr lang="en-GB" sz="1800" dirty="0"/>
            <a:t>– technological change is leading to large change in ways of working and the skills needed in the workforce. Many manual tasks can now be carried out by robotic technology, reducing the demand for certain types of labour.</a:t>
          </a:r>
          <a:endParaRPr lang="en-US" sz="1800" dirty="0"/>
        </a:p>
      </dgm:t>
    </dgm:pt>
    <dgm:pt modelId="{93DF6D42-0CCB-4F9B-AA57-EE9AC4EFE0B3}" type="parTrans" cxnId="{D68D2486-5759-4735-8B98-DB042D8E1DBF}">
      <dgm:prSet/>
      <dgm:spPr/>
      <dgm:t>
        <a:bodyPr/>
        <a:lstStyle/>
        <a:p>
          <a:endParaRPr lang="en-US"/>
        </a:p>
      </dgm:t>
    </dgm:pt>
    <dgm:pt modelId="{43BB20FA-F83C-4B9B-B315-C89E9187BC6F}" type="sibTrans" cxnId="{D68D2486-5759-4735-8B98-DB042D8E1DBF}">
      <dgm:prSet/>
      <dgm:spPr/>
      <dgm:t>
        <a:bodyPr/>
        <a:lstStyle/>
        <a:p>
          <a:endParaRPr lang="en-US"/>
        </a:p>
      </dgm:t>
    </dgm:pt>
    <dgm:pt modelId="{12CF59FF-8C0C-EA46-B556-6B132A58D5D1}" type="pres">
      <dgm:prSet presAssocID="{9441AEE8-E547-413D-851C-6AA306073CE9}" presName="vert0" presStyleCnt="0">
        <dgm:presLayoutVars>
          <dgm:dir/>
          <dgm:animOne val="branch"/>
          <dgm:animLvl val="lvl"/>
        </dgm:presLayoutVars>
      </dgm:prSet>
      <dgm:spPr/>
    </dgm:pt>
    <dgm:pt modelId="{F3E99DD7-B42D-3644-A2EF-672194E2404D}" type="pres">
      <dgm:prSet presAssocID="{08158570-0D21-402B-98B6-215511655CEF}" presName="thickLine" presStyleLbl="alignNode1" presStyleIdx="0" presStyleCnt="4"/>
      <dgm:spPr/>
    </dgm:pt>
    <dgm:pt modelId="{EC8837FF-4213-724D-A9AD-5A03870F6E44}" type="pres">
      <dgm:prSet presAssocID="{08158570-0D21-402B-98B6-215511655CEF}" presName="horz1" presStyleCnt="0"/>
      <dgm:spPr/>
    </dgm:pt>
    <dgm:pt modelId="{8AD01C0E-4F17-4C4D-B120-3D493E48E17A}" type="pres">
      <dgm:prSet presAssocID="{08158570-0D21-402B-98B6-215511655CEF}" presName="tx1" presStyleLbl="revTx" presStyleIdx="0" presStyleCnt="4" custScaleY="67806"/>
      <dgm:spPr/>
    </dgm:pt>
    <dgm:pt modelId="{B81C0BB8-EC28-B345-B82C-BA97952EC380}" type="pres">
      <dgm:prSet presAssocID="{08158570-0D21-402B-98B6-215511655CEF}" presName="vert1" presStyleCnt="0"/>
      <dgm:spPr/>
    </dgm:pt>
    <dgm:pt modelId="{BD95C171-1AD5-314A-A6D0-5CC8513BF2C5}" type="pres">
      <dgm:prSet presAssocID="{5E17763D-7882-438D-A18A-5894FD5548E6}" presName="thickLine" presStyleLbl="alignNode1" presStyleIdx="1" presStyleCnt="4"/>
      <dgm:spPr/>
    </dgm:pt>
    <dgm:pt modelId="{F97F294A-471A-B340-8D08-D427F7C42690}" type="pres">
      <dgm:prSet presAssocID="{5E17763D-7882-438D-A18A-5894FD5548E6}" presName="horz1" presStyleCnt="0"/>
      <dgm:spPr/>
    </dgm:pt>
    <dgm:pt modelId="{D60E786E-9F5C-3B4F-9AD6-BEE80FAA374A}" type="pres">
      <dgm:prSet presAssocID="{5E17763D-7882-438D-A18A-5894FD5548E6}" presName="tx1" presStyleLbl="revTx" presStyleIdx="1" presStyleCnt="4"/>
      <dgm:spPr/>
    </dgm:pt>
    <dgm:pt modelId="{395E69AC-830A-1748-BF74-BF656129F79D}" type="pres">
      <dgm:prSet presAssocID="{5E17763D-7882-438D-A18A-5894FD5548E6}" presName="vert1" presStyleCnt="0"/>
      <dgm:spPr/>
    </dgm:pt>
    <dgm:pt modelId="{190E75CF-E05E-C046-976B-9293BD377BCE}" type="pres">
      <dgm:prSet presAssocID="{BFDEE230-F224-4264-A805-9942FE6C8289}" presName="thickLine" presStyleLbl="alignNode1" presStyleIdx="2" presStyleCnt="4"/>
      <dgm:spPr/>
    </dgm:pt>
    <dgm:pt modelId="{55D29C01-CDB3-DA4A-91B9-687318AE8A12}" type="pres">
      <dgm:prSet presAssocID="{BFDEE230-F224-4264-A805-9942FE6C8289}" presName="horz1" presStyleCnt="0"/>
      <dgm:spPr/>
    </dgm:pt>
    <dgm:pt modelId="{54C5EA0C-95D9-B64B-9D60-60DB96589AFB}" type="pres">
      <dgm:prSet presAssocID="{BFDEE230-F224-4264-A805-9942FE6C8289}" presName="tx1" presStyleLbl="revTx" presStyleIdx="2" presStyleCnt="4"/>
      <dgm:spPr/>
    </dgm:pt>
    <dgm:pt modelId="{E1FF4F24-DDA1-C340-AD6A-7E74180A5C3F}" type="pres">
      <dgm:prSet presAssocID="{BFDEE230-F224-4264-A805-9942FE6C8289}" presName="vert1" presStyleCnt="0"/>
      <dgm:spPr/>
    </dgm:pt>
    <dgm:pt modelId="{E504B9E9-BC31-9B44-91C8-EBD03E5F861A}" type="pres">
      <dgm:prSet presAssocID="{EDB027CF-F87B-4E31-A58D-42C33CBA191E}" presName="thickLine" presStyleLbl="alignNode1" presStyleIdx="3" presStyleCnt="4"/>
      <dgm:spPr/>
    </dgm:pt>
    <dgm:pt modelId="{54E7EC2A-6BD7-0A44-AD15-8E2B137EFD35}" type="pres">
      <dgm:prSet presAssocID="{EDB027CF-F87B-4E31-A58D-42C33CBA191E}" presName="horz1" presStyleCnt="0"/>
      <dgm:spPr/>
    </dgm:pt>
    <dgm:pt modelId="{B267B4B2-1896-7E4C-A7A8-E706F878E2DE}" type="pres">
      <dgm:prSet presAssocID="{EDB027CF-F87B-4E31-A58D-42C33CBA191E}" presName="tx1" presStyleLbl="revTx" presStyleIdx="3" presStyleCnt="4" custScaleY="118681"/>
      <dgm:spPr/>
    </dgm:pt>
    <dgm:pt modelId="{E018AAFA-F9C4-E946-9FEF-A28FC00C5283}" type="pres">
      <dgm:prSet presAssocID="{EDB027CF-F87B-4E31-A58D-42C33CBA191E}" presName="vert1" presStyleCnt="0"/>
      <dgm:spPr/>
    </dgm:pt>
  </dgm:ptLst>
  <dgm:cxnLst>
    <dgm:cxn modelId="{B45B191C-DCD6-5147-A8E7-18235B001B28}" type="presOf" srcId="{9441AEE8-E547-413D-851C-6AA306073CE9}" destId="{12CF59FF-8C0C-EA46-B556-6B132A58D5D1}" srcOrd="0" destOrd="0" presId="urn:microsoft.com/office/officeart/2008/layout/LinedList"/>
    <dgm:cxn modelId="{D1D95C3B-16D0-45CF-B4D5-B4FA6674E354}" srcId="{9441AEE8-E547-413D-851C-6AA306073CE9}" destId="{5E17763D-7882-438D-A18A-5894FD5548E6}" srcOrd="1" destOrd="0" parTransId="{40EAE13B-6B44-42EA-A026-1CDCF6D06870}" sibTransId="{0C5680B8-2682-4FF3-A7D1-1E784A44D9F8}"/>
    <dgm:cxn modelId="{4369A25D-B702-4DD1-8449-0322055031A7}" srcId="{9441AEE8-E547-413D-851C-6AA306073CE9}" destId="{BFDEE230-F224-4264-A805-9942FE6C8289}" srcOrd="2" destOrd="0" parTransId="{C1E0F7D6-146D-4E35-ABCD-7D0459570010}" sibTransId="{EB4523BD-A3E7-4B42-A6C0-639079DEDBC0}"/>
    <dgm:cxn modelId="{3491FA67-96D7-914C-B6D3-2E8FA54C0490}" type="presOf" srcId="{08158570-0D21-402B-98B6-215511655CEF}" destId="{8AD01C0E-4F17-4C4D-B120-3D493E48E17A}" srcOrd="0" destOrd="0" presId="urn:microsoft.com/office/officeart/2008/layout/LinedList"/>
    <dgm:cxn modelId="{6159BC70-0242-3445-8E7F-E5F8B3028FCD}" type="presOf" srcId="{5E17763D-7882-438D-A18A-5894FD5548E6}" destId="{D60E786E-9F5C-3B4F-9AD6-BEE80FAA374A}" srcOrd="0" destOrd="0" presId="urn:microsoft.com/office/officeart/2008/layout/LinedList"/>
    <dgm:cxn modelId="{D68D2486-5759-4735-8B98-DB042D8E1DBF}" srcId="{9441AEE8-E547-413D-851C-6AA306073CE9}" destId="{EDB027CF-F87B-4E31-A58D-42C33CBA191E}" srcOrd="3" destOrd="0" parTransId="{93DF6D42-0CCB-4F9B-AA57-EE9AC4EFE0B3}" sibTransId="{43BB20FA-F83C-4B9B-B315-C89E9187BC6F}"/>
    <dgm:cxn modelId="{86616592-91B5-4167-9AF8-A7EBABBE069C}" srcId="{9441AEE8-E547-413D-851C-6AA306073CE9}" destId="{08158570-0D21-402B-98B6-215511655CEF}" srcOrd="0" destOrd="0" parTransId="{9CEE2AD2-4FD8-428A-BC89-95F31ADE8D56}" sibTransId="{C56F8A62-F5D7-44AF-A2A1-98F89E475645}"/>
    <dgm:cxn modelId="{51EB8ABD-1123-7E4F-8CF1-7C5EA3C253D4}" type="presOf" srcId="{BFDEE230-F224-4264-A805-9942FE6C8289}" destId="{54C5EA0C-95D9-B64B-9D60-60DB96589AFB}" srcOrd="0" destOrd="0" presId="urn:microsoft.com/office/officeart/2008/layout/LinedList"/>
    <dgm:cxn modelId="{3D2D9BE8-5389-F94D-AF78-879BC07C52D2}" type="presOf" srcId="{EDB027CF-F87B-4E31-A58D-42C33CBA191E}" destId="{B267B4B2-1896-7E4C-A7A8-E706F878E2DE}" srcOrd="0" destOrd="0" presId="urn:microsoft.com/office/officeart/2008/layout/LinedList"/>
    <dgm:cxn modelId="{E5244B0B-DE90-0047-B280-5A3C72A1CA2A}" type="presParOf" srcId="{12CF59FF-8C0C-EA46-B556-6B132A58D5D1}" destId="{F3E99DD7-B42D-3644-A2EF-672194E2404D}" srcOrd="0" destOrd="0" presId="urn:microsoft.com/office/officeart/2008/layout/LinedList"/>
    <dgm:cxn modelId="{8B456766-55DC-7D41-BCB2-0F93B796DE0C}" type="presParOf" srcId="{12CF59FF-8C0C-EA46-B556-6B132A58D5D1}" destId="{EC8837FF-4213-724D-A9AD-5A03870F6E44}" srcOrd="1" destOrd="0" presId="urn:microsoft.com/office/officeart/2008/layout/LinedList"/>
    <dgm:cxn modelId="{0A465D8F-1ACF-2844-8553-8A4B4CE0891D}" type="presParOf" srcId="{EC8837FF-4213-724D-A9AD-5A03870F6E44}" destId="{8AD01C0E-4F17-4C4D-B120-3D493E48E17A}" srcOrd="0" destOrd="0" presId="urn:microsoft.com/office/officeart/2008/layout/LinedList"/>
    <dgm:cxn modelId="{39B0B075-624F-454C-B5DF-D5C333D0099E}" type="presParOf" srcId="{EC8837FF-4213-724D-A9AD-5A03870F6E44}" destId="{B81C0BB8-EC28-B345-B82C-BA97952EC380}" srcOrd="1" destOrd="0" presId="urn:microsoft.com/office/officeart/2008/layout/LinedList"/>
    <dgm:cxn modelId="{9C569D23-BA42-3A42-9B82-859D4E73647F}" type="presParOf" srcId="{12CF59FF-8C0C-EA46-B556-6B132A58D5D1}" destId="{BD95C171-1AD5-314A-A6D0-5CC8513BF2C5}" srcOrd="2" destOrd="0" presId="urn:microsoft.com/office/officeart/2008/layout/LinedList"/>
    <dgm:cxn modelId="{A186F2A5-CF12-C549-B566-7092A8E2C1AB}" type="presParOf" srcId="{12CF59FF-8C0C-EA46-B556-6B132A58D5D1}" destId="{F97F294A-471A-B340-8D08-D427F7C42690}" srcOrd="3" destOrd="0" presId="urn:microsoft.com/office/officeart/2008/layout/LinedList"/>
    <dgm:cxn modelId="{62A09EA7-10C0-0D48-83D6-83655E06CFC3}" type="presParOf" srcId="{F97F294A-471A-B340-8D08-D427F7C42690}" destId="{D60E786E-9F5C-3B4F-9AD6-BEE80FAA374A}" srcOrd="0" destOrd="0" presId="urn:microsoft.com/office/officeart/2008/layout/LinedList"/>
    <dgm:cxn modelId="{F5C9511B-36FF-5A49-B075-67D23420AF17}" type="presParOf" srcId="{F97F294A-471A-B340-8D08-D427F7C42690}" destId="{395E69AC-830A-1748-BF74-BF656129F79D}" srcOrd="1" destOrd="0" presId="urn:microsoft.com/office/officeart/2008/layout/LinedList"/>
    <dgm:cxn modelId="{A1FB26CF-C562-7648-8B32-5F0F2B35B396}" type="presParOf" srcId="{12CF59FF-8C0C-EA46-B556-6B132A58D5D1}" destId="{190E75CF-E05E-C046-976B-9293BD377BCE}" srcOrd="4" destOrd="0" presId="urn:microsoft.com/office/officeart/2008/layout/LinedList"/>
    <dgm:cxn modelId="{0EC536F4-A86C-2546-A9AD-ECD2FE5A7E0A}" type="presParOf" srcId="{12CF59FF-8C0C-EA46-B556-6B132A58D5D1}" destId="{55D29C01-CDB3-DA4A-91B9-687318AE8A12}" srcOrd="5" destOrd="0" presId="urn:microsoft.com/office/officeart/2008/layout/LinedList"/>
    <dgm:cxn modelId="{F2586935-2A85-614B-AD8F-3C6E9CE09F4B}" type="presParOf" srcId="{55D29C01-CDB3-DA4A-91B9-687318AE8A12}" destId="{54C5EA0C-95D9-B64B-9D60-60DB96589AFB}" srcOrd="0" destOrd="0" presId="urn:microsoft.com/office/officeart/2008/layout/LinedList"/>
    <dgm:cxn modelId="{492A8A6D-97BE-F241-8D21-225284D67606}" type="presParOf" srcId="{55D29C01-CDB3-DA4A-91B9-687318AE8A12}" destId="{E1FF4F24-DDA1-C340-AD6A-7E74180A5C3F}" srcOrd="1" destOrd="0" presId="urn:microsoft.com/office/officeart/2008/layout/LinedList"/>
    <dgm:cxn modelId="{4D829BE4-B7C5-914B-996D-EC4B51D6C0B9}" type="presParOf" srcId="{12CF59FF-8C0C-EA46-B556-6B132A58D5D1}" destId="{E504B9E9-BC31-9B44-91C8-EBD03E5F861A}" srcOrd="6" destOrd="0" presId="urn:microsoft.com/office/officeart/2008/layout/LinedList"/>
    <dgm:cxn modelId="{3A169152-7475-6241-BFF7-0363564FBFD7}" type="presParOf" srcId="{12CF59FF-8C0C-EA46-B556-6B132A58D5D1}" destId="{54E7EC2A-6BD7-0A44-AD15-8E2B137EFD35}" srcOrd="7" destOrd="0" presId="urn:microsoft.com/office/officeart/2008/layout/LinedList"/>
    <dgm:cxn modelId="{D033A0FB-ECA7-874A-83CD-A7B87657734E}" type="presParOf" srcId="{54E7EC2A-6BD7-0A44-AD15-8E2B137EFD35}" destId="{B267B4B2-1896-7E4C-A7A8-E706F878E2DE}" srcOrd="0" destOrd="0" presId="urn:microsoft.com/office/officeart/2008/layout/LinedList"/>
    <dgm:cxn modelId="{3AF2535D-ECE8-4F45-AA14-71FC949F8F13}" type="presParOf" srcId="{54E7EC2A-6BD7-0A44-AD15-8E2B137EFD35}" destId="{E018AAFA-F9C4-E946-9FEF-A28FC00C528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0F7440-599E-45A1-AFAA-754E652C663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EE04332D-7B98-4054-9946-32A3E570307A}">
      <dgm:prSet/>
      <dgm:spPr/>
      <dgm:t>
        <a:bodyPr/>
        <a:lstStyle/>
        <a:p>
          <a:r>
            <a:rPr lang="en-GB"/>
            <a:t>the state of skills</a:t>
          </a:r>
          <a:endParaRPr lang="en-US" dirty="0"/>
        </a:p>
      </dgm:t>
    </dgm:pt>
    <dgm:pt modelId="{FB6B9256-68CE-4C21-BFB3-A290B38A6E72}" type="parTrans" cxnId="{0B560000-2E5C-4CE8-8855-BCF529C5FF31}">
      <dgm:prSet/>
      <dgm:spPr/>
      <dgm:t>
        <a:bodyPr/>
        <a:lstStyle/>
        <a:p>
          <a:endParaRPr lang="en-US"/>
        </a:p>
      </dgm:t>
    </dgm:pt>
    <dgm:pt modelId="{F976A7D8-4224-43EA-8DC5-7F40F73E35F0}" type="sibTrans" cxnId="{0B560000-2E5C-4CE8-8855-BCF529C5FF31}">
      <dgm:prSet/>
      <dgm:spPr/>
      <dgm:t>
        <a:bodyPr/>
        <a:lstStyle/>
        <a:p>
          <a:endParaRPr lang="en-US"/>
        </a:p>
      </dgm:t>
    </dgm:pt>
    <dgm:pt modelId="{A7FD3196-71C4-415C-A85B-472A16383E1D}">
      <dgm:prSet/>
      <dgm:spPr/>
      <dgm:t>
        <a:bodyPr/>
        <a:lstStyle/>
        <a:p>
          <a:r>
            <a:rPr lang="en-GB"/>
            <a:t>skills use at work</a:t>
          </a:r>
          <a:endParaRPr lang="en-US"/>
        </a:p>
      </dgm:t>
    </dgm:pt>
    <dgm:pt modelId="{0D2EDA97-483A-4C14-90ED-A0EC6344F328}" type="parTrans" cxnId="{4364480C-04FC-48CF-96E6-A4699F11A7C2}">
      <dgm:prSet/>
      <dgm:spPr/>
      <dgm:t>
        <a:bodyPr/>
        <a:lstStyle/>
        <a:p>
          <a:endParaRPr lang="en-US"/>
        </a:p>
      </dgm:t>
    </dgm:pt>
    <dgm:pt modelId="{85682FBB-96EF-45A5-85A0-B9C72CAEA493}" type="sibTrans" cxnId="{4364480C-04FC-48CF-96E6-A4699F11A7C2}">
      <dgm:prSet/>
      <dgm:spPr/>
      <dgm:t>
        <a:bodyPr/>
        <a:lstStyle/>
        <a:p>
          <a:endParaRPr lang="en-US"/>
        </a:p>
      </dgm:t>
    </dgm:pt>
    <dgm:pt modelId="{0D98A2DB-5045-48A4-BEC2-FADA9DB40801}">
      <dgm:prSet/>
      <dgm:spPr/>
      <dgm:t>
        <a:bodyPr/>
        <a:lstStyle/>
        <a:p>
          <a:r>
            <a:rPr lang="en-GB"/>
            <a:t>skills for the future</a:t>
          </a:r>
          <a:endParaRPr lang="en-US"/>
        </a:p>
      </dgm:t>
    </dgm:pt>
    <dgm:pt modelId="{1C2EB7E8-3591-4803-A095-C95CF42A2DCF}" type="parTrans" cxnId="{23840277-AA1E-40E7-B6BE-2981D9D8B38E}">
      <dgm:prSet/>
      <dgm:spPr/>
      <dgm:t>
        <a:bodyPr/>
        <a:lstStyle/>
        <a:p>
          <a:endParaRPr lang="en-US"/>
        </a:p>
      </dgm:t>
    </dgm:pt>
    <dgm:pt modelId="{6CAA5D5E-0D6B-4505-9D28-906A53F3F4FA}" type="sibTrans" cxnId="{23840277-AA1E-40E7-B6BE-2981D9D8B38E}">
      <dgm:prSet/>
      <dgm:spPr/>
      <dgm:t>
        <a:bodyPr/>
        <a:lstStyle/>
        <a:p>
          <a:endParaRPr lang="en-US"/>
        </a:p>
      </dgm:t>
    </dgm:pt>
    <dgm:pt modelId="{C7C88318-C618-1442-93D6-6C62997C703F}" type="pres">
      <dgm:prSet presAssocID="{140F7440-599E-45A1-AFAA-754E652C6633}" presName="hierChild1" presStyleCnt="0">
        <dgm:presLayoutVars>
          <dgm:chPref val="1"/>
          <dgm:dir/>
          <dgm:animOne val="branch"/>
          <dgm:animLvl val="lvl"/>
          <dgm:resizeHandles/>
        </dgm:presLayoutVars>
      </dgm:prSet>
      <dgm:spPr/>
    </dgm:pt>
    <dgm:pt modelId="{62629749-CD49-3140-B9F9-A7E9AC761897}" type="pres">
      <dgm:prSet presAssocID="{EE04332D-7B98-4054-9946-32A3E570307A}" presName="hierRoot1" presStyleCnt="0"/>
      <dgm:spPr/>
    </dgm:pt>
    <dgm:pt modelId="{323251B1-58B2-F049-BF9B-A0C479A85DCC}" type="pres">
      <dgm:prSet presAssocID="{EE04332D-7B98-4054-9946-32A3E570307A}" presName="composite" presStyleCnt="0"/>
      <dgm:spPr/>
    </dgm:pt>
    <dgm:pt modelId="{4E105237-E4FC-424A-B72C-98021EC72B3F}" type="pres">
      <dgm:prSet presAssocID="{EE04332D-7B98-4054-9946-32A3E570307A}" presName="background" presStyleLbl="node0" presStyleIdx="0" presStyleCnt="3"/>
      <dgm:spPr/>
    </dgm:pt>
    <dgm:pt modelId="{8CE1468F-5843-5D45-AC94-3CCDC581EB5D}" type="pres">
      <dgm:prSet presAssocID="{EE04332D-7B98-4054-9946-32A3E570307A}" presName="text" presStyleLbl="fgAcc0" presStyleIdx="0" presStyleCnt="3">
        <dgm:presLayoutVars>
          <dgm:chPref val="3"/>
        </dgm:presLayoutVars>
      </dgm:prSet>
      <dgm:spPr/>
    </dgm:pt>
    <dgm:pt modelId="{639B6AF2-3493-8041-B5CA-B02BF44ED074}" type="pres">
      <dgm:prSet presAssocID="{EE04332D-7B98-4054-9946-32A3E570307A}" presName="hierChild2" presStyleCnt="0"/>
      <dgm:spPr/>
    </dgm:pt>
    <dgm:pt modelId="{4F4CF00D-CAAB-BD42-B957-47807B863F73}" type="pres">
      <dgm:prSet presAssocID="{A7FD3196-71C4-415C-A85B-472A16383E1D}" presName="hierRoot1" presStyleCnt="0"/>
      <dgm:spPr/>
    </dgm:pt>
    <dgm:pt modelId="{6290602A-80F7-2C45-81AB-B5EE117F9F47}" type="pres">
      <dgm:prSet presAssocID="{A7FD3196-71C4-415C-A85B-472A16383E1D}" presName="composite" presStyleCnt="0"/>
      <dgm:spPr/>
    </dgm:pt>
    <dgm:pt modelId="{F3006B3D-75C0-7241-A818-817C12C4C9D2}" type="pres">
      <dgm:prSet presAssocID="{A7FD3196-71C4-415C-A85B-472A16383E1D}" presName="background" presStyleLbl="node0" presStyleIdx="1" presStyleCnt="3"/>
      <dgm:spPr/>
    </dgm:pt>
    <dgm:pt modelId="{80F57011-BFE7-9D4E-A176-FBD96E98232C}" type="pres">
      <dgm:prSet presAssocID="{A7FD3196-71C4-415C-A85B-472A16383E1D}" presName="text" presStyleLbl="fgAcc0" presStyleIdx="1" presStyleCnt="3">
        <dgm:presLayoutVars>
          <dgm:chPref val="3"/>
        </dgm:presLayoutVars>
      </dgm:prSet>
      <dgm:spPr/>
    </dgm:pt>
    <dgm:pt modelId="{C4AB645C-EA31-3944-95BD-6AB35B151214}" type="pres">
      <dgm:prSet presAssocID="{A7FD3196-71C4-415C-A85B-472A16383E1D}" presName="hierChild2" presStyleCnt="0"/>
      <dgm:spPr/>
    </dgm:pt>
    <dgm:pt modelId="{4EAB5E99-48F6-7F41-8244-2444CB9FD6E2}" type="pres">
      <dgm:prSet presAssocID="{0D98A2DB-5045-48A4-BEC2-FADA9DB40801}" presName="hierRoot1" presStyleCnt="0"/>
      <dgm:spPr/>
    </dgm:pt>
    <dgm:pt modelId="{ED9BEE80-0D20-7F46-BB10-DC6E2B60ECA4}" type="pres">
      <dgm:prSet presAssocID="{0D98A2DB-5045-48A4-BEC2-FADA9DB40801}" presName="composite" presStyleCnt="0"/>
      <dgm:spPr/>
    </dgm:pt>
    <dgm:pt modelId="{052315E0-1F4D-734D-80B2-309CA996C06B}" type="pres">
      <dgm:prSet presAssocID="{0D98A2DB-5045-48A4-BEC2-FADA9DB40801}" presName="background" presStyleLbl="node0" presStyleIdx="2" presStyleCnt="3"/>
      <dgm:spPr/>
    </dgm:pt>
    <dgm:pt modelId="{2FAC77B3-1082-5642-99AD-CBC4174ABAB9}" type="pres">
      <dgm:prSet presAssocID="{0D98A2DB-5045-48A4-BEC2-FADA9DB40801}" presName="text" presStyleLbl="fgAcc0" presStyleIdx="2" presStyleCnt="3">
        <dgm:presLayoutVars>
          <dgm:chPref val="3"/>
        </dgm:presLayoutVars>
      </dgm:prSet>
      <dgm:spPr/>
    </dgm:pt>
    <dgm:pt modelId="{3BFE9CB2-31E2-A847-887A-DC5AFC9E20FD}" type="pres">
      <dgm:prSet presAssocID="{0D98A2DB-5045-48A4-BEC2-FADA9DB40801}" presName="hierChild2" presStyleCnt="0"/>
      <dgm:spPr/>
    </dgm:pt>
  </dgm:ptLst>
  <dgm:cxnLst>
    <dgm:cxn modelId="{0B560000-2E5C-4CE8-8855-BCF529C5FF31}" srcId="{140F7440-599E-45A1-AFAA-754E652C6633}" destId="{EE04332D-7B98-4054-9946-32A3E570307A}" srcOrd="0" destOrd="0" parTransId="{FB6B9256-68CE-4C21-BFB3-A290B38A6E72}" sibTransId="{F976A7D8-4224-43EA-8DC5-7F40F73E35F0}"/>
    <dgm:cxn modelId="{4364480C-04FC-48CF-96E6-A4699F11A7C2}" srcId="{140F7440-599E-45A1-AFAA-754E652C6633}" destId="{A7FD3196-71C4-415C-A85B-472A16383E1D}" srcOrd="1" destOrd="0" parTransId="{0D2EDA97-483A-4C14-90ED-A0EC6344F328}" sibTransId="{85682FBB-96EF-45A5-85A0-B9C72CAEA493}"/>
    <dgm:cxn modelId="{CE681861-1306-1F47-A6AF-74B92A1FFD45}" type="presOf" srcId="{0D98A2DB-5045-48A4-BEC2-FADA9DB40801}" destId="{2FAC77B3-1082-5642-99AD-CBC4174ABAB9}" srcOrd="0" destOrd="0" presId="urn:microsoft.com/office/officeart/2005/8/layout/hierarchy1"/>
    <dgm:cxn modelId="{23840277-AA1E-40E7-B6BE-2981D9D8B38E}" srcId="{140F7440-599E-45A1-AFAA-754E652C6633}" destId="{0D98A2DB-5045-48A4-BEC2-FADA9DB40801}" srcOrd="2" destOrd="0" parTransId="{1C2EB7E8-3591-4803-A095-C95CF42A2DCF}" sibTransId="{6CAA5D5E-0D6B-4505-9D28-906A53F3F4FA}"/>
    <dgm:cxn modelId="{01678196-A38A-3D4A-9CD8-DC19B5804BF4}" type="presOf" srcId="{EE04332D-7B98-4054-9946-32A3E570307A}" destId="{8CE1468F-5843-5D45-AC94-3CCDC581EB5D}" srcOrd="0" destOrd="0" presId="urn:microsoft.com/office/officeart/2005/8/layout/hierarchy1"/>
    <dgm:cxn modelId="{E53552C9-5AC5-E340-A613-7D43A46EE353}" type="presOf" srcId="{A7FD3196-71C4-415C-A85B-472A16383E1D}" destId="{80F57011-BFE7-9D4E-A176-FBD96E98232C}" srcOrd="0" destOrd="0" presId="urn:microsoft.com/office/officeart/2005/8/layout/hierarchy1"/>
    <dgm:cxn modelId="{BFD206E6-DAE9-D243-BBD6-95597EFD2C2A}" type="presOf" srcId="{140F7440-599E-45A1-AFAA-754E652C6633}" destId="{C7C88318-C618-1442-93D6-6C62997C703F}" srcOrd="0" destOrd="0" presId="urn:microsoft.com/office/officeart/2005/8/layout/hierarchy1"/>
    <dgm:cxn modelId="{9D908AB0-2B55-024A-BFD8-82BA6F5226CF}" type="presParOf" srcId="{C7C88318-C618-1442-93D6-6C62997C703F}" destId="{62629749-CD49-3140-B9F9-A7E9AC761897}" srcOrd="0" destOrd="0" presId="urn:microsoft.com/office/officeart/2005/8/layout/hierarchy1"/>
    <dgm:cxn modelId="{B4A1E112-9503-F54A-BC6A-966D6270C15C}" type="presParOf" srcId="{62629749-CD49-3140-B9F9-A7E9AC761897}" destId="{323251B1-58B2-F049-BF9B-A0C479A85DCC}" srcOrd="0" destOrd="0" presId="urn:microsoft.com/office/officeart/2005/8/layout/hierarchy1"/>
    <dgm:cxn modelId="{EB4C81CA-A043-B442-8498-9C0EC986E896}" type="presParOf" srcId="{323251B1-58B2-F049-BF9B-A0C479A85DCC}" destId="{4E105237-E4FC-424A-B72C-98021EC72B3F}" srcOrd="0" destOrd="0" presId="urn:microsoft.com/office/officeart/2005/8/layout/hierarchy1"/>
    <dgm:cxn modelId="{B9DBCC79-53C5-8842-B5BF-D270FE08E5A5}" type="presParOf" srcId="{323251B1-58B2-F049-BF9B-A0C479A85DCC}" destId="{8CE1468F-5843-5D45-AC94-3CCDC581EB5D}" srcOrd="1" destOrd="0" presId="urn:microsoft.com/office/officeart/2005/8/layout/hierarchy1"/>
    <dgm:cxn modelId="{7292BF87-489E-CB48-9294-D05CCFC36E4B}" type="presParOf" srcId="{62629749-CD49-3140-B9F9-A7E9AC761897}" destId="{639B6AF2-3493-8041-B5CA-B02BF44ED074}" srcOrd="1" destOrd="0" presId="urn:microsoft.com/office/officeart/2005/8/layout/hierarchy1"/>
    <dgm:cxn modelId="{7635C749-B47C-944B-ADC3-F091EC9D8115}" type="presParOf" srcId="{C7C88318-C618-1442-93D6-6C62997C703F}" destId="{4F4CF00D-CAAB-BD42-B957-47807B863F73}" srcOrd="1" destOrd="0" presId="urn:microsoft.com/office/officeart/2005/8/layout/hierarchy1"/>
    <dgm:cxn modelId="{CC294C99-F2F7-784E-9834-8E35B6EFDCA8}" type="presParOf" srcId="{4F4CF00D-CAAB-BD42-B957-47807B863F73}" destId="{6290602A-80F7-2C45-81AB-B5EE117F9F47}" srcOrd="0" destOrd="0" presId="urn:microsoft.com/office/officeart/2005/8/layout/hierarchy1"/>
    <dgm:cxn modelId="{E649532A-6ABF-6E42-BEAB-6715817082C3}" type="presParOf" srcId="{6290602A-80F7-2C45-81AB-B5EE117F9F47}" destId="{F3006B3D-75C0-7241-A818-817C12C4C9D2}" srcOrd="0" destOrd="0" presId="urn:microsoft.com/office/officeart/2005/8/layout/hierarchy1"/>
    <dgm:cxn modelId="{96E0DE22-2CC2-8C4C-81BC-7440FFA0F0A6}" type="presParOf" srcId="{6290602A-80F7-2C45-81AB-B5EE117F9F47}" destId="{80F57011-BFE7-9D4E-A176-FBD96E98232C}" srcOrd="1" destOrd="0" presId="urn:microsoft.com/office/officeart/2005/8/layout/hierarchy1"/>
    <dgm:cxn modelId="{F05CBEBB-9356-F34C-915F-D4EC23762572}" type="presParOf" srcId="{4F4CF00D-CAAB-BD42-B957-47807B863F73}" destId="{C4AB645C-EA31-3944-95BD-6AB35B151214}" srcOrd="1" destOrd="0" presId="urn:microsoft.com/office/officeart/2005/8/layout/hierarchy1"/>
    <dgm:cxn modelId="{8F665B66-146D-264A-B064-03691410B738}" type="presParOf" srcId="{C7C88318-C618-1442-93D6-6C62997C703F}" destId="{4EAB5E99-48F6-7F41-8244-2444CB9FD6E2}" srcOrd="2" destOrd="0" presId="urn:microsoft.com/office/officeart/2005/8/layout/hierarchy1"/>
    <dgm:cxn modelId="{5B24EF43-4547-9D40-8B00-0BC940914A05}" type="presParOf" srcId="{4EAB5E99-48F6-7F41-8244-2444CB9FD6E2}" destId="{ED9BEE80-0D20-7F46-BB10-DC6E2B60ECA4}" srcOrd="0" destOrd="0" presId="urn:microsoft.com/office/officeart/2005/8/layout/hierarchy1"/>
    <dgm:cxn modelId="{FEC4069F-CFEA-0946-AFAD-0B9343D870FA}" type="presParOf" srcId="{ED9BEE80-0D20-7F46-BB10-DC6E2B60ECA4}" destId="{052315E0-1F4D-734D-80B2-309CA996C06B}" srcOrd="0" destOrd="0" presId="urn:microsoft.com/office/officeart/2005/8/layout/hierarchy1"/>
    <dgm:cxn modelId="{BA8D0A56-E77F-6746-B626-F411E9ECDFC0}" type="presParOf" srcId="{ED9BEE80-0D20-7F46-BB10-DC6E2B60ECA4}" destId="{2FAC77B3-1082-5642-99AD-CBC4174ABAB9}" srcOrd="1" destOrd="0" presId="urn:microsoft.com/office/officeart/2005/8/layout/hierarchy1"/>
    <dgm:cxn modelId="{60055EDE-7FFD-594A-929E-BF2DB4E32534}" type="presParOf" srcId="{4EAB5E99-48F6-7F41-8244-2444CB9FD6E2}" destId="{3BFE9CB2-31E2-A847-887A-DC5AFC9E20F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C80B128-A734-4E45-8170-EA28DF9EB17B}"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FB5F3AB1-AF06-4E88-A30C-7DE75D43C831}">
      <dgm:prSet/>
      <dgm:spPr/>
      <dgm:t>
        <a:bodyPr/>
        <a:lstStyle/>
        <a:p>
          <a:r>
            <a:rPr lang="en-GB"/>
            <a:t>Recruitment and selection difficulties</a:t>
          </a:r>
          <a:endParaRPr lang="en-US"/>
        </a:p>
      </dgm:t>
    </dgm:pt>
    <dgm:pt modelId="{FEE1ACA7-9BB3-4B65-AD3A-6C3BA8746BEF}" type="parTrans" cxnId="{5E0D0ECB-9B8D-42D6-BF6D-3CC32D71A55B}">
      <dgm:prSet/>
      <dgm:spPr/>
      <dgm:t>
        <a:bodyPr/>
        <a:lstStyle/>
        <a:p>
          <a:endParaRPr lang="en-US"/>
        </a:p>
      </dgm:t>
    </dgm:pt>
    <dgm:pt modelId="{3D326098-68B2-4E1D-8995-0617C5DFA13E}" type="sibTrans" cxnId="{5E0D0ECB-9B8D-42D6-BF6D-3CC32D71A55B}">
      <dgm:prSet/>
      <dgm:spPr/>
      <dgm:t>
        <a:bodyPr/>
        <a:lstStyle/>
        <a:p>
          <a:endParaRPr lang="en-US"/>
        </a:p>
      </dgm:t>
    </dgm:pt>
    <dgm:pt modelId="{05C0A250-06E8-4C62-B0F5-D427EA8A2A41}">
      <dgm:prSet/>
      <dgm:spPr/>
      <dgm:t>
        <a:bodyPr/>
        <a:lstStyle/>
        <a:p>
          <a:r>
            <a:rPr lang="en-GB"/>
            <a:t>Inadequately trained employees</a:t>
          </a:r>
          <a:endParaRPr lang="en-US"/>
        </a:p>
      </dgm:t>
    </dgm:pt>
    <dgm:pt modelId="{3F3A6D02-82CD-4D08-AC42-255D3B1668DC}" type="parTrans" cxnId="{D99D6B9F-9F8B-4887-86FD-96D0160FF07E}">
      <dgm:prSet/>
      <dgm:spPr/>
      <dgm:t>
        <a:bodyPr/>
        <a:lstStyle/>
        <a:p>
          <a:endParaRPr lang="en-US"/>
        </a:p>
      </dgm:t>
    </dgm:pt>
    <dgm:pt modelId="{5C1B7A31-5ADA-4F2B-BDBB-FFE5365C4C69}" type="sibTrans" cxnId="{D99D6B9F-9F8B-4887-86FD-96D0160FF07E}">
      <dgm:prSet/>
      <dgm:spPr/>
      <dgm:t>
        <a:bodyPr/>
        <a:lstStyle/>
        <a:p>
          <a:endParaRPr lang="en-US"/>
        </a:p>
      </dgm:t>
    </dgm:pt>
    <dgm:pt modelId="{B3BDF71B-2A7E-4F0D-AB30-FF7ABA7D1D27}">
      <dgm:prSet/>
      <dgm:spPr/>
      <dgm:t>
        <a:bodyPr/>
        <a:lstStyle/>
        <a:p>
          <a:r>
            <a:rPr lang="en-GB"/>
            <a:t>Morale and motivation problems</a:t>
          </a:r>
          <a:endParaRPr lang="en-US"/>
        </a:p>
      </dgm:t>
    </dgm:pt>
    <dgm:pt modelId="{3C292264-1F93-4C3A-8576-A5382D3354F9}" type="parTrans" cxnId="{47039802-5A6B-4A90-AF55-03337106FC04}">
      <dgm:prSet/>
      <dgm:spPr/>
      <dgm:t>
        <a:bodyPr/>
        <a:lstStyle/>
        <a:p>
          <a:endParaRPr lang="en-US"/>
        </a:p>
      </dgm:t>
    </dgm:pt>
    <dgm:pt modelId="{3BFF414C-8A49-4A8B-B384-7C97BB549003}" type="sibTrans" cxnId="{47039802-5A6B-4A90-AF55-03337106FC04}">
      <dgm:prSet/>
      <dgm:spPr/>
      <dgm:t>
        <a:bodyPr/>
        <a:lstStyle/>
        <a:p>
          <a:endParaRPr lang="en-US"/>
        </a:p>
      </dgm:t>
    </dgm:pt>
    <dgm:pt modelId="{A1B7353B-CA30-4E5D-BC58-1259AEA58EC4}">
      <dgm:prSet/>
      <dgm:spPr/>
      <dgm:t>
        <a:bodyPr/>
        <a:lstStyle/>
        <a:p>
          <a:r>
            <a:rPr lang="en-GB"/>
            <a:t>High levels of labour turnover and absenteeism</a:t>
          </a:r>
          <a:endParaRPr lang="en-US"/>
        </a:p>
      </dgm:t>
    </dgm:pt>
    <dgm:pt modelId="{0562A5A1-4936-40C8-AD8E-6CE392F4751F}" type="parTrans" cxnId="{A0990E74-C14B-4F78-911F-55ACEAB4976D}">
      <dgm:prSet/>
      <dgm:spPr/>
      <dgm:t>
        <a:bodyPr/>
        <a:lstStyle/>
        <a:p>
          <a:endParaRPr lang="en-US"/>
        </a:p>
      </dgm:t>
    </dgm:pt>
    <dgm:pt modelId="{74B329B2-BB66-44E2-B257-81683ADAA48F}" type="sibTrans" cxnId="{A0990E74-C14B-4F78-911F-55ACEAB4976D}">
      <dgm:prSet/>
      <dgm:spPr/>
      <dgm:t>
        <a:bodyPr/>
        <a:lstStyle/>
        <a:p>
          <a:endParaRPr lang="en-US"/>
        </a:p>
      </dgm:t>
    </dgm:pt>
    <dgm:pt modelId="{AE6D5CB1-48F6-465D-B7F5-93EA8373DB29}">
      <dgm:prSet/>
      <dgm:spPr/>
      <dgm:t>
        <a:bodyPr/>
        <a:lstStyle/>
        <a:p>
          <a:r>
            <a:rPr lang="en-GB"/>
            <a:t>Redundancies</a:t>
          </a:r>
          <a:endParaRPr lang="en-US"/>
        </a:p>
      </dgm:t>
    </dgm:pt>
    <dgm:pt modelId="{C84AF380-F2A8-43D2-97FD-A44D230779FB}" type="parTrans" cxnId="{08DDC3EC-2CD7-43FF-897D-521F696EB6B9}">
      <dgm:prSet/>
      <dgm:spPr/>
      <dgm:t>
        <a:bodyPr/>
        <a:lstStyle/>
        <a:p>
          <a:endParaRPr lang="en-US"/>
        </a:p>
      </dgm:t>
    </dgm:pt>
    <dgm:pt modelId="{FDF013BC-13E6-4FF0-B8A8-DE97A83B6C0E}" type="sibTrans" cxnId="{08DDC3EC-2CD7-43FF-897D-521F696EB6B9}">
      <dgm:prSet/>
      <dgm:spPr/>
      <dgm:t>
        <a:bodyPr/>
        <a:lstStyle/>
        <a:p>
          <a:endParaRPr lang="en-US"/>
        </a:p>
      </dgm:t>
    </dgm:pt>
    <dgm:pt modelId="{D1C6A65C-75FA-654D-BEDD-33CAB6EBFFE2}" type="pres">
      <dgm:prSet presAssocID="{AC80B128-A734-4E45-8170-EA28DF9EB17B}" presName="vert0" presStyleCnt="0">
        <dgm:presLayoutVars>
          <dgm:dir/>
          <dgm:animOne val="branch"/>
          <dgm:animLvl val="lvl"/>
        </dgm:presLayoutVars>
      </dgm:prSet>
      <dgm:spPr/>
    </dgm:pt>
    <dgm:pt modelId="{8F070B2C-7B3F-5D40-8559-6AB8819AE8FC}" type="pres">
      <dgm:prSet presAssocID="{FB5F3AB1-AF06-4E88-A30C-7DE75D43C831}" presName="thickLine" presStyleLbl="alignNode1" presStyleIdx="0" presStyleCnt="5"/>
      <dgm:spPr/>
    </dgm:pt>
    <dgm:pt modelId="{0862F42A-A04A-134D-8663-B5848287147F}" type="pres">
      <dgm:prSet presAssocID="{FB5F3AB1-AF06-4E88-A30C-7DE75D43C831}" presName="horz1" presStyleCnt="0"/>
      <dgm:spPr/>
    </dgm:pt>
    <dgm:pt modelId="{B7A0D901-4595-B64A-8D81-76063473DC9F}" type="pres">
      <dgm:prSet presAssocID="{FB5F3AB1-AF06-4E88-A30C-7DE75D43C831}" presName="tx1" presStyleLbl="revTx" presStyleIdx="0" presStyleCnt="5"/>
      <dgm:spPr/>
    </dgm:pt>
    <dgm:pt modelId="{58395C7E-7624-9C43-ABEE-F13D6D0E7DAE}" type="pres">
      <dgm:prSet presAssocID="{FB5F3AB1-AF06-4E88-A30C-7DE75D43C831}" presName="vert1" presStyleCnt="0"/>
      <dgm:spPr/>
    </dgm:pt>
    <dgm:pt modelId="{5CDDE2E2-F753-1F4A-A9BC-69254E638B5E}" type="pres">
      <dgm:prSet presAssocID="{05C0A250-06E8-4C62-B0F5-D427EA8A2A41}" presName="thickLine" presStyleLbl="alignNode1" presStyleIdx="1" presStyleCnt="5"/>
      <dgm:spPr/>
    </dgm:pt>
    <dgm:pt modelId="{B462BBE5-0E2C-944D-8E15-6474E99D3459}" type="pres">
      <dgm:prSet presAssocID="{05C0A250-06E8-4C62-B0F5-D427EA8A2A41}" presName="horz1" presStyleCnt="0"/>
      <dgm:spPr/>
    </dgm:pt>
    <dgm:pt modelId="{20A4E43F-F335-FE46-90DD-9C09C77C07F5}" type="pres">
      <dgm:prSet presAssocID="{05C0A250-06E8-4C62-B0F5-D427EA8A2A41}" presName="tx1" presStyleLbl="revTx" presStyleIdx="1" presStyleCnt="5"/>
      <dgm:spPr/>
    </dgm:pt>
    <dgm:pt modelId="{2221BB03-7BB3-0D45-84B9-5E500765B1EF}" type="pres">
      <dgm:prSet presAssocID="{05C0A250-06E8-4C62-B0F5-D427EA8A2A41}" presName="vert1" presStyleCnt="0"/>
      <dgm:spPr/>
    </dgm:pt>
    <dgm:pt modelId="{34BDE22F-51A5-C740-8188-5EB3B89E893E}" type="pres">
      <dgm:prSet presAssocID="{B3BDF71B-2A7E-4F0D-AB30-FF7ABA7D1D27}" presName="thickLine" presStyleLbl="alignNode1" presStyleIdx="2" presStyleCnt="5"/>
      <dgm:spPr/>
    </dgm:pt>
    <dgm:pt modelId="{6ABF8E71-7C9D-7F40-8599-A3AAFA0325C6}" type="pres">
      <dgm:prSet presAssocID="{B3BDF71B-2A7E-4F0D-AB30-FF7ABA7D1D27}" presName="horz1" presStyleCnt="0"/>
      <dgm:spPr/>
    </dgm:pt>
    <dgm:pt modelId="{E66A4A97-4FC7-A149-BA48-5682D0E0D11A}" type="pres">
      <dgm:prSet presAssocID="{B3BDF71B-2A7E-4F0D-AB30-FF7ABA7D1D27}" presName="tx1" presStyleLbl="revTx" presStyleIdx="2" presStyleCnt="5"/>
      <dgm:spPr/>
    </dgm:pt>
    <dgm:pt modelId="{1AF5BC0A-8201-3B43-B7F9-B53783EB0226}" type="pres">
      <dgm:prSet presAssocID="{B3BDF71B-2A7E-4F0D-AB30-FF7ABA7D1D27}" presName="vert1" presStyleCnt="0"/>
      <dgm:spPr/>
    </dgm:pt>
    <dgm:pt modelId="{F35872A8-7953-5743-A2B2-E437304B7662}" type="pres">
      <dgm:prSet presAssocID="{A1B7353B-CA30-4E5D-BC58-1259AEA58EC4}" presName="thickLine" presStyleLbl="alignNode1" presStyleIdx="3" presStyleCnt="5"/>
      <dgm:spPr/>
    </dgm:pt>
    <dgm:pt modelId="{E558E93E-0CBC-CB45-9F31-F626E3925E83}" type="pres">
      <dgm:prSet presAssocID="{A1B7353B-CA30-4E5D-BC58-1259AEA58EC4}" presName="horz1" presStyleCnt="0"/>
      <dgm:spPr/>
    </dgm:pt>
    <dgm:pt modelId="{1EAAB9B6-F220-024E-9824-0272B4EE0DC5}" type="pres">
      <dgm:prSet presAssocID="{A1B7353B-CA30-4E5D-BC58-1259AEA58EC4}" presName="tx1" presStyleLbl="revTx" presStyleIdx="3" presStyleCnt="5"/>
      <dgm:spPr/>
    </dgm:pt>
    <dgm:pt modelId="{DBA30DA3-DFF3-1144-8F40-2A23D84479D9}" type="pres">
      <dgm:prSet presAssocID="{A1B7353B-CA30-4E5D-BC58-1259AEA58EC4}" presName="vert1" presStyleCnt="0"/>
      <dgm:spPr/>
    </dgm:pt>
    <dgm:pt modelId="{D9856304-029D-5941-9841-BA5BB30473B2}" type="pres">
      <dgm:prSet presAssocID="{AE6D5CB1-48F6-465D-B7F5-93EA8373DB29}" presName="thickLine" presStyleLbl="alignNode1" presStyleIdx="4" presStyleCnt="5"/>
      <dgm:spPr/>
    </dgm:pt>
    <dgm:pt modelId="{5616233D-674C-934A-8F90-E99FD87F4EEE}" type="pres">
      <dgm:prSet presAssocID="{AE6D5CB1-48F6-465D-B7F5-93EA8373DB29}" presName="horz1" presStyleCnt="0"/>
      <dgm:spPr/>
    </dgm:pt>
    <dgm:pt modelId="{162353FF-C294-A74D-ABB5-A26AC8A5AD1E}" type="pres">
      <dgm:prSet presAssocID="{AE6D5CB1-48F6-465D-B7F5-93EA8373DB29}" presName="tx1" presStyleLbl="revTx" presStyleIdx="4" presStyleCnt="5"/>
      <dgm:spPr/>
    </dgm:pt>
    <dgm:pt modelId="{7E099DAA-C0DD-114D-A57C-5C336B9C1400}" type="pres">
      <dgm:prSet presAssocID="{AE6D5CB1-48F6-465D-B7F5-93EA8373DB29}" presName="vert1" presStyleCnt="0"/>
      <dgm:spPr/>
    </dgm:pt>
  </dgm:ptLst>
  <dgm:cxnLst>
    <dgm:cxn modelId="{47039802-5A6B-4A90-AF55-03337106FC04}" srcId="{AC80B128-A734-4E45-8170-EA28DF9EB17B}" destId="{B3BDF71B-2A7E-4F0D-AB30-FF7ABA7D1D27}" srcOrd="2" destOrd="0" parTransId="{3C292264-1F93-4C3A-8576-A5382D3354F9}" sibTransId="{3BFF414C-8A49-4A8B-B384-7C97BB549003}"/>
    <dgm:cxn modelId="{6ADF2543-40D8-D547-8AFD-85CCABDF1B44}" type="presOf" srcId="{05C0A250-06E8-4C62-B0F5-D427EA8A2A41}" destId="{20A4E43F-F335-FE46-90DD-9C09C77C07F5}" srcOrd="0" destOrd="0" presId="urn:microsoft.com/office/officeart/2008/layout/LinedList"/>
    <dgm:cxn modelId="{D2BC4966-76DF-4C47-8A6E-CEEEB3740141}" type="presOf" srcId="{FB5F3AB1-AF06-4E88-A30C-7DE75D43C831}" destId="{B7A0D901-4595-B64A-8D81-76063473DC9F}" srcOrd="0" destOrd="0" presId="urn:microsoft.com/office/officeart/2008/layout/LinedList"/>
    <dgm:cxn modelId="{ED213567-E2AE-A34D-9B29-6C7DD07EB11A}" type="presOf" srcId="{B3BDF71B-2A7E-4F0D-AB30-FF7ABA7D1D27}" destId="{E66A4A97-4FC7-A149-BA48-5682D0E0D11A}" srcOrd="0" destOrd="0" presId="urn:microsoft.com/office/officeart/2008/layout/LinedList"/>
    <dgm:cxn modelId="{A0990E74-C14B-4F78-911F-55ACEAB4976D}" srcId="{AC80B128-A734-4E45-8170-EA28DF9EB17B}" destId="{A1B7353B-CA30-4E5D-BC58-1259AEA58EC4}" srcOrd="3" destOrd="0" parTransId="{0562A5A1-4936-40C8-AD8E-6CE392F4751F}" sibTransId="{74B329B2-BB66-44E2-B257-81683ADAA48F}"/>
    <dgm:cxn modelId="{67AF6975-879E-4749-945A-3C075E0F435B}" type="presOf" srcId="{AC80B128-A734-4E45-8170-EA28DF9EB17B}" destId="{D1C6A65C-75FA-654D-BEDD-33CAB6EBFFE2}" srcOrd="0" destOrd="0" presId="urn:microsoft.com/office/officeart/2008/layout/LinedList"/>
    <dgm:cxn modelId="{DFB1157D-74C2-EF47-8880-901CDC5A51BD}" type="presOf" srcId="{A1B7353B-CA30-4E5D-BC58-1259AEA58EC4}" destId="{1EAAB9B6-F220-024E-9824-0272B4EE0DC5}" srcOrd="0" destOrd="0" presId="urn:microsoft.com/office/officeart/2008/layout/LinedList"/>
    <dgm:cxn modelId="{A0DCE99D-2E4F-8E49-9BB8-75410EA1F2D5}" type="presOf" srcId="{AE6D5CB1-48F6-465D-B7F5-93EA8373DB29}" destId="{162353FF-C294-A74D-ABB5-A26AC8A5AD1E}" srcOrd="0" destOrd="0" presId="urn:microsoft.com/office/officeart/2008/layout/LinedList"/>
    <dgm:cxn modelId="{D99D6B9F-9F8B-4887-86FD-96D0160FF07E}" srcId="{AC80B128-A734-4E45-8170-EA28DF9EB17B}" destId="{05C0A250-06E8-4C62-B0F5-D427EA8A2A41}" srcOrd="1" destOrd="0" parTransId="{3F3A6D02-82CD-4D08-AC42-255D3B1668DC}" sibTransId="{5C1B7A31-5ADA-4F2B-BDBB-FFE5365C4C69}"/>
    <dgm:cxn modelId="{5E0D0ECB-9B8D-42D6-BF6D-3CC32D71A55B}" srcId="{AC80B128-A734-4E45-8170-EA28DF9EB17B}" destId="{FB5F3AB1-AF06-4E88-A30C-7DE75D43C831}" srcOrd="0" destOrd="0" parTransId="{FEE1ACA7-9BB3-4B65-AD3A-6C3BA8746BEF}" sibTransId="{3D326098-68B2-4E1D-8995-0617C5DFA13E}"/>
    <dgm:cxn modelId="{08DDC3EC-2CD7-43FF-897D-521F696EB6B9}" srcId="{AC80B128-A734-4E45-8170-EA28DF9EB17B}" destId="{AE6D5CB1-48F6-465D-B7F5-93EA8373DB29}" srcOrd="4" destOrd="0" parTransId="{C84AF380-F2A8-43D2-97FD-A44D230779FB}" sibTransId="{FDF013BC-13E6-4FF0-B8A8-DE97A83B6C0E}"/>
    <dgm:cxn modelId="{87931C23-AEDB-3148-8991-2177905D9150}" type="presParOf" srcId="{D1C6A65C-75FA-654D-BEDD-33CAB6EBFFE2}" destId="{8F070B2C-7B3F-5D40-8559-6AB8819AE8FC}" srcOrd="0" destOrd="0" presId="urn:microsoft.com/office/officeart/2008/layout/LinedList"/>
    <dgm:cxn modelId="{6C976255-4764-6F41-AE20-861D0F44D59A}" type="presParOf" srcId="{D1C6A65C-75FA-654D-BEDD-33CAB6EBFFE2}" destId="{0862F42A-A04A-134D-8663-B5848287147F}" srcOrd="1" destOrd="0" presId="urn:microsoft.com/office/officeart/2008/layout/LinedList"/>
    <dgm:cxn modelId="{56443DF6-8B00-BA40-8F12-1C25776DEF79}" type="presParOf" srcId="{0862F42A-A04A-134D-8663-B5848287147F}" destId="{B7A0D901-4595-B64A-8D81-76063473DC9F}" srcOrd="0" destOrd="0" presId="urn:microsoft.com/office/officeart/2008/layout/LinedList"/>
    <dgm:cxn modelId="{1AB2E97D-7BA3-B64F-9E37-0DA1CCCCDD87}" type="presParOf" srcId="{0862F42A-A04A-134D-8663-B5848287147F}" destId="{58395C7E-7624-9C43-ABEE-F13D6D0E7DAE}" srcOrd="1" destOrd="0" presId="urn:microsoft.com/office/officeart/2008/layout/LinedList"/>
    <dgm:cxn modelId="{46617EFD-9E86-5F45-8313-DF8626A99493}" type="presParOf" srcId="{D1C6A65C-75FA-654D-BEDD-33CAB6EBFFE2}" destId="{5CDDE2E2-F753-1F4A-A9BC-69254E638B5E}" srcOrd="2" destOrd="0" presId="urn:microsoft.com/office/officeart/2008/layout/LinedList"/>
    <dgm:cxn modelId="{02A220A6-2871-1749-A8E4-F2CAD95CE0BC}" type="presParOf" srcId="{D1C6A65C-75FA-654D-BEDD-33CAB6EBFFE2}" destId="{B462BBE5-0E2C-944D-8E15-6474E99D3459}" srcOrd="3" destOrd="0" presId="urn:microsoft.com/office/officeart/2008/layout/LinedList"/>
    <dgm:cxn modelId="{FE6906FB-9FDB-8345-9369-6F60C741C5D2}" type="presParOf" srcId="{B462BBE5-0E2C-944D-8E15-6474E99D3459}" destId="{20A4E43F-F335-FE46-90DD-9C09C77C07F5}" srcOrd="0" destOrd="0" presId="urn:microsoft.com/office/officeart/2008/layout/LinedList"/>
    <dgm:cxn modelId="{66CEB72E-456A-EC40-8445-21A81273859E}" type="presParOf" srcId="{B462BBE5-0E2C-944D-8E15-6474E99D3459}" destId="{2221BB03-7BB3-0D45-84B9-5E500765B1EF}" srcOrd="1" destOrd="0" presId="urn:microsoft.com/office/officeart/2008/layout/LinedList"/>
    <dgm:cxn modelId="{4837CF91-8DA3-5A41-A207-38DD119142A4}" type="presParOf" srcId="{D1C6A65C-75FA-654D-BEDD-33CAB6EBFFE2}" destId="{34BDE22F-51A5-C740-8188-5EB3B89E893E}" srcOrd="4" destOrd="0" presId="urn:microsoft.com/office/officeart/2008/layout/LinedList"/>
    <dgm:cxn modelId="{842A5970-DFAF-1C45-B7D4-E1B1C58B435C}" type="presParOf" srcId="{D1C6A65C-75FA-654D-BEDD-33CAB6EBFFE2}" destId="{6ABF8E71-7C9D-7F40-8599-A3AAFA0325C6}" srcOrd="5" destOrd="0" presId="urn:microsoft.com/office/officeart/2008/layout/LinedList"/>
    <dgm:cxn modelId="{8E9B0C3C-13C9-1642-BD68-ECF8BBD4D0D0}" type="presParOf" srcId="{6ABF8E71-7C9D-7F40-8599-A3AAFA0325C6}" destId="{E66A4A97-4FC7-A149-BA48-5682D0E0D11A}" srcOrd="0" destOrd="0" presId="urn:microsoft.com/office/officeart/2008/layout/LinedList"/>
    <dgm:cxn modelId="{18108092-AC8C-F64C-A9D3-8526DAEF9CB2}" type="presParOf" srcId="{6ABF8E71-7C9D-7F40-8599-A3AAFA0325C6}" destId="{1AF5BC0A-8201-3B43-B7F9-B53783EB0226}" srcOrd="1" destOrd="0" presId="urn:microsoft.com/office/officeart/2008/layout/LinedList"/>
    <dgm:cxn modelId="{140F8CF2-D816-0B4A-9923-73619E4F9866}" type="presParOf" srcId="{D1C6A65C-75FA-654D-BEDD-33CAB6EBFFE2}" destId="{F35872A8-7953-5743-A2B2-E437304B7662}" srcOrd="6" destOrd="0" presId="urn:microsoft.com/office/officeart/2008/layout/LinedList"/>
    <dgm:cxn modelId="{F5837AC5-4436-224C-B091-3337B7EF14EF}" type="presParOf" srcId="{D1C6A65C-75FA-654D-BEDD-33CAB6EBFFE2}" destId="{E558E93E-0CBC-CB45-9F31-F626E3925E83}" srcOrd="7" destOrd="0" presId="urn:microsoft.com/office/officeart/2008/layout/LinedList"/>
    <dgm:cxn modelId="{7495C848-C716-A648-8BC8-44D05BE4DE41}" type="presParOf" srcId="{E558E93E-0CBC-CB45-9F31-F626E3925E83}" destId="{1EAAB9B6-F220-024E-9824-0272B4EE0DC5}" srcOrd="0" destOrd="0" presId="urn:microsoft.com/office/officeart/2008/layout/LinedList"/>
    <dgm:cxn modelId="{2E1E392B-B722-A34D-A703-CCE3C6FCB487}" type="presParOf" srcId="{E558E93E-0CBC-CB45-9F31-F626E3925E83}" destId="{DBA30DA3-DFF3-1144-8F40-2A23D84479D9}" srcOrd="1" destOrd="0" presId="urn:microsoft.com/office/officeart/2008/layout/LinedList"/>
    <dgm:cxn modelId="{95ECB68B-D775-F644-A828-8E7EADF7426A}" type="presParOf" srcId="{D1C6A65C-75FA-654D-BEDD-33CAB6EBFFE2}" destId="{D9856304-029D-5941-9841-BA5BB30473B2}" srcOrd="8" destOrd="0" presId="urn:microsoft.com/office/officeart/2008/layout/LinedList"/>
    <dgm:cxn modelId="{325B52BC-F81F-8C41-AAA4-CC5B7C851BAB}" type="presParOf" srcId="{D1C6A65C-75FA-654D-BEDD-33CAB6EBFFE2}" destId="{5616233D-674C-934A-8F90-E99FD87F4EEE}" srcOrd="9" destOrd="0" presId="urn:microsoft.com/office/officeart/2008/layout/LinedList"/>
    <dgm:cxn modelId="{9C72952F-2550-A641-AC6A-A46A9AF0D217}" type="presParOf" srcId="{5616233D-674C-934A-8F90-E99FD87F4EEE}" destId="{162353FF-C294-A74D-ABB5-A26AC8A5AD1E}" srcOrd="0" destOrd="0" presId="urn:microsoft.com/office/officeart/2008/layout/LinedList"/>
    <dgm:cxn modelId="{37C6D9B1-3499-6648-B574-25A6411E4BA9}" type="presParOf" srcId="{5616233D-674C-934A-8F90-E99FD87F4EEE}" destId="{7E099DAA-C0DD-114D-A57C-5C336B9C140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FBAF34E-8009-406B-A1EB-87327AD0AEA8}"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A344590B-E58D-485A-8CA6-E3C5902B5030}">
      <dgm:prSet/>
      <dgm:spPr/>
      <dgm:t>
        <a:bodyPr/>
        <a:lstStyle/>
        <a:p>
          <a:r>
            <a:rPr lang="en-GB" b="1"/>
            <a:t>The business aims are more likely to be achieved </a:t>
          </a:r>
          <a:r>
            <a:rPr lang="en-GB"/>
            <a:t>if the correct workforce resources are available.</a:t>
          </a:r>
          <a:br>
            <a:rPr lang="en-GB"/>
          </a:br>
          <a:endParaRPr lang="en-US"/>
        </a:p>
      </dgm:t>
    </dgm:pt>
    <dgm:pt modelId="{4BC7A58B-9A50-4A37-A798-BA0B26CEF10C}" type="parTrans" cxnId="{87FE84DC-B440-4214-8DA9-0C79E72C4A76}">
      <dgm:prSet/>
      <dgm:spPr/>
      <dgm:t>
        <a:bodyPr/>
        <a:lstStyle/>
        <a:p>
          <a:endParaRPr lang="en-US"/>
        </a:p>
      </dgm:t>
    </dgm:pt>
    <dgm:pt modelId="{ADAA3515-405E-49FA-9674-1DF56AA2AA09}" type="sibTrans" cxnId="{87FE84DC-B440-4214-8DA9-0C79E72C4A76}">
      <dgm:prSet/>
      <dgm:spPr/>
      <dgm:t>
        <a:bodyPr/>
        <a:lstStyle/>
        <a:p>
          <a:endParaRPr lang="en-US"/>
        </a:p>
      </dgm:t>
    </dgm:pt>
    <dgm:pt modelId="{18051FE0-5FC6-4E79-9BBA-8757EC003C8D}">
      <dgm:prSet/>
      <dgm:spPr/>
      <dgm:t>
        <a:bodyPr/>
        <a:lstStyle/>
        <a:p>
          <a:r>
            <a:rPr lang="en-GB" b="1"/>
            <a:t>Planning ahead can save money </a:t>
          </a:r>
          <a:r>
            <a:rPr lang="en-GB"/>
            <a:t>– training rather than recruiting talent, and saving on redundancy payments.</a:t>
          </a:r>
          <a:br>
            <a:rPr lang="en-GB"/>
          </a:br>
          <a:endParaRPr lang="en-US"/>
        </a:p>
      </dgm:t>
    </dgm:pt>
    <dgm:pt modelId="{BE4CFE31-0729-4E91-BD42-9F23A4666CD6}" type="parTrans" cxnId="{1453AA40-679D-4B8E-BA62-D6D1229E1EBC}">
      <dgm:prSet/>
      <dgm:spPr/>
      <dgm:t>
        <a:bodyPr/>
        <a:lstStyle/>
        <a:p>
          <a:endParaRPr lang="en-US"/>
        </a:p>
      </dgm:t>
    </dgm:pt>
    <dgm:pt modelId="{974B5224-2CDE-466F-A9F5-7347EEE512F0}" type="sibTrans" cxnId="{1453AA40-679D-4B8E-BA62-D6D1229E1EBC}">
      <dgm:prSet/>
      <dgm:spPr/>
      <dgm:t>
        <a:bodyPr/>
        <a:lstStyle/>
        <a:p>
          <a:endParaRPr lang="en-US"/>
        </a:p>
      </dgm:t>
    </dgm:pt>
    <dgm:pt modelId="{B4EEC2CE-E9CD-426C-A960-C91A9065D4AC}">
      <dgm:prSet/>
      <dgm:spPr/>
      <dgm:t>
        <a:bodyPr/>
        <a:lstStyle/>
        <a:p>
          <a:r>
            <a:rPr lang="en-GB" b="1"/>
            <a:t>Staff motivation may benefit </a:t>
          </a:r>
          <a:r>
            <a:rPr lang="en-GB"/>
            <a:t>if there are new opportunities ands the future of the business is felt to be more secure</a:t>
          </a:r>
          <a:endParaRPr lang="en-US"/>
        </a:p>
      </dgm:t>
    </dgm:pt>
    <dgm:pt modelId="{ABB683A3-C50D-4C60-8C6B-DDD3E8DC9974}" type="parTrans" cxnId="{BEB8445B-62BA-44EF-BDDC-87E113465A34}">
      <dgm:prSet/>
      <dgm:spPr/>
      <dgm:t>
        <a:bodyPr/>
        <a:lstStyle/>
        <a:p>
          <a:endParaRPr lang="en-US"/>
        </a:p>
      </dgm:t>
    </dgm:pt>
    <dgm:pt modelId="{E7733578-647A-4FC4-984A-35B42830AA57}" type="sibTrans" cxnId="{BEB8445B-62BA-44EF-BDDC-87E113465A34}">
      <dgm:prSet/>
      <dgm:spPr/>
      <dgm:t>
        <a:bodyPr/>
        <a:lstStyle/>
        <a:p>
          <a:endParaRPr lang="en-US"/>
        </a:p>
      </dgm:t>
    </dgm:pt>
    <dgm:pt modelId="{7ECF2B32-AD2A-D147-9340-3859D37FCB24}" type="pres">
      <dgm:prSet presAssocID="{4FBAF34E-8009-406B-A1EB-87327AD0AEA8}" presName="vert0" presStyleCnt="0">
        <dgm:presLayoutVars>
          <dgm:dir/>
          <dgm:animOne val="branch"/>
          <dgm:animLvl val="lvl"/>
        </dgm:presLayoutVars>
      </dgm:prSet>
      <dgm:spPr/>
    </dgm:pt>
    <dgm:pt modelId="{CA904374-6A61-EF4F-B80C-9B656DC8FCFF}" type="pres">
      <dgm:prSet presAssocID="{A344590B-E58D-485A-8CA6-E3C5902B5030}" presName="thickLine" presStyleLbl="alignNode1" presStyleIdx="0" presStyleCnt="3"/>
      <dgm:spPr/>
    </dgm:pt>
    <dgm:pt modelId="{DA33C713-B619-2344-B769-851FB230EAA6}" type="pres">
      <dgm:prSet presAssocID="{A344590B-E58D-485A-8CA6-E3C5902B5030}" presName="horz1" presStyleCnt="0"/>
      <dgm:spPr/>
    </dgm:pt>
    <dgm:pt modelId="{C2EB69EE-2B97-474F-B88E-0FF30ACD24F2}" type="pres">
      <dgm:prSet presAssocID="{A344590B-E58D-485A-8CA6-E3C5902B5030}" presName="tx1" presStyleLbl="revTx" presStyleIdx="0" presStyleCnt="3"/>
      <dgm:spPr/>
    </dgm:pt>
    <dgm:pt modelId="{EDB26E84-6206-CD41-AE8B-57FA80D18ED4}" type="pres">
      <dgm:prSet presAssocID="{A344590B-E58D-485A-8CA6-E3C5902B5030}" presName="vert1" presStyleCnt="0"/>
      <dgm:spPr/>
    </dgm:pt>
    <dgm:pt modelId="{7AA38F1C-0196-6C40-B913-42A5203952DE}" type="pres">
      <dgm:prSet presAssocID="{18051FE0-5FC6-4E79-9BBA-8757EC003C8D}" presName="thickLine" presStyleLbl="alignNode1" presStyleIdx="1" presStyleCnt="3"/>
      <dgm:spPr/>
    </dgm:pt>
    <dgm:pt modelId="{1DABC77B-0506-AE42-BFFA-3083B0CB1EBE}" type="pres">
      <dgm:prSet presAssocID="{18051FE0-5FC6-4E79-9BBA-8757EC003C8D}" presName="horz1" presStyleCnt="0"/>
      <dgm:spPr/>
    </dgm:pt>
    <dgm:pt modelId="{3EE326E3-9A03-CA44-8841-3E2AABE246AD}" type="pres">
      <dgm:prSet presAssocID="{18051FE0-5FC6-4E79-9BBA-8757EC003C8D}" presName="tx1" presStyleLbl="revTx" presStyleIdx="1" presStyleCnt="3"/>
      <dgm:spPr/>
    </dgm:pt>
    <dgm:pt modelId="{EF72D495-A05F-6849-8E3F-6834DC18E34E}" type="pres">
      <dgm:prSet presAssocID="{18051FE0-5FC6-4E79-9BBA-8757EC003C8D}" presName="vert1" presStyleCnt="0"/>
      <dgm:spPr/>
    </dgm:pt>
    <dgm:pt modelId="{7AA250A5-0E92-3E4E-975F-DC1A476C8515}" type="pres">
      <dgm:prSet presAssocID="{B4EEC2CE-E9CD-426C-A960-C91A9065D4AC}" presName="thickLine" presStyleLbl="alignNode1" presStyleIdx="2" presStyleCnt="3"/>
      <dgm:spPr/>
    </dgm:pt>
    <dgm:pt modelId="{A89A884C-A2C8-8944-973D-584114489C73}" type="pres">
      <dgm:prSet presAssocID="{B4EEC2CE-E9CD-426C-A960-C91A9065D4AC}" presName="horz1" presStyleCnt="0"/>
      <dgm:spPr/>
    </dgm:pt>
    <dgm:pt modelId="{46336C2B-AD47-7B44-8ECE-180EC053E095}" type="pres">
      <dgm:prSet presAssocID="{B4EEC2CE-E9CD-426C-A960-C91A9065D4AC}" presName="tx1" presStyleLbl="revTx" presStyleIdx="2" presStyleCnt="3"/>
      <dgm:spPr/>
    </dgm:pt>
    <dgm:pt modelId="{A72C2661-B4A8-F44F-997B-FFF046C5E404}" type="pres">
      <dgm:prSet presAssocID="{B4EEC2CE-E9CD-426C-A960-C91A9065D4AC}" presName="vert1" presStyleCnt="0"/>
      <dgm:spPr/>
    </dgm:pt>
  </dgm:ptLst>
  <dgm:cxnLst>
    <dgm:cxn modelId="{1453AA40-679D-4B8E-BA62-D6D1229E1EBC}" srcId="{4FBAF34E-8009-406B-A1EB-87327AD0AEA8}" destId="{18051FE0-5FC6-4E79-9BBA-8757EC003C8D}" srcOrd="1" destOrd="0" parTransId="{BE4CFE31-0729-4E91-BD42-9F23A4666CD6}" sibTransId="{974B5224-2CDE-466F-A9F5-7347EEE512F0}"/>
    <dgm:cxn modelId="{BEB8445B-62BA-44EF-BDDC-87E113465A34}" srcId="{4FBAF34E-8009-406B-A1EB-87327AD0AEA8}" destId="{B4EEC2CE-E9CD-426C-A960-C91A9065D4AC}" srcOrd="2" destOrd="0" parTransId="{ABB683A3-C50D-4C60-8C6B-DDD3E8DC9974}" sibTransId="{E7733578-647A-4FC4-984A-35B42830AA57}"/>
    <dgm:cxn modelId="{FE5A6F5E-24DD-514A-BD3C-67E9BAD65968}" type="presOf" srcId="{4FBAF34E-8009-406B-A1EB-87327AD0AEA8}" destId="{7ECF2B32-AD2A-D147-9340-3859D37FCB24}" srcOrd="0" destOrd="0" presId="urn:microsoft.com/office/officeart/2008/layout/LinedList"/>
    <dgm:cxn modelId="{93B30DB3-CA18-7F4D-838C-BDEE76F0FCBB}" type="presOf" srcId="{A344590B-E58D-485A-8CA6-E3C5902B5030}" destId="{C2EB69EE-2B97-474F-B88E-0FF30ACD24F2}" srcOrd="0" destOrd="0" presId="urn:microsoft.com/office/officeart/2008/layout/LinedList"/>
    <dgm:cxn modelId="{79D223D5-37AB-574A-A86C-E06A5A263AAB}" type="presOf" srcId="{18051FE0-5FC6-4E79-9BBA-8757EC003C8D}" destId="{3EE326E3-9A03-CA44-8841-3E2AABE246AD}" srcOrd="0" destOrd="0" presId="urn:microsoft.com/office/officeart/2008/layout/LinedList"/>
    <dgm:cxn modelId="{87FE84DC-B440-4214-8DA9-0C79E72C4A76}" srcId="{4FBAF34E-8009-406B-A1EB-87327AD0AEA8}" destId="{A344590B-E58D-485A-8CA6-E3C5902B5030}" srcOrd="0" destOrd="0" parTransId="{4BC7A58B-9A50-4A37-A798-BA0B26CEF10C}" sibTransId="{ADAA3515-405E-49FA-9674-1DF56AA2AA09}"/>
    <dgm:cxn modelId="{EA2D14E9-8F5D-6D4E-84BC-6018304C1B99}" type="presOf" srcId="{B4EEC2CE-E9CD-426C-A960-C91A9065D4AC}" destId="{46336C2B-AD47-7B44-8ECE-180EC053E095}" srcOrd="0" destOrd="0" presId="urn:microsoft.com/office/officeart/2008/layout/LinedList"/>
    <dgm:cxn modelId="{C0E7259D-E886-6849-ABDF-03F5F886CD57}" type="presParOf" srcId="{7ECF2B32-AD2A-D147-9340-3859D37FCB24}" destId="{CA904374-6A61-EF4F-B80C-9B656DC8FCFF}" srcOrd="0" destOrd="0" presId="urn:microsoft.com/office/officeart/2008/layout/LinedList"/>
    <dgm:cxn modelId="{EDAE7E40-2D51-924F-92F7-9FD2D0D013F2}" type="presParOf" srcId="{7ECF2B32-AD2A-D147-9340-3859D37FCB24}" destId="{DA33C713-B619-2344-B769-851FB230EAA6}" srcOrd="1" destOrd="0" presId="urn:microsoft.com/office/officeart/2008/layout/LinedList"/>
    <dgm:cxn modelId="{9164A927-54D4-5F4C-A0A9-7570BFD53FEB}" type="presParOf" srcId="{DA33C713-B619-2344-B769-851FB230EAA6}" destId="{C2EB69EE-2B97-474F-B88E-0FF30ACD24F2}" srcOrd="0" destOrd="0" presId="urn:microsoft.com/office/officeart/2008/layout/LinedList"/>
    <dgm:cxn modelId="{FBF87249-9D98-264E-BE4A-2EB5183B4820}" type="presParOf" srcId="{DA33C713-B619-2344-B769-851FB230EAA6}" destId="{EDB26E84-6206-CD41-AE8B-57FA80D18ED4}" srcOrd="1" destOrd="0" presId="urn:microsoft.com/office/officeart/2008/layout/LinedList"/>
    <dgm:cxn modelId="{6BCC27EB-05FC-7A42-AB56-5087EB4E5F48}" type="presParOf" srcId="{7ECF2B32-AD2A-D147-9340-3859D37FCB24}" destId="{7AA38F1C-0196-6C40-B913-42A5203952DE}" srcOrd="2" destOrd="0" presId="urn:microsoft.com/office/officeart/2008/layout/LinedList"/>
    <dgm:cxn modelId="{18FC81F9-B8EA-AF45-886A-85E0B16CB94C}" type="presParOf" srcId="{7ECF2B32-AD2A-D147-9340-3859D37FCB24}" destId="{1DABC77B-0506-AE42-BFFA-3083B0CB1EBE}" srcOrd="3" destOrd="0" presId="urn:microsoft.com/office/officeart/2008/layout/LinedList"/>
    <dgm:cxn modelId="{9B2476C9-47B9-2441-8C94-E72F231D1A3E}" type="presParOf" srcId="{1DABC77B-0506-AE42-BFFA-3083B0CB1EBE}" destId="{3EE326E3-9A03-CA44-8841-3E2AABE246AD}" srcOrd="0" destOrd="0" presId="urn:microsoft.com/office/officeart/2008/layout/LinedList"/>
    <dgm:cxn modelId="{E84679F5-055B-EC43-8315-D40FF3B21AAC}" type="presParOf" srcId="{1DABC77B-0506-AE42-BFFA-3083B0CB1EBE}" destId="{EF72D495-A05F-6849-8E3F-6834DC18E34E}" srcOrd="1" destOrd="0" presId="urn:microsoft.com/office/officeart/2008/layout/LinedList"/>
    <dgm:cxn modelId="{AF43D950-69F2-3540-919A-03D56F0A77DA}" type="presParOf" srcId="{7ECF2B32-AD2A-D147-9340-3859D37FCB24}" destId="{7AA250A5-0E92-3E4E-975F-DC1A476C8515}" srcOrd="4" destOrd="0" presId="urn:microsoft.com/office/officeart/2008/layout/LinedList"/>
    <dgm:cxn modelId="{450DB0B7-CE34-2D43-8E3A-574C55CAE812}" type="presParOf" srcId="{7ECF2B32-AD2A-D147-9340-3859D37FCB24}" destId="{A89A884C-A2C8-8944-973D-584114489C73}" srcOrd="5" destOrd="0" presId="urn:microsoft.com/office/officeart/2008/layout/LinedList"/>
    <dgm:cxn modelId="{7AEA269A-DDF3-4345-9F7F-62E42CEC9A6F}" type="presParOf" srcId="{A89A884C-A2C8-8944-973D-584114489C73}" destId="{46336C2B-AD47-7B44-8ECE-180EC053E095}" srcOrd="0" destOrd="0" presId="urn:microsoft.com/office/officeart/2008/layout/LinedList"/>
    <dgm:cxn modelId="{D153A304-6890-6D41-A3BF-52E2D5659440}" type="presParOf" srcId="{A89A884C-A2C8-8944-973D-584114489C73}" destId="{A72C2661-B4A8-F44F-997B-FFF046C5E40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A2BD53-B02F-4173-995A-9316FF971D89}"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69F312DE-405F-40B2-BFCF-88D7BDB5CED3}">
      <dgm:prSet/>
      <dgm:spPr/>
      <dgm:t>
        <a:bodyPr/>
        <a:lstStyle/>
        <a:p>
          <a:r>
            <a:rPr lang="en-GB" b="1" dirty="0"/>
            <a:t>Core workers</a:t>
          </a:r>
          <a:r>
            <a:rPr lang="en-GB" dirty="0"/>
            <a:t>: workers who organise the essential tasks necessary for survival of the business </a:t>
          </a:r>
          <a:r>
            <a:rPr lang="en-GB" i="1" dirty="0"/>
            <a:t>(skilled, full time, high pay, motivated)</a:t>
          </a:r>
          <a:endParaRPr lang="en-US" i="1" dirty="0"/>
        </a:p>
      </dgm:t>
    </dgm:pt>
    <dgm:pt modelId="{94DB5F0C-3A32-40EA-AF47-10E781A3E95A}" type="parTrans" cxnId="{8A901429-EF0C-4B71-A553-DE22EC825BEB}">
      <dgm:prSet/>
      <dgm:spPr/>
      <dgm:t>
        <a:bodyPr/>
        <a:lstStyle/>
        <a:p>
          <a:endParaRPr lang="en-US"/>
        </a:p>
      </dgm:t>
    </dgm:pt>
    <dgm:pt modelId="{1863F050-37F6-4395-BFD1-250D6190B96B}" type="sibTrans" cxnId="{8A901429-EF0C-4B71-A553-DE22EC825BEB}">
      <dgm:prSet/>
      <dgm:spPr/>
      <dgm:t>
        <a:bodyPr/>
        <a:lstStyle/>
        <a:p>
          <a:endParaRPr lang="en-US"/>
        </a:p>
      </dgm:t>
    </dgm:pt>
    <dgm:pt modelId="{3793C374-8F0F-4D7A-A0B8-AF0137F2C537}">
      <dgm:prSet/>
      <dgm:spPr/>
      <dgm:t>
        <a:bodyPr/>
        <a:lstStyle/>
        <a:p>
          <a:r>
            <a:rPr lang="en-GB" b="1"/>
            <a:t>Peripheral workers</a:t>
          </a:r>
          <a:r>
            <a:rPr lang="en-GB"/>
            <a:t>: NOT CENTRAL to running the business. They could be employed depending on how much demand there was for the firms products </a:t>
          </a:r>
          <a:r>
            <a:rPr lang="en-GB" i="1"/>
            <a:t>(less loyal, motivated by pay)</a:t>
          </a:r>
          <a:endParaRPr lang="en-US" i="1"/>
        </a:p>
      </dgm:t>
    </dgm:pt>
    <dgm:pt modelId="{0076653C-8A29-49AE-86B3-E10985E08E58}" type="parTrans" cxnId="{6FF10355-732D-41B5-8D46-5FB8FD22F899}">
      <dgm:prSet/>
      <dgm:spPr/>
      <dgm:t>
        <a:bodyPr/>
        <a:lstStyle/>
        <a:p>
          <a:endParaRPr lang="en-US"/>
        </a:p>
      </dgm:t>
    </dgm:pt>
    <dgm:pt modelId="{80CD3688-CEA7-4737-B3EC-7F47AD61C1AB}" type="sibTrans" cxnId="{6FF10355-732D-41B5-8D46-5FB8FD22F899}">
      <dgm:prSet/>
      <dgm:spPr/>
      <dgm:t>
        <a:bodyPr/>
        <a:lstStyle/>
        <a:p>
          <a:endParaRPr lang="en-US"/>
        </a:p>
      </dgm:t>
    </dgm:pt>
    <dgm:pt modelId="{E46C1931-9E94-724C-979D-5E6E991D243C}" type="pres">
      <dgm:prSet presAssocID="{89A2BD53-B02F-4173-995A-9316FF971D89}" presName="vert0" presStyleCnt="0">
        <dgm:presLayoutVars>
          <dgm:dir/>
          <dgm:animOne val="branch"/>
          <dgm:animLvl val="lvl"/>
        </dgm:presLayoutVars>
      </dgm:prSet>
      <dgm:spPr/>
    </dgm:pt>
    <dgm:pt modelId="{1481F45F-CBD7-DE40-A29E-81263C64E866}" type="pres">
      <dgm:prSet presAssocID="{69F312DE-405F-40B2-BFCF-88D7BDB5CED3}" presName="thickLine" presStyleLbl="alignNode1" presStyleIdx="0" presStyleCnt="2"/>
      <dgm:spPr/>
    </dgm:pt>
    <dgm:pt modelId="{9888D0F8-CBF5-C044-BCC9-52CA22EF6D64}" type="pres">
      <dgm:prSet presAssocID="{69F312DE-405F-40B2-BFCF-88D7BDB5CED3}" presName="horz1" presStyleCnt="0"/>
      <dgm:spPr/>
    </dgm:pt>
    <dgm:pt modelId="{73F5FBCD-C479-5944-933D-6576DE7C2C7C}" type="pres">
      <dgm:prSet presAssocID="{69F312DE-405F-40B2-BFCF-88D7BDB5CED3}" presName="tx1" presStyleLbl="revTx" presStyleIdx="0" presStyleCnt="2"/>
      <dgm:spPr/>
    </dgm:pt>
    <dgm:pt modelId="{2CA2F21F-0EBA-1B4D-879F-6C167E4E0281}" type="pres">
      <dgm:prSet presAssocID="{69F312DE-405F-40B2-BFCF-88D7BDB5CED3}" presName="vert1" presStyleCnt="0"/>
      <dgm:spPr/>
    </dgm:pt>
    <dgm:pt modelId="{F93380C8-7A67-7547-A01E-7F70C966CB74}" type="pres">
      <dgm:prSet presAssocID="{3793C374-8F0F-4D7A-A0B8-AF0137F2C537}" presName="thickLine" presStyleLbl="alignNode1" presStyleIdx="1" presStyleCnt="2"/>
      <dgm:spPr/>
    </dgm:pt>
    <dgm:pt modelId="{3FAB11BD-F6A1-0B44-848E-DA4C2EE99411}" type="pres">
      <dgm:prSet presAssocID="{3793C374-8F0F-4D7A-A0B8-AF0137F2C537}" presName="horz1" presStyleCnt="0"/>
      <dgm:spPr/>
    </dgm:pt>
    <dgm:pt modelId="{653CEAEF-05A0-9E4F-8971-ECDE1584DD8D}" type="pres">
      <dgm:prSet presAssocID="{3793C374-8F0F-4D7A-A0B8-AF0137F2C537}" presName="tx1" presStyleLbl="revTx" presStyleIdx="1" presStyleCnt="2"/>
      <dgm:spPr/>
    </dgm:pt>
    <dgm:pt modelId="{FCCF7463-D9A8-3A47-AE83-5D79D8DEBB01}" type="pres">
      <dgm:prSet presAssocID="{3793C374-8F0F-4D7A-A0B8-AF0137F2C537}" presName="vert1" presStyleCnt="0"/>
      <dgm:spPr/>
    </dgm:pt>
  </dgm:ptLst>
  <dgm:cxnLst>
    <dgm:cxn modelId="{8A901429-EF0C-4B71-A553-DE22EC825BEB}" srcId="{89A2BD53-B02F-4173-995A-9316FF971D89}" destId="{69F312DE-405F-40B2-BFCF-88D7BDB5CED3}" srcOrd="0" destOrd="0" parTransId="{94DB5F0C-3A32-40EA-AF47-10E781A3E95A}" sibTransId="{1863F050-37F6-4395-BFD1-250D6190B96B}"/>
    <dgm:cxn modelId="{0A23D53F-4D6E-0A46-82FD-2F1232F19513}" type="presOf" srcId="{89A2BD53-B02F-4173-995A-9316FF971D89}" destId="{E46C1931-9E94-724C-979D-5E6E991D243C}" srcOrd="0" destOrd="0" presId="urn:microsoft.com/office/officeart/2008/layout/LinedList"/>
    <dgm:cxn modelId="{5C9E7354-AD9C-2040-9F60-3C2F635ABC98}" type="presOf" srcId="{69F312DE-405F-40B2-BFCF-88D7BDB5CED3}" destId="{73F5FBCD-C479-5944-933D-6576DE7C2C7C}" srcOrd="0" destOrd="0" presId="urn:microsoft.com/office/officeart/2008/layout/LinedList"/>
    <dgm:cxn modelId="{6FF10355-732D-41B5-8D46-5FB8FD22F899}" srcId="{89A2BD53-B02F-4173-995A-9316FF971D89}" destId="{3793C374-8F0F-4D7A-A0B8-AF0137F2C537}" srcOrd="1" destOrd="0" parTransId="{0076653C-8A29-49AE-86B3-E10985E08E58}" sibTransId="{80CD3688-CEA7-4737-B3EC-7F47AD61C1AB}"/>
    <dgm:cxn modelId="{A926FCD8-C1AE-0C47-AD35-D88D65927A32}" type="presOf" srcId="{3793C374-8F0F-4D7A-A0B8-AF0137F2C537}" destId="{653CEAEF-05A0-9E4F-8971-ECDE1584DD8D}" srcOrd="0" destOrd="0" presId="urn:microsoft.com/office/officeart/2008/layout/LinedList"/>
    <dgm:cxn modelId="{9465E39D-A45A-5F4B-8CBA-BE1DF2252AAD}" type="presParOf" srcId="{E46C1931-9E94-724C-979D-5E6E991D243C}" destId="{1481F45F-CBD7-DE40-A29E-81263C64E866}" srcOrd="0" destOrd="0" presId="urn:microsoft.com/office/officeart/2008/layout/LinedList"/>
    <dgm:cxn modelId="{419F5B3B-3F12-1848-A062-044D7B90ADAC}" type="presParOf" srcId="{E46C1931-9E94-724C-979D-5E6E991D243C}" destId="{9888D0F8-CBF5-C044-BCC9-52CA22EF6D64}" srcOrd="1" destOrd="0" presId="urn:microsoft.com/office/officeart/2008/layout/LinedList"/>
    <dgm:cxn modelId="{5F30FF1C-8985-7B45-9D33-D1136B44EFFF}" type="presParOf" srcId="{9888D0F8-CBF5-C044-BCC9-52CA22EF6D64}" destId="{73F5FBCD-C479-5944-933D-6576DE7C2C7C}" srcOrd="0" destOrd="0" presId="urn:microsoft.com/office/officeart/2008/layout/LinedList"/>
    <dgm:cxn modelId="{AF33D8E2-6690-6940-8918-3BD35FB4B867}" type="presParOf" srcId="{9888D0F8-CBF5-C044-BCC9-52CA22EF6D64}" destId="{2CA2F21F-0EBA-1B4D-879F-6C167E4E0281}" srcOrd="1" destOrd="0" presId="urn:microsoft.com/office/officeart/2008/layout/LinedList"/>
    <dgm:cxn modelId="{F3BF8227-1507-CF43-AC9E-3D85645DF941}" type="presParOf" srcId="{E46C1931-9E94-724C-979D-5E6E991D243C}" destId="{F93380C8-7A67-7547-A01E-7F70C966CB74}" srcOrd="2" destOrd="0" presId="urn:microsoft.com/office/officeart/2008/layout/LinedList"/>
    <dgm:cxn modelId="{F111588F-A11E-D040-9A82-A304B4751E2C}" type="presParOf" srcId="{E46C1931-9E94-724C-979D-5E6E991D243C}" destId="{3FAB11BD-F6A1-0B44-848E-DA4C2EE99411}" srcOrd="3" destOrd="0" presId="urn:microsoft.com/office/officeart/2008/layout/LinedList"/>
    <dgm:cxn modelId="{578D63A3-A488-B542-925E-44F127CC5311}" type="presParOf" srcId="{3FAB11BD-F6A1-0B44-848E-DA4C2EE99411}" destId="{653CEAEF-05A0-9E4F-8971-ECDE1584DD8D}" srcOrd="0" destOrd="0" presId="urn:microsoft.com/office/officeart/2008/layout/LinedList"/>
    <dgm:cxn modelId="{143E2943-E29E-9D42-B065-CF26792443EB}" type="presParOf" srcId="{3FAB11BD-F6A1-0B44-848E-DA4C2EE99411}" destId="{FCCF7463-D9A8-3A47-AE83-5D79D8DEBB0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B7C8C9A-E6A7-4536-A3B0-3CEA4B63246D}"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1E4F1845-AC7C-45A4-B16A-785A380FA0E0}">
      <dgm:prSet/>
      <dgm:spPr/>
      <dgm:t>
        <a:bodyPr/>
        <a:lstStyle/>
        <a:p>
          <a:r>
            <a:rPr lang="en-US" b="1"/>
            <a:t>Full time / Part time</a:t>
          </a:r>
          <a:endParaRPr lang="en-US"/>
        </a:p>
      </dgm:t>
    </dgm:pt>
    <dgm:pt modelId="{68D1A9F2-55CA-4E6E-9E76-0BCA51A99C31}" type="parTrans" cxnId="{482E8DBA-C9B3-4981-A761-8E945A8DBD4D}">
      <dgm:prSet/>
      <dgm:spPr/>
      <dgm:t>
        <a:bodyPr/>
        <a:lstStyle/>
        <a:p>
          <a:endParaRPr lang="en-US"/>
        </a:p>
      </dgm:t>
    </dgm:pt>
    <dgm:pt modelId="{DDB95C08-6D96-4A4B-B0AE-C2C64CFD8223}" type="sibTrans" cxnId="{482E8DBA-C9B3-4981-A761-8E945A8DBD4D}">
      <dgm:prSet/>
      <dgm:spPr/>
      <dgm:t>
        <a:bodyPr/>
        <a:lstStyle/>
        <a:p>
          <a:endParaRPr lang="en-US"/>
        </a:p>
      </dgm:t>
    </dgm:pt>
    <dgm:pt modelId="{679BCDCB-9BA9-4B54-852C-3C1FF7E058A2}">
      <dgm:prSet/>
      <dgm:spPr/>
      <dgm:t>
        <a:bodyPr/>
        <a:lstStyle/>
        <a:p>
          <a:r>
            <a:rPr lang="en-US" b="1"/>
            <a:t>Temporary/permanent staff</a:t>
          </a:r>
          <a:endParaRPr lang="en-US"/>
        </a:p>
      </dgm:t>
    </dgm:pt>
    <dgm:pt modelId="{222EA463-14C9-46DA-AE08-D6E0C816E934}" type="parTrans" cxnId="{95D69880-427C-4242-A5F0-66637B9A81FA}">
      <dgm:prSet/>
      <dgm:spPr/>
      <dgm:t>
        <a:bodyPr/>
        <a:lstStyle/>
        <a:p>
          <a:endParaRPr lang="en-US"/>
        </a:p>
      </dgm:t>
    </dgm:pt>
    <dgm:pt modelId="{8196327A-5F58-4975-86E1-C76B9F70D660}" type="sibTrans" cxnId="{95D69880-427C-4242-A5F0-66637B9A81FA}">
      <dgm:prSet/>
      <dgm:spPr/>
      <dgm:t>
        <a:bodyPr/>
        <a:lstStyle/>
        <a:p>
          <a:endParaRPr lang="en-US"/>
        </a:p>
      </dgm:t>
    </dgm:pt>
    <dgm:pt modelId="{5092AA2B-B844-4CA9-A2B1-3D5C8823B029}">
      <dgm:prSet/>
      <dgm:spPr/>
      <dgm:t>
        <a:bodyPr/>
        <a:lstStyle/>
        <a:p>
          <a:r>
            <a:rPr lang="en-US" b="1"/>
            <a:t>Sub-contracting</a:t>
          </a:r>
          <a:endParaRPr lang="en-US"/>
        </a:p>
      </dgm:t>
    </dgm:pt>
    <dgm:pt modelId="{D1B5CF93-90CF-4901-9F9B-87FB5BE34276}" type="parTrans" cxnId="{E8175C9D-6D13-400A-9E59-690C84A0599C}">
      <dgm:prSet/>
      <dgm:spPr/>
      <dgm:t>
        <a:bodyPr/>
        <a:lstStyle/>
        <a:p>
          <a:endParaRPr lang="en-US"/>
        </a:p>
      </dgm:t>
    </dgm:pt>
    <dgm:pt modelId="{923C02F9-D528-43F9-B4CA-7BFCF1091E36}" type="sibTrans" cxnId="{E8175C9D-6D13-400A-9E59-690C84A0599C}">
      <dgm:prSet/>
      <dgm:spPr/>
      <dgm:t>
        <a:bodyPr/>
        <a:lstStyle/>
        <a:p>
          <a:endParaRPr lang="en-US"/>
        </a:p>
      </dgm:t>
    </dgm:pt>
    <dgm:pt modelId="{079F7625-FE00-4C09-97D9-6D6D58AC1E27}">
      <dgm:prSet/>
      <dgm:spPr/>
      <dgm:t>
        <a:bodyPr/>
        <a:lstStyle/>
        <a:p>
          <a:r>
            <a:rPr lang="en-US" b="1"/>
            <a:t>Zero hours contracts </a:t>
          </a:r>
          <a:endParaRPr lang="en-US"/>
        </a:p>
      </dgm:t>
    </dgm:pt>
    <dgm:pt modelId="{0EE5B8A9-12FB-4235-BE0C-9C5281F9659D}" type="parTrans" cxnId="{DD9F6C68-75B5-4A33-B2BE-DBC860C11085}">
      <dgm:prSet/>
      <dgm:spPr/>
      <dgm:t>
        <a:bodyPr/>
        <a:lstStyle/>
        <a:p>
          <a:endParaRPr lang="en-US"/>
        </a:p>
      </dgm:t>
    </dgm:pt>
    <dgm:pt modelId="{6E2880A8-83D3-4ED6-8742-5A57B36E99E9}" type="sibTrans" cxnId="{DD9F6C68-75B5-4A33-B2BE-DBC860C11085}">
      <dgm:prSet/>
      <dgm:spPr/>
      <dgm:t>
        <a:bodyPr/>
        <a:lstStyle/>
        <a:p>
          <a:endParaRPr lang="en-US"/>
        </a:p>
      </dgm:t>
    </dgm:pt>
    <dgm:pt modelId="{8EE3ADB3-2693-4DDE-8FB9-A2714F8533CA}">
      <dgm:prSet/>
      <dgm:spPr/>
      <dgm:t>
        <a:bodyPr/>
        <a:lstStyle/>
        <a:p>
          <a:r>
            <a:rPr lang="en-US" b="1"/>
            <a:t>Agency staff</a:t>
          </a:r>
          <a:endParaRPr lang="en-US"/>
        </a:p>
      </dgm:t>
    </dgm:pt>
    <dgm:pt modelId="{83DF373E-DB19-4A5C-AF03-4EB7241EF5A3}" type="parTrans" cxnId="{D9E48D0C-98D7-4A13-B0AC-C0ECB00341FC}">
      <dgm:prSet/>
      <dgm:spPr/>
      <dgm:t>
        <a:bodyPr/>
        <a:lstStyle/>
        <a:p>
          <a:endParaRPr lang="en-US"/>
        </a:p>
      </dgm:t>
    </dgm:pt>
    <dgm:pt modelId="{1796E9D9-F323-41D4-86E9-7F3B2B261E78}" type="sibTrans" cxnId="{D9E48D0C-98D7-4A13-B0AC-C0ECB00341FC}">
      <dgm:prSet/>
      <dgm:spPr/>
      <dgm:t>
        <a:bodyPr/>
        <a:lstStyle/>
        <a:p>
          <a:endParaRPr lang="en-US"/>
        </a:p>
      </dgm:t>
    </dgm:pt>
    <dgm:pt modelId="{014C368F-8C15-1247-B6CE-0DC732D983BE}" type="pres">
      <dgm:prSet presAssocID="{7B7C8C9A-E6A7-4536-A3B0-3CEA4B63246D}" presName="vert0" presStyleCnt="0">
        <dgm:presLayoutVars>
          <dgm:dir/>
          <dgm:animOne val="branch"/>
          <dgm:animLvl val="lvl"/>
        </dgm:presLayoutVars>
      </dgm:prSet>
      <dgm:spPr/>
    </dgm:pt>
    <dgm:pt modelId="{CEE21530-F7FB-5046-B634-7E10BA7C9069}" type="pres">
      <dgm:prSet presAssocID="{1E4F1845-AC7C-45A4-B16A-785A380FA0E0}" presName="thickLine" presStyleLbl="alignNode1" presStyleIdx="0" presStyleCnt="5"/>
      <dgm:spPr/>
    </dgm:pt>
    <dgm:pt modelId="{0D4D9C63-5491-7941-A510-19343333D7A0}" type="pres">
      <dgm:prSet presAssocID="{1E4F1845-AC7C-45A4-B16A-785A380FA0E0}" presName="horz1" presStyleCnt="0"/>
      <dgm:spPr/>
    </dgm:pt>
    <dgm:pt modelId="{BB774B46-4F56-A84B-92B6-448EBEF72777}" type="pres">
      <dgm:prSet presAssocID="{1E4F1845-AC7C-45A4-B16A-785A380FA0E0}" presName="tx1" presStyleLbl="revTx" presStyleIdx="0" presStyleCnt="5"/>
      <dgm:spPr/>
    </dgm:pt>
    <dgm:pt modelId="{3546BE07-4910-0B40-BF72-C94EAB0A1883}" type="pres">
      <dgm:prSet presAssocID="{1E4F1845-AC7C-45A4-B16A-785A380FA0E0}" presName="vert1" presStyleCnt="0"/>
      <dgm:spPr/>
    </dgm:pt>
    <dgm:pt modelId="{06E20CED-558A-E546-A7CB-0D3874F22582}" type="pres">
      <dgm:prSet presAssocID="{679BCDCB-9BA9-4B54-852C-3C1FF7E058A2}" presName="thickLine" presStyleLbl="alignNode1" presStyleIdx="1" presStyleCnt="5"/>
      <dgm:spPr/>
    </dgm:pt>
    <dgm:pt modelId="{14EA3EC9-F619-A548-81AF-62C651919E2A}" type="pres">
      <dgm:prSet presAssocID="{679BCDCB-9BA9-4B54-852C-3C1FF7E058A2}" presName="horz1" presStyleCnt="0"/>
      <dgm:spPr/>
    </dgm:pt>
    <dgm:pt modelId="{3437D79B-A3FD-1743-96DA-5B3EC85919B8}" type="pres">
      <dgm:prSet presAssocID="{679BCDCB-9BA9-4B54-852C-3C1FF7E058A2}" presName="tx1" presStyleLbl="revTx" presStyleIdx="1" presStyleCnt="5"/>
      <dgm:spPr/>
    </dgm:pt>
    <dgm:pt modelId="{DD7279BD-B4D2-3440-890B-FC1AF9B16613}" type="pres">
      <dgm:prSet presAssocID="{679BCDCB-9BA9-4B54-852C-3C1FF7E058A2}" presName="vert1" presStyleCnt="0"/>
      <dgm:spPr/>
    </dgm:pt>
    <dgm:pt modelId="{F79A6DCF-4AD4-574F-AD90-111A3516A483}" type="pres">
      <dgm:prSet presAssocID="{5092AA2B-B844-4CA9-A2B1-3D5C8823B029}" presName="thickLine" presStyleLbl="alignNode1" presStyleIdx="2" presStyleCnt="5"/>
      <dgm:spPr/>
    </dgm:pt>
    <dgm:pt modelId="{7C34A2E1-5709-9A40-8F92-A0A946245634}" type="pres">
      <dgm:prSet presAssocID="{5092AA2B-B844-4CA9-A2B1-3D5C8823B029}" presName="horz1" presStyleCnt="0"/>
      <dgm:spPr/>
    </dgm:pt>
    <dgm:pt modelId="{A57D5479-8753-F84A-A224-AD26B1D7DDE9}" type="pres">
      <dgm:prSet presAssocID="{5092AA2B-B844-4CA9-A2B1-3D5C8823B029}" presName="tx1" presStyleLbl="revTx" presStyleIdx="2" presStyleCnt="5"/>
      <dgm:spPr/>
    </dgm:pt>
    <dgm:pt modelId="{CA910290-850D-2D40-A68B-DE6144257AB5}" type="pres">
      <dgm:prSet presAssocID="{5092AA2B-B844-4CA9-A2B1-3D5C8823B029}" presName="vert1" presStyleCnt="0"/>
      <dgm:spPr/>
    </dgm:pt>
    <dgm:pt modelId="{3687D343-5087-314B-8547-526D2AD56050}" type="pres">
      <dgm:prSet presAssocID="{079F7625-FE00-4C09-97D9-6D6D58AC1E27}" presName="thickLine" presStyleLbl="alignNode1" presStyleIdx="3" presStyleCnt="5"/>
      <dgm:spPr/>
    </dgm:pt>
    <dgm:pt modelId="{2B0B0B7D-FEA7-8F47-8F9B-5C0E62E724C0}" type="pres">
      <dgm:prSet presAssocID="{079F7625-FE00-4C09-97D9-6D6D58AC1E27}" presName="horz1" presStyleCnt="0"/>
      <dgm:spPr/>
    </dgm:pt>
    <dgm:pt modelId="{2F30D55B-FC63-7143-82CF-9F607B7915A1}" type="pres">
      <dgm:prSet presAssocID="{079F7625-FE00-4C09-97D9-6D6D58AC1E27}" presName="tx1" presStyleLbl="revTx" presStyleIdx="3" presStyleCnt="5"/>
      <dgm:spPr/>
    </dgm:pt>
    <dgm:pt modelId="{BB3BBB4B-9FA3-5647-87F7-45B090578248}" type="pres">
      <dgm:prSet presAssocID="{079F7625-FE00-4C09-97D9-6D6D58AC1E27}" presName="vert1" presStyleCnt="0"/>
      <dgm:spPr/>
    </dgm:pt>
    <dgm:pt modelId="{8D5F0B5D-8DB3-ED4F-BF64-7F7ACED66609}" type="pres">
      <dgm:prSet presAssocID="{8EE3ADB3-2693-4DDE-8FB9-A2714F8533CA}" presName="thickLine" presStyleLbl="alignNode1" presStyleIdx="4" presStyleCnt="5"/>
      <dgm:spPr/>
    </dgm:pt>
    <dgm:pt modelId="{76003437-589C-A846-92F8-4E61EF5CC780}" type="pres">
      <dgm:prSet presAssocID="{8EE3ADB3-2693-4DDE-8FB9-A2714F8533CA}" presName="horz1" presStyleCnt="0"/>
      <dgm:spPr/>
    </dgm:pt>
    <dgm:pt modelId="{055FB08E-5BC7-2441-9F04-53C2BAA1E929}" type="pres">
      <dgm:prSet presAssocID="{8EE3ADB3-2693-4DDE-8FB9-A2714F8533CA}" presName="tx1" presStyleLbl="revTx" presStyleIdx="4" presStyleCnt="5"/>
      <dgm:spPr/>
    </dgm:pt>
    <dgm:pt modelId="{E3228B97-042A-3D4F-9C39-CC30089D2851}" type="pres">
      <dgm:prSet presAssocID="{8EE3ADB3-2693-4DDE-8FB9-A2714F8533CA}" presName="vert1" presStyleCnt="0"/>
      <dgm:spPr/>
    </dgm:pt>
  </dgm:ptLst>
  <dgm:cxnLst>
    <dgm:cxn modelId="{D9E48D0C-98D7-4A13-B0AC-C0ECB00341FC}" srcId="{7B7C8C9A-E6A7-4536-A3B0-3CEA4B63246D}" destId="{8EE3ADB3-2693-4DDE-8FB9-A2714F8533CA}" srcOrd="4" destOrd="0" parTransId="{83DF373E-DB19-4A5C-AF03-4EB7241EF5A3}" sibTransId="{1796E9D9-F323-41D4-86E9-7F3B2B261E78}"/>
    <dgm:cxn modelId="{2E0F841A-D1EE-2F47-83E3-CD141AFCC5B2}" type="presOf" srcId="{5092AA2B-B844-4CA9-A2B1-3D5C8823B029}" destId="{A57D5479-8753-F84A-A224-AD26B1D7DDE9}" srcOrd="0" destOrd="0" presId="urn:microsoft.com/office/officeart/2008/layout/LinedList"/>
    <dgm:cxn modelId="{1BCE9B23-EDF1-DC4F-A0CC-372EF37D30D7}" type="presOf" srcId="{679BCDCB-9BA9-4B54-852C-3C1FF7E058A2}" destId="{3437D79B-A3FD-1743-96DA-5B3EC85919B8}" srcOrd="0" destOrd="0" presId="urn:microsoft.com/office/officeart/2008/layout/LinedList"/>
    <dgm:cxn modelId="{38E6CC4A-03C5-9B47-BD1D-730F293AE7FD}" type="presOf" srcId="{079F7625-FE00-4C09-97D9-6D6D58AC1E27}" destId="{2F30D55B-FC63-7143-82CF-9F607B7915A1}" srcOrd="0" destOrd="0" presId="urn:microsoft.com/office/officeart/2008/layout/LinedList"/>
    <dgm:cxn modelId="{C981225C-88BB-B54E-B202-C5D95808119A}" type="presOf" srcId="{8EE3ADB3-2693-4DDE-8FB9-A2714F8533CA}" destId="{055FB08E-5BC7-2441-9F04-53C2BAA1E929}" srcOrd="0" destOrd="0" presId="urn:microsoft.com/office/officeart/2008/layout/LinedList"/>
    <dgm:cxn modelId="{DD9F6C68-75B5-4A33-B2BE-DBC860C11085}" srcId="{7B7C8C9A-E6A7-4536-A3B0-3CEA4B63246D}" destId="{079F7625-FE00-4C09-97D9-6D6D58AC1E27}" srcOrd="3" destOrd="0" parTransId="{0EE5B8A9-12FB-4235-BE0C-9C5281F9659D}" sibTransId="{6E2880A8-83D3-4ED6-8742-5A57B36E99E9}"/>
    <dgm:cxn modelId="{EECFA179-C2CC-6E49-B93E-BB43FB816B87}" type="presOf" srcId="{1E4F1845-AC7C-45A4-B16A-785A380FA0E0}" destId="{BB774B46-4F56-A84B-92B6-448EBEF72777}" srcOrd="0" destOrd="0" presId="urn:microsoft.com/office/officeart/2008/layout/LinedList"/>
    <dgm:cxn modelId="{95D69880-427C-4242-A5F0-66637B9A81FA}" srcId="{7B7C8C9A-E6A7-4536-A3B0-3CEA4B63246D}" destId="{679BCDCB-9BA9-4B54-852C-3C1FF7E058A2}" srcOrd="1" destOrd="0" parTransId="{222EA463-14C9-46DA-AE08-D6E0C816E934}" sibTransId="{8196327A-5F58-4975-86E1-C76B9F70D660}"/>
    <dgm:cxn modelId="{E8175C9D-6D13-400A-9E59-690C84A0599C}" srcId="{7B7C8C9A-E6A7-4536-A3B0-3CEA4B63246D}" destId="{5092AA2B-B844-4CA9-A2B1-3D5C8823B029}" srcOrd="2" destOrd="0" parTransId="{D1B5CF93-90CF-4901-9F9B-87FB5BE34276}" sibTransId="{923C02F9-D528-43F9-B4CA-7BFCF1091E36}"/>
    <dgm:cxn modelId="{482E8DBA-C9B3-4981-A761-8E945A8DBD4D}" srcId="{7B7C8C9A-E6A7-4536-A3B0-3CEA4B63246D}" destId="{1E4F1845-AC7C-45A4-B16A-785A380FA0E0}" srcOrd="0" destOrd="0" parTransId="{68D1A9F2-55CA-4E6E-9E76-0BCA51A99C31}" sibTransId="{DDB95C08-6D96-4A4B-B0AE-C2C64CFD8223}"/>
    <dgm:cxn modelId="{72CF02C5-448E-B540-8B05-6AA6BB546AA1}" type="presOf" srcId="{7B7C8C9A-E6A7-4536-A3B0-3CEA4B63246D}" destId="{014C368F-8C15-1247-B6CE-0DC732D983BE}" srcOrd="0" destOrd="0" presId="urn:microsoft.com/office/officeart/2008/layout/LinedList"/>
    <dgm:cxn modelId="{6C969BD5-805A-D445-878E-8AC2A551E0CC}" type="presParOf" srcId="{014C368F-8C15-1247-B6CE-0DC732D983BE}" destId="{CEE21530-F7FB-5046-B634-7E10BA7C9069}" srcOrd="0" destOrd="0" presId="urn:microsoft.com/office/officeart/2008/layout/LinedList"/>
    <dgm:cxn modelId="{033B8C46-CE7E-9843-A929-F16CCA448929}" type="presParOf" srcId="{014C368F-8C15-1247-B6CE-0DC732D983BE}" destId="{0D4D9C63-5491-7941-A510-19343333D7A0}" srcOrd="1" destOrd="0" presId="urn:microsoft.com/office/officeart/2008/layout/LinedList"/>
    <dgm:cxn modelId="{62E253AA-FED2-F94B-B1E4-14005F599F31}" type="presParOf" srcId="{0D4D9C63-5491-7941-A510-19343333D7A0}" destId="{BB774B46-4F56-A84B-92B6-448EBEF72777}" srcOrd="0" destOrd="0" presId="urn:microsoft.com/office/officeart/2008/layout/LinedList"/>
    <dgm:cxn modelId="{667BBCA2-3738-034B-94EA-965600638666}" type="presParOf" srcId="{0D4D9C63-5491-7941-A510-19343333D7A0}" destId="{3546BE07-4910-0B40-BF72-C94EAB0A1883}" srcOrd="1" destOrd="0" presId="urn:microsoft.com/office/officeart/2008/layout/LinedList"/>
    <dgm:cxn modelId="{C0B95700-6B01-2841-B65E-F94DE86F6B5C}" type="presParOf" srcId="{014C368F-8C15-1247-B6CE-0DC732D983BE}" destId="{06E20CED-558A-E546-A7CB-0D3874F22582}" srcOrd="2" destOrd="0" presId="urn:microsoft.com/office/officeart/2008/layout/LinedList"/>
    <dgm:cxn modelId="{94EEFA49-0380-164E-974A-0A2704CCFBDE}" type="presParOf" srcId="{014C368F-8C15-1247-B6CE-0DC732D983BE}" destId="{14EA3EC9-F619-A548-81AF-62C651919E2A}" srcOrd="3" destOrd="0" presId="urn:microsoft.com/office/officeart/2008/layout/LinedList"/>
    <dgm:cxn modelId="{77DF5312-E251-294B-A65C-1F89EB36F454}" type="presParOf" srcId="{14EA3EC9-F619-A548-81AF-62C651919E2A}" destId="{3437D79B-A3FD-1743-96DA-5B3EC85919B8}" srcOrd="0" destOrd="0" presId="urn:microsoft.com/office/officeart/2008/layout/LinedList"/>
    <dgm:cxn modelId="{07936653-A55F-DF43-AE69-E63BAB1DA445}" type="presParOf" srcId="{14EA3EC9-F619-A548-81AF-62C651919E2A}" destId="{DD7279BD-B4D2-3440-890B-FC1AF9B16613}" srcOrd="1" destOrd="0" presId="urn:microsoft.com/office/officeart/2008/layout/LinedList"/>
    <dgm:cxn modelId="{5CBA7045-EF1F-254E-B10C-1DC38A86D693}" type="presParOf" srcId="{014C368F-8C15-1247-B6CE-0DC732D983BE}" destId="{F79A6DCF-4AD4-574F-AD90-111A3516A483}" srcOrd="4" destOrd="0" presId="urn:microsoft.com/office/officeart/2008/layout/LinedList"/>
    <dgm:cxn modelId="{AEE7848E-19ED-C54D-9554-9A4327174F9C}" type="presParOf" srcId="{014C368F-8C15-1247-B6CE-0DC732D983BE}" destId="{7C34A2E1-5709-9A40-8F92-A0A946245634}" srcOrd="5" destOrd="0" presId="urn:microsoft.com/office/officeart/2008/layout/LinedList"/>
    <dgm:cxn modelId="{85BCD333-6F74-EB47-81A6-B4CD8E2D9F01}" type="presParOf" srcId="{7C34A2E1-5709-9A40-8F92-A0A946245634}" destId="{A57D5479-8753-F84A-A224-AD26B1D7DDE9}" srcOrd="0" destOrd="0" presId="urn:microsoft.com/office/officeart/2008/layout/LinedList"/>
    <dgm:cxn modelId="{50B9361F-7680-8D45-B228-D6C555E9E060}" type="presParOf" srcId="{7C34A2E1-5709-9A40-8F92-A0A946245634}" destId="{CA910290-850D-2D40-A68B-DE6144257AB5}" srcOrd="1" destOrd="0" presId="urn:microsoft.com/office/officeart/2008/layout/LinedList"/>
    <dgm:cxn modelId="{E54F34D9-DE17-3F40-9F9E-C2C52027001B}" type="presParOf" srcId="{014C368F-8C15-1247-B6CE-0DC732D983BE}" destId="{3687D343-5087-314B-8547-526D2AD56050}" srcOrd="6" destOrd="0" presId="urn:microsoft.com/office/officeart/2008/layout/LinedList"/>
    <dgm:cxn modelId="{9EEC6DCA-090D-0545-A65B-8BC6BF4BAE7C}" type="presParOf" srcId="{014C368F-8C15-1247-B6CE-0DC732D983BE}" destId="{2B0B0B7D-FEA7-8F47-8F9B-5C0E62E724C0}" srcOrd="7" destOrd="0" presId="urn:microsoft.com/office/officeart/2008/layout/LinedList"/>
    <dgm:cxn modelId="{2D6BE230-12C5-664E-B831-6E0B4C148238}" type="presParOf" srcId="{2B0B0B7D-FEA7-8F47-8F9B-5C0E62E724C0}" destId="{2F30D55B-FC63-7143-82CF-9F607B7915A1}" srcOrd="0" destOrd="0" presId="urn:microsoft.com/office/officeart/2008/layout/LinedList"/>
    <dgm:cxn modelId="{6848068D-7A29-6043-9F6E-3EB59DFDDF1B}" type="presParOf" srcId="{2B0B0B7D-FEA7-8F47-8F9B-5C0E62E724C0}" destId="{BB3BBB4B-9FA3-5647-87F7-45B090578248}" srcOrd="1" destOrd="0" presId="urn:microsoft.com/office/officeart/2008/layout/LinedList"/>
    <dgm:cxn modelId="{B4480D32-92D6-E346-8F90-E197CAFF1BAB}" type="presParOf" srcId="{014C368F-8C15-1247-B6CE-0DC732D983BE}" destId="{8D5F0B5D-8DB3-ED4F-BF64-7F7ACED66609}" srcOrd="8" destOrd="0" presId="urn:microsoft.com/office/officeart/2008/layout/LinedList"/>
    <dgm:cxn modelId="{C5144A5A-A46A-8246-81C6-24099A646CD2}" type="presParOf" srcId="{014C368F-8C15-1247-B6CE-0DC732D983BE}" destId="{76003437-589C-A846-92F8-4E61EF5CC780}" srcOrd="9" destOrd="0" presId="urn:microsoft.com/office/officeart/2008/layout/LinedList"/>
    <dgm:cxn modelId="{88323F92-C879-2C46-8204-E3F8F4FDA70A}" type="presParOf" srcId="{76003437-589C-A846-92F8-4E61EF5CC780}" destId="{055FB08E-5BC7-2441-9F04-53C2BAA1E929}" srcOrd="0" destOrd="0" presId="urn:microsoft.com/office/officeart/2008/layout/LinedList"/>
    <dgm:cxn modelId="{F4CC9073-1486-7549-8EAC-BE3E238E4A3F}" type="presParOf" srcId="{76003437-589C-A846-92F8-4E61EF5CC780}" destId="{E3228B97-042A-3D4F-9C39-CC30089D285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19D3BF3-AB45-48C5-9CC4-8A75AE0F66DC}"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70BACF33-D7B4-47D4-8C1E-FC7EE7F28EBA}">
      <dgm:prSet/>
      <dgm:spPr/>
      <dgm:t>
        <a:bodyPr/>
        <a:lstStyle/>
        <a:p>
          <a:r>
            <a:rPr lang="en-GB"/>
            <a:t>Labour turnover </a:t>
          </a:r>
          <a:endParaRPr lang="en-US"/>
        </a:p>
      </dgm:t>
    </dgm:pt>
    <dgm:pt modelId="{1984CA20-F4E7-414F-B4F8-6249BE6938B2}" type="parTrans" cxnId="{5FD772DB-8505-4A00-B344-BFB17BFD728C}">
      <dgm:prSet/>
      <dgm:spPr/>
      <dgm:t>
        <a:bodyPr/>
        <a:lstStyle/>
        <a:p>
          <a:endParaRPr lang="en-US"/>
        </a:p>
      </dgm:t>
    </dgm:pt>
    <dgm:pt modelId="{715470DE-F97F-451A-A981-87DA0279F6C6}" type="sibTrans" cxnId="{5FD772DB-8505-4A00-B344-BFB17BFD728C}">
      <dgm:prSet/>
      <dgm:spPr/>
      <dgm:t>
        <a:bodyPr/>
        <a:lstStyle/>
        <a:p>
          <a:endParaRPr lang="en-US"/>
        </a:p>
      </dgm:t>
    </dgm:pt>
    <dgm:pt modelId="{F74FCF09-9BCC-43D1-8DB6-EFC41D98FDD3}">
      <dgm:prSet/>
      <dgm:spPr/>
      <dgm:t>
        <a:bodyPr/>
        <a:lstStyle/>
        <a:p>
          <a:r>
            <a:rPr lang="en-GB"/>
            <a:t>Productivity.</a:t>
          </a:r>
          <a:endParaRPr lang="en-US"/>
        </a:p>
      </dgm:t>
    </dgm:pt>
    <dgm:pt modelId="{2A0AC544-59A6-44C5-AA38-6327535BE815}" type="parTrans" cxnId="{A03AD378-5C37-4BDB-BC6F-761020135859}">
      <dgm:prSet/>
      <dgm:spPr/>
      <dgm:t>
        <a:bodyPr/>
        <a:lstStyle/>
        <a:p>
          <a:endParaRPr lang="en-US"/>
        </a:p>
      </dgm:t>
    </dgm:pt>
    <dgm:pt modelId="{CD3E0316-4B7F-4B2D-8DBB-110D0829553E}" type="sibTrans" cxnId="{A03AD378-5C37-4BDB-BC6F-761020135859}">
      <dgm:prSet/>
      <dgm:spPr/>
      <dgm:t>
        <a:bodyPr/>
        <a:lstStyle/>
        <a:p>
          <a:endParaRPr lang="en-US"/>
        </a:p>
      </dgm:t>
    </dgm:pt>
    <dgm:pt modelId="{712A9FCE-6E69-437A-9619-259D080E0738}">
      <dgm:prSet/>
      <dgm:spPr/>
      <dgm:t>
        <a:bodyPr/>
        <a:lstStyle/>
        <a:p>
          <a:r>
            <a:rPr lang="en-GB" dirty="0"/>
            <a:t>Skill shortages</a:t>
          </a:r>
          <a:endParaRPr lang="en-US" dirty="0"/>
        </a:p>
      </dgm:t>
    </dgm:pt>
    <dgm:pt modelId="{B1E9838F-22DA-485F-9FBB-BB289373DC5F}" type="parTrans" cxnId="{80B8F663-12BD-4956-9567-9696CA8083BD}">
      <dgm:prSet/>
      <dgm:spPr/>
      <dgm:t>
        <a:bodyPr/>
        <a:lstStyle/>
        <a:p>
          <a:endParaRPr lang="en-US"/>
        </a:p>
      </dgm:t>
    </dgm:pt>
    <dgm:pt modelId="{AD4FA9EA-3D02-4F3E-B783-D4A41E929C34}" type="sibTrans" cxnId="{80B8F663-12BD-4956-9567-9696CA8083BD}">
      <dgm:prSet/>
      <dgm:spPr/>
      <dgm:t>
        <a:bodyPr/>
        <a:lstStyle/>
        <a:p>
          <a:endParaRPr lang="en-US"/>
        </a:p>
      </dgm:t>
    </dgm:pt>
    <dgm:pt modelId="{3BB47E07-4EFD-4876-AA1E-7105BE3238EE}">
      <dgm:prSet/>
      <dgm:spPr/>
      <dgm:t>
        <a:bodyPr/>
        <a:lstStyle/>
        <a:p>
          <a:r>
            <a:rPr lang="en-GB" dirty="0"/>
            <a:t>Workplace stress</a:t>
          </a:r>
          <a:endParaRPr lang="en-US" dirty="0"/>
        </a:p>
      </dgm:t>
    </dgm:pt>
    <dgm:pt modelId="{4F18C531-6B5E-4FBD-8885-568C807291E8}" type="parTrans" cxnId="{58A85236-EB71-49BE-997C-814D04E78E63}">
      <dgm:prSet/>
      <dgm:spPr/>
      <dgm:t>
        <a:bodyPr/>
        <a:lstStyle/>
        <a:p>
          <a:endParaRPr lang="en-US"/>
        </a:p>
      </dgm:t>
    </dgm:pt>
    <dgm:pt modelId="{FECF84BE-6FF3-45FF-A10D-55D14BCFA2CB}" type="sibTrans" cxnId="{58A85236-EB71-49BE-997C-814D04E78E63}">
      <dgm:prSet/>
      <dgm:spPr/>
      <dgm:t>
        <a:bodyPr/>
        <a:lstStyle/>
        <a:p>
          <a:endParaRPr lang="en-US"/>
        </a:p>
      </dgm:t>
    </dgm:pt>
    <dgm:pt modelId="{86F3789D-CB3C-4498-9740-1682166F6DAD}">
      <dgm:prSet/>
      <dgm:spPr/>
      <dgm:t>
        <a:bodyPr/>
        <a:lstStyle/>
        <a:p>
          <a:r>
            <a:rPr lang="en-GB" dirty="0"/>
            <a:t>Absenteeism</a:t>
          </a:r>
          <a:endParaRPr lang="en-US" dirty="0"/>
        </a:p>
      </dgm:t>
    </dgm:pt>
    <dgm:pt modelId="{B083BEA1-6FE1-4360-8083-80717B912DCA}" type="parTrans" cxnId="{13BC6830-6789-4526-81B5-C546CE637813}">
      <dgm:prSet/>
      <dgm:spPr/>
      <dgm:t>
        <a:bodyPr/>
        <a:lstStyle/>
        <a:p>
          <a:endParaRPr lang="en-US"/>
        </a:p>
      </dgm:t>
    </dgm:pt>
    <dgm:pt modelId="{A474106E-50AC-462F-838B-FE3FCA93C82E}" type="sibTrans" cxnId="{13BC6830-6789-4526-81B5-C546CE637813}">
      <dgm:prSet/>
      <dgm:spPr/>
      <dgm:t>
        <a:bodyPr/>
        <a:lstStyle/>
        <a:p>
          <a:endParaRPr lang="en-US"/>
        </a:p>
      </dgm:t>
    </dgm:pt>
    <dgm:pt modelId="{856496CA-D0DE-4FCC-B187-05258ED76BD7}">
      <dgm:prSet/>
      <dgm:spPr/>
      <dgm:t>
        <a:bodyPr/>
        <a:lstStyle/>
        <a:p>
          <a:r>
            <a:rPr lang="en-GB"/>
            <a:t>Motivation</a:t>
          </a:r>
          <a:endParaRPr lang="en-US"/>
        </a:p>
      </dgm:t>
    </dgm:pt>
    <dgm:pt modelId="{4493DC31-39FE-445E-9BE0-D1D1BAF632DB}" type="parTrans" cxnId="{6280B4B3-50A0-4956-A243-812C5F8CB580}">
      <dgm:prSet/>
      <dgm:spPr/>
      <dgm:t>
        <a:bodyPr/>
        <a:lstStyle/>
        <a:p>
          <a:endParaRPr lang="en-US"/>
        </a:p>
      </dgm:t>
    </dgm:pt>
    <dgm:pt modelId="{63C2C10A-E2B0-4DF5-BEB2-F5B5BED7DAB0}" type="sibTrans" cxnId="{6280B4B3-50A0-4956-A243-812C5F8CB580}">
      <dgm:prSet/>
      <dgm:spPr/>
      <dgm:t>
        <a:bodyPr/>
        <a:lstStyle/>
        <a:p>
          <a:endParaRPr lang="en-US"/>
        </a:p>
      </dgm:t>
    </dgm:pt>
    <dgm:pt modelId="{D6E1A4B4-2796-47D1-8E35-E62CBECF09A5}">
      <dgm:prSet/>
      <dgm:spPr/>
      <dgm:t>
        <a:bodyPr/>
        <a:lstStyle/>
        <a:p>
          <a:r>
            <a:rPr lang="en-GB"/>
            <a:t>Engagement with business culture</a:t>
          </a:r>
          <a:endParaRPr lang="en-US"/>
        </a:p>
      </dgm:t>
    </dgm:pt>
    <dgm:pt modelId="{63613862-8532-4136-930B-E87E7632FFB5}" type="parTrans" cxnId="{C96632E3-06CB-4FC9-A17D-0FF27868BD92}">
      <dgm:prSet/>
      <dgm:spPr/>
      <dgm:t>
        <a:bodyPr/>
        <a:lstStyle/>
        <a:p>
          <a:endParaRPr lang="en-US"/>
        </a:p>
      </dgm:t>
    </dgm:pt>
    <dgm:pt modelId="{CDDC4106-40BF-40A9-83C1-F98A3F1259E6}" type="sibTrans" cxnId="{C96632E3-06CB-4FC9-A17D-0FF27868BD92}">
      <dgm:prSet/>
      <dgm:spPr/>
      <dgm:t>
        <a:bodyPr/>
        <a:lstStyle/>
        <a:p>
          <a:endParaRPr lang="en-US"/>
        </a:p>
      </dgm:t>
    </dgm:pt>
    <dgm:pt modelId="{AB52C42C-36F7-4CF1-8214-E2A8AC80C2ED}">
      <dgm:prSet/>
      <dgm:spPr/>
      <dgm:t>
        <a:bodyPr/>
        <a:lstStyle/>
        <a:p>
          <a:r>
            <a:rPr lang="en-GB"/>
            <a:t>Employee satisfaction</a:t>
          </a:r>
          <a:endParaRPr lang="en-US"/>
        </a:p>
      </dgm:t>
    </dgm:pt>
    <dgm:pt modelId="{C01CD06F-0C1C-4507-BC2E-9F3ECA1077A5}" type="parTrans" cxnId="{7ED4A5C6-2825-47D5-94DA-9080FBD3157D}">
      <dgm:prSet/>
      <dgm:spPr/>
      <dgm:t>
        <a:bodyPr/>
        <a:lstStyle/>
        <a:p>
          <a:endParaRPr lang="en-US"/>
        </a:p>
      </dgm:t>
    </dgm:pt>
    <dgm:pt modelId="{C038D653-2924-451F-B2B1-CA7D30A8734D}" type="sibTrans" cxnId="{7ED4A5C6-2825-47D5-94DA-9080FBD3157D}">
      <dgm:prSet/>
      <dgm:spPr/>
      <dgm:t>
        <a:bodyPr/>
        <a:lstStyle/>
        <a:p>
          <a:endParaRPr lang="en-US"/>
        </a:p>
      </dgm:t>
    </dgm:pt>
    <dgm:pt modelId="{B03A79CA-D0C7-2948-B525-4551407976CA}" type="pres">
      <dgm:prSet presAssocID="{B19D3BF3-AB45-48C5-9CC4-8A75AE0F66DC}" presName="vert0" presStyleCnt="0">
        <dgm:presLayoutVars>
          <dgm:dir/>
          <dgm:animOne val="branch"/>
          <dgm:animLvl val="lvl"/>
        </dgm:presLayoutVars>
      </dgm:prSet>
      <dgm:spPr/>
    </dgm:pt>
    <dgm:pt modelId="{3D3DB2E3-D3D3-454D-A237-DCBFDCC4A43B}" type="pres">
      <dgm:prSet presAssocID="{70BACF33-D7B4-47D4-8C1E-FC7EE7F28EBA}" presName="thickLine" presStyleLbl="alignNode1" presStyleIdx="0" presStyleCnt="8"/>
      <dgm:spPr/>
    </dgm:pt>
    <dgm:pt modelId="{049D57DE-564D-894F-96A2-D0921DD903BA}" type="pres">
      <dgm:prSet presAssocID="{70BACF33-D7B4-47D4-8C1E-FC7EE7F28EBA}" presName="horz1" presStyleCnt="0"/>
      <dgm:spPr/>
    </dgm:pt>
    <dgm:pt modelId="{A6F173BA-E5FE-3843-BFF7-8C9995C25A64}" type="pres">
      <dgm:prSet presAssocID="{70BACF33-D7B4-47D4-8C1E-FC7EE7F28EBA}" presName="tx1" presStyleLbl="revTx" presStyleIdx="0" presStyleCnt="8"/>
      <dgm:spPr/>
    </dgm:pt>
    <dgm:pt modelId="{71C416F4-D4AA-2742-BF93-95EFE2DFD5AC}" type="pres">
      <dgm:prSet presAssocID="{70BACF33-D7B4-47D4-8C1E-FC7EE7F28EBA}" presName="vert1" presStyleCnt="0"/>
      <dgm:spPr/>
    </dgm:pt>
    <dgm:pt modelId="{A853047D-8B07-A74B-8372-8033E05D5647}" type="pres">
      <dgm:prSet presAssocID="{F74FCF09-9BCC-43D1-8DB6-EFC41D98FDD3}" presName="thickLine" presStyleLbl="alignNode1" presStyleIdx="1" presStyleCnt="8"/>
      <dgm:spPr/>
    </dgm:pt>
    <dgm:pt modelId="{6FF570B4-81D7-8040-BD0E-F46B4E2628B7}" type="pres">
      <dgm:prSet presAssocID="{F74FCF09-9BCC-43D1-8DB6-EFC41D98FDD3}" presName="horz1" presStyleCnt="0"/>
      <dgm:spPr/>
    </dgm:pt>
    <dgm:pt modelId="{EAD840C3-2E32-5B40-B884-6113273F1713}" type="pres">
      <dgm:prSet presAssocID="{F74FCF09-9BCC-43D1-8DB6-EFC41D98FDD3}" presName="tx1" presStyleLbl="revTx" presStyleIdx="1" presStyleCnt="8"/>
      <dgm:spPr/>
    </dgm:pt>
    <dgm:pt modelId="{85CBC524-FDEC-B340-B7E2-6E8444179247}" type="pres">
      <dgm:prSet presAssocID="{F74FCF09-9BCC-43D1-8DB6-EFC41D98FDD3}" presName="vert1" presStyleCnt="0"/>
      <dgm:spPr/>
    </dgm:pt>
    <dgm:pt modelId="{98BEB68A-1DD3-4748-AF8D-52AECFBB58EC}" type="pres">
      <dgm:prSet presAssocID="{712A9FCE-6E69-437A-9619-259D080E0738}" presName="thickLine" presStyleLbl="alignNode1" presStyleIdx="2" presStyleCnt="8"/>
      <dgm:spPr/>
    </dgm:pt>
    <dgm:pt modelId="{25921704-059E-D145-B6FA-07C45DABC5E7}" type="pres">
      <dgm:prSet presAssocID="{712A9FCE-6E69-437A-9619-259D080E0738}" presName="horz1" presStyleCnt="0"/>
      <dgm:spPr/>
    </dgm:pt>
    <dgm:pt modelId="{05CA09C3-650F-8646-95CA-4570581D1BC9}" type="pres">
      <dgm:prSet presAssocID="{712A9FCE-6E69-437A-9619-259D080E0738}" presName="tx1" presStyleLbl="revTx" presStyleIdx="2" presStyleCnt="8"/>
      <dgm:spPr/>
    </dgm:pt>
    <dgm:pt modelId="{27C27433-4CC5-364A-A388-2F4FC5C67061}" type="pres">
      <dgm:prSet presAssocID="{712A9FCE-6E69-437A-9619-259D080E0738}" presName="vert1" presStyleCnt="0"/>
      <dgm:spPr/>
    </dgm:pt>
    <dgm:pt modelId="{70A7FE90-80F3-1B4C-825C-B1E6A82B77E0}" type="pres">
      <dgm:prSet presAssocID="{86F3789D-CB3C-4498-9740-1682166F6DAD}" presName="thickLine" presStyleLbl="alignNode1" presStyleIdx="3" presStyleCnt="8"/>
      <dgm:spPr/>
    </dgm:pt>
    <dgm:pt modelId="{83A18CCF-DC6F-0C4E-8A16-92DD59D06AB5}" type="pres">
      <dgm:prSet presAssocID="{86F3789D-CB3C-4498-9740-1682166F6DAD}" presName="horz1" presStyleCnt="0"/>
      <dgm:spPr/>
    </dgm:pt>
    <dgm:pt modelId="{5960F433-B361-6941-95FB-0072247542E6}" type="pres">
      <dgm:prSet presAssocID="{86F3789D-CB3C-4498-9740-1682166F6DAD}" presName="tx1" presStyleLbl="revTx" presStyleIdx="3" presStyleCnt="8"/>
      <dgm:spPr/>
    </dgm:pt>
    <dgm:pt modelId="{E6110418-8770-DD4B-9EAB-19DED1C9E87D}" type="pres">
      <dgm:prSet presAssocID="{86F3789D-CB3C-4498-9740-1682166F6DAD}" presName="vert1" presStyleCnt="0"/>
      <dgm:spPr/>
    </dgm:pt>
    <dgm:pt modelId="{D3519C1E-7892-864C-96EC-A380A63B2564}" type="pres">
      <dgm:prSet presAssocID="{856496CA-D0DE-4FCC-B187-05258ED76BD7}" presName="thickLine" presStyleLbl="alignNode1" presStyleIdx="4" presStyleCnt="8"/>
      <dgm:spPr/>
    </dgm:pt>
    <dgm:pt modelId="{B65CB5C2-D407-6449-9A80-8D4598334B9F}" type="pres">
      <dgm:prSet presAssocID="{856496CA-D0DE-4FCC-B187-05258ED76BD7}" presName="horz1" presStyleCnt="0"/>
      <dgm:spPr/>
    </dgm:pt>
    <dgm:pt modelId="{AF4095D1-0C7B-0342-AF1F-3D17802C0DE8}" type="pres">
      <dgm:prSet presAssocID="{856496CA-D0DE-4FCC-B187-05258ED76BD7}" presName="tx1" presStyleLbl="revTx" presStyleIdx="4" presStyleCnt="8"/>
      <dgm:spPr/>
    </dgm:pt>
    <dgm:pt modelId="{8D39FC95-CC9E-1349-89C7-03B8949C0AB1}" type="pres">
      <dgm:prSet presAssocID="{856496CA-D0DE-4FCC-B187-05258ED76BD7}" presName="vert1" presStyleCnt="0"/>
      <dgm:spPr/>
    </dgm:pt>
    <dgm:pt modelId="{95DFD9A4-ABAB-7947-BD2B-2EE2B6D0EA6A}" type="pres">
      <dgm:prSet presAssocID="{3BB47E07-4EFD-4876-AA1E-7105BE3238EE}" presName="thickLine" presStyleLbl="alignNode1" presStyleIdx="5" presStyleCnt="8"/>
      <dgm:spPr/>
    </dgm:pt>
    <dgm:pt modelId="{81891759-8F8D-A141-91E2-E3A466227E37}" type="pres">
      <dgm:prSet presAssocID="{3BB47E07-4EFD-4876-AA1E-7105BE3238EE}" presName="horz1" presStyleCnt="0"/>
      <dgm:spPr/>
    </dgm:pt>
    <dgm:pt modelId="{52E09036-B3A0-1647-9146-E4CF93A434D1}" type="pres">
      <dgm:prSet presAssocID="{3BB47E07-4EFD-4876-AA1E-7105BE3238EE}" presName="tx1" presStyleLbl="revTx" presStyleIdx="5" presStyleCnt="8"/>
      <dgm:spPr/>
    </dgm:pt>
    <dgm:pt modelId="{A75F992F-3192-A844-B971-59125AEB0F62}" type="pres">
      <dgm:prSet presAssocID="{3BB47E07-4EFD-4876-AA1E-7105BE3238EE}" presName="vert1" presStyleCnt="0"/>
      <dgm:spPr/>
    </dgm:pt>
    <dgm:pt modelId="{0E5C4660-7892-5B49-94E2-EED3A5161958}" type="pres">
      <dgm:prSet presAssocID="{D6E1A4B4-2796-47D1-8E35-E62CBECF09A5}" presName="thickLine" presStyleLbl="alignNode1" presStyleIdx="6" presStyleCnt="8"/>
      <dgm:spPr/>
    </dgm:pt>
    <dgm:pt modelId="{6EBA685B-6E6B-2B47-8A5A-FC98D4B11297}" type="pres">
      <dgm:prSet presAssocID="{D6E1A4B4-2796-47D1-8E35-E62CBECF09A5}" presName="horz1" presStyleCnt="0"/>
      <dgm:spPr/>
    </dgm:pt>
    <dgm:pt modelId="{682A3258-6766-7442-B6E4-E49209E35B83}" type="pres">
      <dgm:prSet presAssocID="{D6E1A4B4-2796-47D1-8E35-E62CBECF09A5}" presName="tx1" presStyleLbl="revTx" presStyleIdx="6" presStyleCnt="8"/>
      <dgm:spPr/>
    </dgm:pt>
    <dgm:pt modelId="{3186919D-00D4-EB42-B434-D56F92162CF9}" type="pres">
      <dgm:prSet presAssocID="{D6E1A4B4-2796-47D1-8E35-E62CBECF09A5}" presName="vert1" presStyleCnt="0"/>
      <dgm:spPr/>
    </dgm:pt>
    <dgm:pt modelId="{C0AFB9CE-FDE2-5B49-8CAD-4C01C382663E}" type="pres">
      <dgm:prSet presAssocID="{AB52C42C-36F7-4CF1-8214-E2A8AC80C2ED}" presName="thickLine" presStyleLbl="alignNode1" presStyleIdx="7" presStyleCnt="8"/>
      <dgm:spPr/>
    </dgm:pt>
    <dgm:pt modelId="{09EB9B2F-452C-BA44-B37C-1E41FF20B796}" type="pres">
      <dgm:prSet presAssocID="{AB52C42C-36F7-4CF1-8214-E2A8AC80C2ED}" presName="horz1" presStyleCnt="0"/>
      <dgm:spPr/>
    </dgm:pt>
    <dgm:pt modelId="{6F32776A-CD80-284C-A940-A721AA12F967}" type="pres">
      <dgm:prSet presAssocID="{AB52C42C-36F7-4CF1-8214-E2A8AC80C2ED}" presName="tx1" presStyleLbl="revTx" presStyleIdx="7" presStyleCnt="8"/>
      <dgm:spPr/>
    </dgm:pt>
    <dgm:pt modelId="{753A2CC4-8B1F-7B41-8BC3-7D70E4A92674}" type="pres">
      <dgm:prSet presAssocID="{AB52C42C-36F7-4CF1-8214-E2A8AC80C2ED}" presName="vert1" presStyleCnt="0"/>
      <dgm:spPr/>
    </dgm:pt>
  </dgm:ptLst>
  <dgm:cxnLst>
    <dgm:cxn modelId="{E0C7400F-96FF-FB44-9F3A-62A570AF8C0E}" type="presOf" srcId="{70BACF33-D7B4-47D4-8C1E-FC7EE7F28EBA}" destId="{A6F173BA-E5FE-3843-BFF7-8C9995C25A64}" srcOrd="0" destOrd="0" presId="urn:microsoft.com/office/officeart/2008/layout/LinedList"/>
    <dgm:cxn modelId="{33B21215-5D13-0548-9770-7505D227FC60}" type="presOf" srcId="{856496CA-D0DE-4FCC-B187-05258ED76BD7}" destId="{AF4095D1-0C7B-0342-AF1F-3D17802C0DE8}" srcOrd="0" destOrd="0" presId="urn:microsoft.com/office/officeart/2008/layout/LinedList"/>
    <dgm:cxn modelId="{8189F12F-2971-BA4F-A09A-E78520004CA7}" type="presOf" srcId="{AB52C42C-36F7-4CF1-8214-E2A8AC80C2ED}" destId="{6F32776A-CD80-284C-A940-A721AA12F967}" srcOrd="0" destOrd="0" presId="urn:microsoft.com/office/officeart/2008/layout/LinedList"/>
    <dgm:cxn modelId="{13BC6830-6789-4526-81B5-C546CE637813}" srcId="{B19D3BF3-AB45-48C5-9CC4-8A75AE0F66DC}" destId="{86F3789D-CB3C-4498-9740-1682166F6DAD}" srcOrd="3" destOrd="0" parTransId="{B083BEA1-6FE1-4360-8083-80717B912DCA}" sibTransId="{A474106E-50AC-462F-838B-FE3FCA93C82E}"/>
    <dgm:cxn modelId="{58A85236-EB71-49BE-997C-814D04E78E63}" srcId="{B19D3BF3-AB45-48C5-9CC4-8A75AE0F66DC}" destId="{3BB47E07-4EFD-4876-AA1E-7105BE3238EE}" srcOrd="5" destOrd="0" parTransId="{4F18C531-6B5E-4FBD-8885-568C807291E8}" sibTransId="{FECF84BE-6FF3-45FF-A10D-55D14BCFA2CB}"/>
    <dgm:cxn modelId="{EE089C41-57D8-2B4B-9A7C-81C7130BFDEA}" type="presOf" srcId="{F74FCF09-9BCC-43D1-8DB6-EFC41D98FDD3}" destId="{EAD840C3-2E32-5B40-B884-6113273F1713}" srcOrd="0" destOrd="0" presId="urn:microsoft.com/office/officeart/2008/layout/LinedList"/>
    <dgm:cxn modelId="{80B8F663-12BD-4956-9567-9696CA8083BD}" srcId="{B19D3BF3-AB45-48C5-9CC4-8A75AE0F66DC}" destId="{712A9FCE-6E69-437A-9619-259D080E0738}" srcOrd="2" destOrd="0" parTransId="{B1E9838F-22DA-485F-9FBB-BB289373DC5F}" sibTransId="{AD4FA9EA-3D02-4F3E-B783-D4A41E929C34}"/>
    <dgm:cxn modelId="{B1A0A86A-697B-844E-A797-217D31CAFFFB}" type="presOf" srcId="{B19D3BF3-AB45-48C5-9CC4-8A75AE0F66DC}" destId="{B03A79CA-D0C7-2948-B525-4551407976CA}" srcOrd="0" destOrd="0" presId="urn:microsoft.com/office/officeart/2008/layout/LinedList"/>
    <dgm:cxn modelId="{A03AD378-5C37-4BDB-BC6F-761020135859}" srcId="{B19D3BF3-AB45-48C5-9CC4-8A75AE0F66DC}" destId="{F74FCF09-9BCC-43D1-8DB6-EFC41D98FDD3}" srcOrd="1" destOrd="0" parTransId="{2A0AC544-59A6-44C5-AA38-6327535BE815}" sibTransId="{CD3E0316-4B7F-4B2D-8DBB-110D0829553E}"/>
    <dgm:cxn modelId="{ADE61B7D-C191-0D46-A57E-598AF7291F63}" type="presOf" srcId="{86F3789D-CB3C-4498-9740-1682166F6DAD}" destId="{5960F433-B361-6941-95FB-0072247542E6}" srcOrd="0" destOrd="0" presId="urn:microsoft.com/office/officeart/2008/layout/LinedList"/>
    <dgm:cxn modelId="{0198B48B-1CD1-3349-ADF9-1F96A2EF5614}" type="presOf" srcId="{3BB47E07-4EFD-4876-AA1E-7105BE3238EE}" destId="{52E09036-B3A0-1647-9146-E4CF93A434D1}" srcOrd="0" destOrd="0" presId="urn:microsoft.com/office/officeart/2008/layout/LinedList"/>
    <dgm:cxn modelId="{2A529298-3F5D-934C-9313-2466ED0221C9}" type="presOf" srcId="{712A9FCE-6E69-437A-9619-259D080E0738}" destId="{05CA09C3-650F-8646-95CA-4570581D1BC9}" srcOrd="0" destOrd="0" presId="urn:microsoft.com/office/officeart/2008/layout/LinedList"/>
    <dgm:cxn modelId="{6280B4B3-50A0-4956-A243-812C5F8CB580}" srcId="{B19D3BF3-AB45-48C5-9CC4-8A75AE0F66DC}" destId="{856496CA-D0DE-4FCC-B187-05258ED76BD7}" srcOrd="4" destOrd="0" parTransId="{4493DC31-39FE-445E-9BE0-D1D1BAF632DB}" sibTransId="{63C2C10A-E2B0-4DF5-BEB2-F5B5BED7DAB0}"/>
    <dgm:cxn modelId="{7ED4A5C6-2825-47D5-94DA-9080FBD3157D}" srcId="{B19D3BF3-AB45-48C5-9CC4-8A75AE0F66DC}" destId="{AB52C42C-36F7-4CF1-8214-E2A8AC80C2ED}" srcOrd="7" destOrd="0" parTransId="{C01CD06F-0C1C-4507-BC2E-9F3ECA1077A5}" sibTransId="{C038D653-2924-451F-B2B1-CA7D30A8734D}"/>
    <dgm:cxn modelId="{5FD772DB-8505-4A00-B344-BFB17BFD728C}" srcId="{B19D3BF3-AB45-48C5-9CC4-8A75AE0F66DC}" destId="{70BACF33-D7B4-47D4-8C1E-FC7EE7F28EBA}" srcOrd="0" destOrd="0" parTransId="{1984CA20-F4E7-414F-B4F8-6249BE6938B2}" sibTransId="{715470DE-F97F-451A-A981-87DA0279F6C6}"/>
    <dgm:cxn modelId="{C96632E3-06CB-4FC9-A17D-0FF27868BD92}" srcId="{B19D3BF3-AB45-48C5-9CC4-8A75AE0F66DC}" destId="{D6E1A4B4-2796-47D1-8E35-E62CBECF09A5}" srcOrd="6" destOrd="0" parTransId="{63613862-8532-4136-930B-E87E7632FFB5}" sibTransId="{CDDC4106-40BF-40A9-83C1-F98A3F1259E6}"/>
    <dgm:cxn modelId="{16A038E5-0A2B-7F48-A9E9-34E9BB632EC3}" type="presOf" srcId="{D6E1A4B4-2796-47D1-8E35-E62CBECF09A5}" destId="{682A3258-6766-7442-B6E4-E49209E35B83}" srcOrd="0" destOrd="0" presId="urn:microsoft.com/office/officeart/2008/layout/LinedList"/>
    <dgm:cxn modelId="{C0A86B1B-EF55-E040-8055-FBD09E85B582}" type="presParOf" srcId="{B03A79CA-D0C7-2948-B525-4551407976CA}" destId="{3D3DB2E3-D3D3-454D-A237-DCBFDCC4A43B}" srcOrd="0" destOrd="0" presId="urn:microsoft.com/office/officeart/2008/layout/LinedList"/>
    <dgm:cxn modelId="{F9CF3C7B-498C-C64C-991F-EFC88344B348}" type="presParOf" srcId="{B03A79CA-D0C7-2948-B525-4551407976CA}" destId="{049D57DE-564D-894F-96A2-D0921DD903BA}" srcOrd="1" destOrd="0" presId="urn:microsoft.com/office/officeart/2008/layout/LinedList"/>
    <dgm:cxn modelId="{22CBD94E-FBEC-1E48-86C3-CB7D10A441E7}" type="presParOf" srcId="{049D57DE-564D-894F-96A2-D0921DD903BA}" destId="{A6F173BA-E5FE-3843-BFF7-8C9995C25A64}" srcOrd="0" destOrd="0" presId="urn:microsoft.com/office/officeart/2008/layout/LinedList"/>
    <dgm:cxn modelId="{8D12DBBE-37B0-5E43-BB41-997B03D22FB8}" type="presParOf" srcId="{049D57DE-564D-894F-96A2-D0921DD903BA}" destId="{71C416F4-D4AA-2742-BF93-95EFE2DFD5AC}" srcOrd="1" destOrd="0" presId="urn:microsoft.com/office/officeart/2008/layout/LinedList"/>
    <dgm:cxn modelId="{2B1E7DCA-2418-4140-94B4-5024786263BA}" type="presParOf" srcId="{B03A79CA-D0C7-2948-B525-4551407976CA}" destId="{A853047D-8B07-A74B-8372-8033E05D5647}" srcOrd="2" destOrd="0" presId="urn:microsoft.com/office/officeart/2008/layout/LinedList"/>
    <dgm:cxn modelId="{495E6F8E-5589-9E49-9EEE-D314366CC34F}" type="presParOf" srcId="{B03A79CA-D0C7-2948-B525-4551407976CA}" destId="{6FF570B4-81D7-8040-BD0E-F46B4E2628B7}" srcOrd="3" destOrd="0" presId="urn:microsoft.com/office/officeart/2008/layout/LinedList"/>
    <dgm:cxn modelId="{190569BD-EE5A-9B4E-AC11-5231CDAFF16D}" type="presParOf" srcId="{6FF570B4-81D7-8040-BD0E-F46B4E2628B7}" destId="{EAD840C3-2E32-5B40-B884-6113273F1713}" srcOrd="0" destOrd="0" presId="urn:microsoft.com/office/officeart/2008/layout/LinedList"/>
    <dgm:cxn modelId="{62A9D82F-D9E8-3344-B19C-DCB39C492CC3}" type="presParOf" srcId="{6FF570B4-81D7-8040-BD0E-F46B4E2628B7}" destId="{85CBC524-FDEC-B340-B7E2-6E8444179247}" srcOrd="1" destOrd="0" presId="urn:microsoft.com/office/officeart/2008/layout/LinedList"/>
    <dgm:cxn modelId="{20D246A5-CB3D-974B-BAAA-DDBE25C59D3F}" type="presParOf" srcId="{B03A79CA-D0C7-2948-B525-4551407976CA}" destId="{98BEB68A-1DD3-4748-AF8D-52AECFBB58EC}" srcOrd="4" destOrd="0" presId="urn:microsoft.com/office/officeart/2008/layout/LinedList"/>
    <dgm:cxn modelId="{D1158C1E-45F4-3546-9AB2-85847BD98A0C}" type="presParOf" srcId="{B03A79CA-D0C7-2948-B525-4551407976CA}" destId="{25921704-059E-D145-B6FA-07C45DABC5E7}" srcOrd="5" destOrd="0" presId="urn:microsoft.com/office/officeart/2008/layout/LinedList"/>
    <dgm:cxn modelId="{3A364492-B90A-1346-BD7A-5C5A759B96E4}" type="presParOf" srcId="{25921704-059E-D145-B6FA-07C45DABC5E7}" destId="{05CA09C3-650F-8646-95CA-4570581D1BC9}" srcOrd="0" destOrd="0" presId="urn:microsoft.com/office/officeart/2008/layout/LinedList"/>
    <dgm:cxn modelId="{B0572518-BFF7-4843-A8A6-EF78DBDA486C}" type="presParOf" srcId="{25921704-059E-D145-B6FA-07C45DABC5E7}" destId="{27C27433-4CC5-364A-A388-2F4FC5C67061}" srcOrd="1" destOrd="0" presId="urn:microsoft.com/office/officeart/2008/layout/LinedList"/>
    <dgm:cxn modelId="{3C1E34E7-CAAE-8E41-938F-2D928CEB9D13}" type="presParOf" srcId="{B03A79CA-D0C7-2948-B525-4551407976CA}" destId="{70A7FE90-80F3-1B4C-825C-B1E6A82B77E0}" srcOrd="6" destOrd="0" presId="urn:microsoft.com/office/officeart/2008/layout/LinedList"/>
    <dgm:cxn modelId="{CD7598C6-8169-5843-950C-988EC3FB0CB5}" type="presParOf" srcId="{B03A79CA-D0C7-2948-B525-4551407976CA}" destId="{83A18CCF-DC6F-0C4E-8A16-92DD59D06AB5}" srcOrd="7" destOrd="0" presId="urn:microsoft.com/office/officeart/2008/layout/LinedList"/>
    <dgm:cxn modelId="{D04540DD-391D-094B-A578-92873E1E2A74}" type="presParOf" srcId="{83A18CCF-DC6F-0C4E-8A16-92DD59D06AB5}" destId="{5960F433-B361-6941-95FB-0072247542E6}" srcOrd="0" destOrd="0" presId="urn:microsoft.com/office/officeart/2008/layout/LinedList"/>
    <dgm:cxn modelId="{BBBFE2AF-C1B1-FE49-BB88-18FD970D9631}" type="presParOf" srcId="{83A18CCF-DC6F-0C4E-8A16-92DD59D06AB5}" destId="{E6110418-8770-DD4B-9EAB-19DED1C9E87D}" srcOrd="1" destOrd="0" presId="urn:microsoft.com/office/officeart/2008/layout/LinedList"/>
    <dgm:cxn modelId="{067D91E5-87AB-E64A-96EA-9692DAFE091B}" type="presParOf" srcId="{B03A79CA-D0C7-2948-B525-4551407976CA}" destId="{D3519C1E-7892-864C-96EC-A380A63B2564}" srcOrd="8" destOrd="0" presId="urn:microsoft.com/office/officeart/2008/layout/LinedList"/>
    <dgm:cxn modelId="{069900C4-7283-C54C-9934-1CA77DED193D}" type="presParOf" srcId="{B03A79CA-D0C7-2948-B525-4551407976CA}" destId="{B65CB5C2-D407-6449-9A80-8D4598334B9F}" srcOrd="9" destOrd="0" presId="urn:microsoft.com/office/officeart/2008/layout/LinedList"/>
    <dgm:cxn modelId="{9C13E293-0546-4642-A17F-D1D3742CE902}" type="presParOf" srcId="{B65CB5C2-D407-6449-9A80-8D4598334B9F}" destId="{AF4095D1-0C7B-0342-AF1F-3D17802C0DE8}" srcOrd="0" destOrd="0" presId="urn:microsoft.com/office/officeart/2008/layout/LinedList"/>
    <dgm:cxn modelId="{0133581E-173D-634E-AD5C-3386F88B4EC1}" type="presParOf" srcId="{B65CB5C2-D407-6449-9A80-8D4598334B9F}" destId="{8D39FC95-CC9E-1349-89C7-03B8949C0AB1}" srcOrd="1" destOrd="0" presId="urn:microsoft.com/office/officeart/2008/layout/LinedList"/>
    <dgm:cxn modelId="{5B31087C-4A99-3442-9071-12CED661C307}" type="presParOf" srcId="{B03A79CA-D0C7-2948-B525-4551407976CA}" destId="{95DFD9A4-ABAB-7947-BD2B-2EE2B6D0EA6A}" srcOrd="10" destOrd="0" presId="urn:microsoft.com/office/officeart/2008/layout/LinedList"/>
    <dgm:cxn modelId="{BC52C66D-48F1-6242-B6EE-C404792AB553}" type="presParOf" srcId="{B03A79CA-D0C7-2948-B525-4551407976CA}" destId="{81891759-8F8D-A141-91E2-E3A466227E37}" srcOrd="11" destOrd="0" presId="urn:microsoft.com/office/officeart/2008/layout/LinedList"/>
    <dgm:cxn modelId="{CC0EB7A0-D778-AF4C-BDAD-168EEAFFAB3F}" type="presParOf" srcId="{81891759-8F8D-A141-91E2-E3A466227E37}" destId="{52E09036-B3A0-1647-9146-E4CF93A434D1}" srcOrd="0" destOrd="0" presId="urn:microsoft.com/office/officeart/2008/layout/LinedList"/>
    <dgm:cxn modelId="{FD08D5A3-2671-5E46-B336-5767CC3079E4}" type="presParOf" srcId="{81891759-8F8D-A141-91E2-E3A466227E37}" destId="{A75F992F-3192-A844-B971-59125AEB0F62}" srcOrd="1" destOrd="0" presId="urn:microsoft.com/office/officeart/2008/layout/LinedList"/>
    <dgm:cxn modelId="{9236D608-6F0F-6945-BAB3-3CBCFF475DE1}" type="presParOf" srcId="{B03A79CA-D0C7-2948-B525-4551407976CA}" destId="{0E5C4660-7892-5B49-94E2-EED3A5161958}" srcOrd="12" destOrd="0" presId="urn:microsoft.com/office/officeart/2008/layout/LinedList"/>
    <dgm:cxn modelId="{724C9497-F5A1-BA47-AB06-D0BE80970ECC}" type="presParOf" srcId="{B03A79CA-D0C7-2948-B525-4551407976CA}" destId="{6EBA685B-6E6B-2B47-8A5A-FC98D4B11297}" srcOrd="13" destOrd="0" presId="urn:microsoft.com/office/officeart/2008/layout/LinedList"/>
    <dgm:cxn modelId="{7F080CE0-FB20-A74B-A8C4-78FEAB20E624}" type="presParOf" srcId="{6EBA685B-6E6B-2B47-8A5A-FC98D4B11297}" destId="{682A3258-6766-7442-B6E4-E49209E35B83}" srcOrd="0" destOrd="0" presId="urn:microsoft.com/office/officeart/2008/layout/LinedList"/>
    <dgm:cxn modelId="{FAE2CA1E-21DF-9647-9013-C35207A4ADCC}" type="presParOf" srcId="{6EBA685B-6E6B-2B47-8A5A-FC98D4B11297}" destId="{3186919D-00D4-EB42-B434-D56F92162CF9}" srcOrd="1" destOrd="0" presId="urn:microsoft.com/office/officeart/2008/layout/LinedList"/>
    <dgm:cxn modelId="{16A820E9-6697-BA4E-BE35-C8E810F53918}" type="presParOf" srcId="{B03A79CA-D0C7-2948-B525-4551407976CA}" destId="{C0AFB9CE-FDE2-5B49-8CAD-4C01C382663E}" srcOrd="14" destOrd="0" presId="urn:microsoft.com/office/officeart/2008/layout/LinedList"/>
    <dgm:cxn modelId="{F1B4729C-58E4-8949-BB24-1EF185C42FE9}" type="presParOf" srcId="{B03A79CA-D0C7-2948-B525-4551407976CA}" destId="{09EB9B2F-452C-BA44-B37C-1E41FF20B796}" srcOrd="15" destOrd="0" presId="urn:microsoft.com/office/officeart/2008/layout/LinedList"/>
    <dgm:cxn modelId="{727ED2BE-6918-5A47-8A86-7DA1121658BA}" type="presParOf" srcId="{09EB9B2F-452C-BA44-B37C-1E41FF20B796}" destId="{6F32776A-CD80-284C-A940-A721AA12F967}" srcOrd="0" destOrd="0" presId="urn:microsoft.com/office/officeart/2008/layout/LinedList"/>
    <dgm:cxn modelId="{14ECCE92-5ADA-AE45-ADEA-5F512DE0A330}" type="presParOf" srcId="{09EB9B2F-452C-BA44-B37C-1E41FF20B796}" destId="{753A2CC4-8B1F-7B41-8BC3-7D70E4A9267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75C5F93-D4CD-4103-9187-EF10B22EF1B7}"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037A8746-28C6-47BF-9BD7-A7ED0254377C}">
      <dgm:prSet custT="1"/>
      <dgm:spPr/>
      <dgm:t>
        <a:bodyPr/>
        <a:lstStyle/>
        <a:p>
          <a:r>
            <a:rPr lang="en-GB" sz="2400" b="0" dirty="0"/>
            <a:t>Better productivity </a:t>
          </a:r>
          <a:endParaRPr lang="en-US" sz="2400" b="0" dirty="0"/>
        </a:p>
      </dgm:t>
    </dgm:pt>
    <dgm:pt modelId="{5A5A0503-3E6A-42F7-A5DA-8DFB1B6CABE9}" type="parTrans" cxnId="{6F56A8C8-8E1D-4753-837B-F2155704A66E}">
      <dgm:prSet/>
      <dgm:spPr/>
      <dgm:t>
        <a:bodyPr/>
        <a:lstStyle/>
        <a:p>
          <a:endParaRPr lang="en-US"/>
        </a:p>
      </dgm:t>
    </dgm:pt>
    <dgm:pt modelId="{2C440330-A103-4AD5-BC7A-881471F6DA61}" type="sibTrans" cxnId="{6F56A8C8-8E1D-4753-837B-F2155704A66E}">
      <dgm:prSet/>
      <dgm:spPr/>
      <dgm:t>
        <a:bodyPr/>
        <a:lstStyle/>
        <a:p>
          <a:endParaRPr lang="en-US"/>
        </a:p>
      </dgm:t>
    </dgm:pt>
    <dgm:pt modelId="{FF9E8968-ECC6-4EBF-8172-F290D3858E82}">
      <dgm:prSet custT="1"/>
      <dgm:spPr/>
      <dgm:t>
        <a:bodyPr/>
        <a:lstStyle/>
        <a:p>
          <a:r>
            <a:rPr lang="en-GB" sz="2400" b="0"/>
            <a:t>Lower levels of absenteeism </a:t>
          </a:r>
          <a:endParaRPr lang="en-US" sz="2400" b="0"/>
        </a:p>
      </dgm:t>
    </dgm:pt>
    <dgm:pt modelId="{AD5276A1-339B-4D2C-B8B2-42B6E2556856}" type="parTrans" cxnId="{5FC282AD-54E7-4031-8FEE-48A8A8F153ED}">
      <dgm:prSet/>
      <dgm:spPr/>
      <dgm:t>
        <a:bodyPr/>
        <a:lstStyle/>
        <a:p>
          <a:endParaRPr lang="en-US"/>
        </a:p>
      </dgm:t>
    </dgm:pt>
    <dgm:pt modelId="{F3A90B41-8A90-4409-9B39-7FA978CB01B1}" type="sibTrans" cxnId="{5FC282AD-54E7-4031-8FEE-48A8A8F153ED}">
      <dgm:prSet/>
      <dgm:spPr/>
      <dgm:t>
        <a:bodyPr/>
        <a:lstStyle/>
        <a:p>
          <a:endParaRPr lang="en-US"/>
        </a:p>
      </dgm:t>
    </dgm:pt>
    <dgm:pt modelId="{0037A6A8-456B-4C2D-8EF4-92325A1B776F}">
      <dgm:prSet custT="1"/>
      <dgm:spPr/>
      <dgm:t>
        <a:bodyPr/>
        <a:lstStyle/>
        <a:p>
          <a:r>
            <a:rPr lang="en-GB" sz="2400" b="0"/>
            <a:t>Lower levels of staff turnover </a:t>
          </a:r>
          <a:endParaRPr lang="en-US" sz="2400" b="0"/>
        </a:p>
      </dgm:t>
    </dgm:pt>
    <dgm:pt modelId="{AE983C68-FE50-4823-BB2D-61AE4877AE53}" type="parTrans" cxnId="{C3FB974E-9EC8-4FC7-8956-22486EF93CD6}">
      <dgm:prSet/>
      <dgm:spPr/>
      <dgm:t>
        <a:bodyPr/>
        <a:lstStyle/>
        <a:p>
          <a:endParaRPr lang="en-US"/>
        </a:p>
      </dgm:t>
    </dgm:pt>
    <dgm:pt modelId="{42D77DA0-5E85-4FD8-9310-3AC686DFD7DB}" type="sibTrans" cxnId="{C3FB974E-9EC8-4FC7-8956-22486EF93CD6}">
      <dgm:prSet/>
      <dgm:spPr/>
      <dgm:t>
        <a:bodyPr/>
        <a:lstStyle/>
        <a:p>
          <a:endParaRPr lang="en-US"/>
        </a:p>
      </dgm:t>
    </dgm:pt>
    <dgm:pt modelId="{8C8B1C21-6D28-4A05-9CA6-35F300E537CF}">
      <dgm:prSet custT="1"/>
      <dgm:spPr/>
      <dgm:t>
        <a:bodyPr/>
        <a:lstStyle/>
        <a:p>
          <a:r>
            <a:rPr lang="en-GB" sz="2400" b="0"/>
            <a:t>Good reputation </a:t>
          </a:r>
          <a:endParaRPr lang="en-US" sz="2400" b="0"/>
        </a:p>
      </dgm:t>
    </dgm:pt>
    <dgm:pt modelId="{CD46CE16-216D-4940-B5C6-78940B0DF965}" type="parTrans" cxnId="{EA5EB0B3-FB4E-48B0-BFF4-5758BFF0A31B}">
      <dgm:prSet/>
      <dgm:spPr/>
      <dgm:t>
        <a:bodyPr/>
        <a:lstStyle/>
        <a:p>
          <a:endParaRPr lang="en-US"/>
        </a:p>
      </dgm:t>
    </dgm:pt>
    <dgm:pt modelId="{98DE14E9-142A-4B6E-A06C-83217F37D311}" type="sibTrans" cxnId="{EA5EB0B3-FB4E-48B0-BFF4-5758BFF0A31B}">
      <dgm:prSet/>
      <dgm:spPr/>
      <dgm:t>
        <a:bodyPr/>
        <a:lstStyle/>
        <a:p>
          <a:endParaRPr lang="en-US"/>
        </a:p>
      </dgm:t>
    </dgm:pt>
    <dgm:pt modelId="{C6EFFDAB-0DB7-45ED-B977-113C92545725}">
      <dgm:prSet custT="1"/>
      <dgm:spPr/>
      <dgm:t>
        <a:bodyPr/>
        <a:lstStyle/>
        <a:p>
          <a:r>
            <a:rPr lang="en-GB" sz="2400" b="0" dirty="0"/>
            <a:t>Improved product quality or customer service</a:t>
          </a:r>
          <a:endParaRPr lang="en-US" sz="2400" b="0" dirty="0"/>
        </a:p>
      </dgm:t>
    </dgm:pt>
    <dgm:pt modelId="{D3CB0254-6810-459A-9CB4-A6F24113343C}" type="parTrans" cxnId="{98B91805-FFDA-4664-A735-DE363889CD7A}">
      <dgm:prSet/>
      <dgm:spPr/>
      <dgm:t>
        <a:bodyPr/>
        <a:lstStyle/>
        <a:p>
          <a:endParaRPr lang="en-US"/>
        </a:p>
      </dgm:t>
    </dgm:pt>
    <dgm:pt modelId="{C640A599-9654-4348-9576-B7EDD8954A9A}" type="sibTrans" cxnId="{98B91805-FFDA-4664-A735-DE363889CD7A}">
      <dgm:prSet/>
      <dgm:spPr/>
      <dgm:t>
        <a:bodyPr/>
        <a:lstStyle/>
        <a:p>
          <a:endParaRPr lang="en-US"/>
        </a:p>
      </dgm:t>
    </dgm:pt>
    <dgm:pt modelId="{20823089-0F46-5D42-8ACE-AB2C70830870}" type="pres">
      <dgm:prSet presAssocID="{075C5F93-D4CD-4103-9187-EF10B22EF1B7}" presName="diagram" presStyleCnt="0">
        <dgm:presLayoutVars>
          <dgm:dir/>
          <dgm:resizeHandles val="exact"/>
        </dgm:presLayoutVars>
      </dgm:prSet>
      <dgm:spPr/>
    </dgm:pt>
    <dgm:pt modelId="{08072CDE-9862-1646-80D5-EA105A036631}" type="pres">
      <dgm:prSet presAssocID="{037A8746-28C6-47BF-9BD7-A7ED0254377C}" presName="node" presStyleLbl="node1" presStyleIdx="0" presStyleCnt="5">
        <dgm:presLayoutVars>
          <dgm:bulletEnabled val="1"/>
        </dgm:presLayoutVars>
      </dgm:prSet>
      <dgm:spPr/>
    </dgm:pt>
    <dgm:pt modelId="{72E8BCB7-C04C-A945-8390-B155012B1F60}" type="pres">
      <dgm:prSet presAssocID="{2C440330-A103-4AD5-BC7A-881471F6DA61}" presName="sibTrans" presStyleCnt="0"/>
      <dgm:spPr/>
    </dgm:pt>
    <dgm:pt modelId="{E07CAAAF-AFCF-D043-B372-356833E5AE77}" type="pres">
      <dgm:prSet presAssocID="{FF9E8968-ECC6-4EBF-8172-F290D3858E82}" presName="node" presStyleLbl="node1" presStyleIdx="1" presStyleCnt="5">
        <dgm:presLayoutVars>
          <dgm:bulletEnabled val="1"/>
        </dgm:presLayoutVars>
      </dgm:prSet>
      <dgm:spPr/>
    </dgm:pt>
    <dgm:pt modelId="{8FEC65E5-C901-404F-A372-42AF93FCD6B3}" type="pres">
      <dgm:prSet presAssocID="{F3A90B41-8A90-4409-9B39-7FA978CB01B1}" presName="sibTrans" presStyleCnt="0"/>
      <dgm:spPr/>
    </dgm:pt>
    <dgm:pt modelId="{A9692DEE-705F-E642-93A6-FC57543858DE}" type="pres">
      <dgm:prSet presAssocID="{0037A6A8-456B-4C2D-8EF4-92325A1B776F}" presName="node" presStyleLbl="node1" presStyleIdx="2" presStyleCnt="5">
        <dgm:presLayoutVars>
          <dgm:bulletEnabled val="1"/>
        </dgm:presLayoutVars>
      </dgm:prSet>
      <dgm:spPr/>
    </dgm:pt>
    <dgm:pt modelId="{67AD2D76-BE26-644D-AEDB-CB65BFB37ECD}" type="pres">
      <dgm:prSet presAssocID="{42D77DA0-5E85-4FD8-9310-3AC686DFD7DB}" presName="sibTrans" presStyleCnt="0"/>
      <dgm:spPr/>
    </dgm:pt>
    <dgm:pt modelId="{68E75ABC-57CF-BB40-BC6B-C80D7FEAB00C}" type="pres">
      <dgm:prSet presAssocID="{8C8B1C21-6D28-4A05-9CA6-35F300E537CF}" presName="node" presStyleLbl="node1" presStyleIdx="3" presStyleCnt="5">
        <dgm:presLayoutVars>
          <dgm:bulletEnabled val="1"/>
        </dgm:presLayoutVars>
      </dgm:prSet>
      <dgm:spPr/>
    </dgm:pt>
    <dgm:pt modelId="{DE5CF1A2-6796-1A4A-B38A-0910DB21DC7C}" type="pres">
      <dgm:prSet presAssocID="{98DE14E9-142A-4B6E-A06C-83217F37D311}" presName="sibTrans" presStyleCnt="0"/>
      <dgm:spPr/>
    </dgm:pt>
    <dgm:pt modelId="{B5BB543B-9280-5240-BAB3-1A8B81C1F3B0}" type="pres">
      <dgm:prSet presAssocID="{C6EFFDAB-0DB7-45ED-B977-113C92545725}" presName="node" presStyleLbl="node1" presStyleIdx="4" presStyleCnt="5">
        <dgm:presLayoutVars>
          <dgm:bulletEnabled val="1"/>
        </dgm:presLayoutVars>
      </dgm:prSet>
      <dgm:spPr/>
    </dgm:pt>
  </dgm:ptLst>
  <dgm:cxnLst>
    <dgm:cxn modelId="{98B91805-FFDA-4664-A735-DE363889CD7A}" srcId="{075C5F93-D4CD-4103-9187-EF10B22EF1B7}" destId="{C6EFFDAB-0DB7-45ED-B977-113C92545725}" srcOrd="4" destOrd="0" parTransId="{D3CB0254-6810-459A-9CB4-A6F24113343C}" sibTransId="{C640A599-9654-4348-9576-B7EDD8954A9A}"/>
    <dgm:cxn modelId="{C3FB974E-9EC8-4FC7-8956-22486EF93CD6}" srcId="{075C5F93-D4CD-4103-9187-EF10B22EF1B7}" destId="{0037A6A8-456B-4C2D-8EF4-92325A1B776F}" srcOrd="2" destOrd="0" parTransId="{AE983C68-FE50-4823-BB2D-61AE4877AE53}" sibTransId="{42D77DA0-5E85-4FD8-9310-3AC686DFD7DB}"/>
    <dgm:cxn modelId="{CAFA9464-B9FB-384D-9B6D-FA4311B2A513}" type="presOf" srcId="{8C8B1C21-6D28-4A05-9CA6-35F300E537CF}" destId="{68E75ABC-57CF-BB40-BC6B-C80D7FEAB00C}" srcOrd="0" destOrd="0" presId="urn:microsoft.com/office/officeart/2005/8/layout/default"/>
    <dgm:cxn modelId="{7B0B438B-7061-6C49-9F85-B22024E0E831}" type="presOf" srcId="{C6EFFDAB-0DB7-45ED-B977-113C92545725}" destId="{B5BB543B-9280-5240-BAB3-1A8B81C1F3B0}" srcOrd="0" destOrd="0" presId="urn:microsoft.com/office/officeart/2005/8/layout/default"/>
    <dgm:cxn modelId="{475F669F-C2D7-9E49-9238-27DC8E220C8B}" type="presOf" srcId="{075C5F93-D4CD-4103-9187-EF10B22EF1B7}" destId="{20823089-0F46-5D42-8ACE-AB2C70830870}" srcOrd="0" destOrd="0" presId="urn:microsoft.com/office/officeart/2005/8/layout/default"/>
    <dgm:cxn modelId="{A8AC30A5-6A96-4E40-8448-D0DB7AE04644}" type="presOf" srcId="{037A8746-28C6-47BF-9BD7-A7ED0254377C}" destId="{08072CDE-9862-1646-80D5-EA105A036631}" srcOrd="0" destOrd="0" presId="urn:microsoft.com/office/officeart/2005/8/layout/default"/>
    <dgm:cxn modelId="{5FC282AD-54E7-4031-8FEE-48A8A8F153ED}" srcId="{075C5F93-D4CD-4103-9187-EF10B22EF1B7}" destId="{FF9E8968-ECC6-4EBF-8172-F290D3858E82}" srcOrd="1" destOrd="0" parTransId="{AD5276A1-339B-4D2C-B8B2-42B6E2556856}" sibTransId="{F3A90B41-8A90-4409-9B39-7FA978CB01B1}"/>
    <dgm:cxn modelId="{EA5EB0B3-FB4E-48B0-BFF4-5758BFF0A31B}" srcId="{075C5F93-D4CD-4103-9187-EF10B22EF1B7}" destId="{8C8B1C21-6D28-4A05-9CA6-35F300E537CF}" srcOrd="3" destOrd="0" parTransId="{CD46CE16-216D-4940-B5C6-78940B0DF965}" sibTransId="{98DE14E9-142A-4B6E-A06C-83217F37D311}"/>
    <dgm:cxn modelId="{6F56A8C8-8E1D-4753-837B-F2155704A66E}" srcId="{075C5F93-D4CD-4103-9187-EF10B22EF1B7}" destId="{037A8746-28C6-47BF-9BD7-A7ED0254377C}" srcOrd="0" destOrd="0" parTransId="{5A5A0503-3E6A-42F7-A5DA-8DFB1B6CABE9}" sibTransId="{2C440330-A103-4AD5-BC7A-881471F6DA61}"/>
    <dgm:cxn modelId="{A490EAD3-3BCC-5648-B3F6-5E153C42DCD4}" type="presOf" srcId="{FF9E8968-ECC6-4EBF-8172-F290D3858E82}" destId="{E07CAAAF-AFCF-D043-B372-356833E5AE77}" srcOrd="0" destOrd="0" presId="urn:microsoft.com/office/officeart/2005/8/layout/default"/>
    <dgm:cxn modelId="{4C2E41EA-ED78-5745-B411-09D2E76B2B75}" type="presOf" srcId="{0037A6A8-456B-4C2D-8EF4-92325A1B776F}" destId="{A9692DEE-705F-E642-93A6-FC57543858DE}" srcOrd="0" destOrd="0" presId="urn:microsoft.com/office/officeart/2005/8/layout/default"/>
    <dgm:cxn modelId="{616FB034-F4C8-8844-89B1-DF913C3F1D7D}" type="presParOf" srcId="{20823089-0F46-5D42-8ACE-AB2C70830870}" destId="{08072CDE-9862-1646-80D5-EA105A036631}" srcOrd="0" destOrd="0" presId="urn:microsoft.com/office/officeart/2005/8/layout/default"/>
    <dgm:cxn modelId="{9A9304EC-5ADE-1947-A92C-25D0DD48E2EB}" type="presParOf" srcId="{20823089-0F46-5D42-8ACE-AB2C70830870}" destId="{72E8BCB7-C04C-A945-8390-B155012B1F60}" srcOrd="1" destOrd="0" presId="urn:microsoft.com/office/officeart/2005/8/layout/default"/>
    <dgm:cxn modelId="{0463BD29-5CAD-BE4C-B73E-66B992874660}" type="presParOf" srcId="{20823089-0F46-5D42-8ACE-AB2C70830870}" destId="{E07CAAAF-AFCF-D043-B372-356833E5AE77}" srcOrd="2" destOrd="0" presId="urn:microsoft.com/office/officeart/2005/8/layout/default"/>
    <dgm:cxn modelId="{4450B674-E67E-6642-9834-AAFC38E632D4}" type="presParOf" srcId="{20823089-0F46-5D42-8ACE-AB2C70830870}" destId="{8FEC65E5-C901-404F-A372-42AF93FCD6B3}" srcOrd="3" destOrd="0" presId="urn:microsoft.com/office/officeart/2005/8/layout/default"/>
    <dgm:cxn modelId="{3DFE03DB-D9D5-1B42-AE22-9349017B917A}" type="presParOf" srcId="{20823089-0F46-5D42-8ACE-AB2C70830870}" destId="{A9692DEE-705F-E642-93A6-FC57543858DE}" srcOrd="4" destOrd="0" presId="urn:microsoft.com/office/officeart/2005/8/layout/default"/>
    <dgm:cxn modelId="{8A6A8EF5-157E-7A47-87FC-8669797CF06C}" type="presParOf" srcId="{20823089-0F46-5D42-8ACE-AB2C70830870}" destId="{67AD2D76-BE26-644D-AEDB-CB65BFB37ECD}" srcOrd="5" destOrd="0" presId="urn:microsoft.com/office/officeart/2005/8/layout/default"/>
    <dgm:cxn modelId="{A2FD89CE-C214-F546-98B9-DADCD0181188}" type="presParOf" srcId="{20823089-0F46-5D42-8ACE-AB2C70830870}" destId="{68E75ABC-57CF-BB40-BC6B-C80D7FEAB00C}" srcOrd="6" destOrd="0" presId="urn:microsoft.com/office/officeart/2005/8/layout/default"/>
    <dgm:cxn modelId="{EE27AD8B-1D6E-2548-8235-D66EDF6D7B72}" type="presParOf" srcId="{20823089-0F46-5D42-8ACE-AB2C70830870}" destId="{DE5CF1A2-6796-1A4A-B38A-0910DB21DC7C}" srcOrd="7" destOrd="0" presId="urn:microsoft.com/office/officeart/2005/8/layout/default"/>
    <dgm:cxn modelId="{A96D9DD4-E1E7-754B-B942-B57228B6D9C7}" type="presParOf" srcId="{20823089-0F46-5D42-8ACE-AB2C70830870}" destId="{B5BB543B-9280-5240-BAB3-1A8B81C1F3B0}"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C6B117-4204-5647-ABBC-F77D9FEE037B}">
      <dsp:nvSpPr>
        <dsp:cNvPr id="0" name=""/>
        <dsp:cNvSpPr/>
      </dsp:nvSpPr>
      <dsp:spPr>
        <a:xfrm>
          <a:off x="2847" y="542881"/>
          <a:ext cx="2259201" cy="135552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a:t>Planning</a:t>
          </a:r>
          <a:r>
            <a:rPr lang="en-GB" sz="2000" kern="1200"/>
            <a:t> workforce needs of the business – current and future</a:t>
          </a:r>
          <a:endParaRPr lang="en-US" sz="2000" kern="1200"/>
        </a:p>
      </dsp:txBody>
      <dsp:txXfrm>
        <a:off x="2847" y="542881"/>
        <a:ext cx="2259201" cy="1355520"/>
      </dsp:txXfrm>
    </dsp:sp>
    <dsp:sp modelId="{CC658497-9057-7440-8757-10ACF114BD9B}">
      <dsp:nvSpPr>
        <dsp:cNvPr id="0" name=""/>
        <dsp:cNvSpPr/>
      </dsp:nvSpPr>
      <dsp:spPr>
        <a:xfrm>
          <a:off x="2487969" y="542881"/>
          <a:ext cx="2259201" cy="1355520"/>
        </a:xfrm>
        <a:prstGeom prst="rect">
          <a:avLst/>
        </a:prstGeom>
        <a:solidFill>
          <a:schemeClr val="accent2">
            <a:hueOff val="-208509"/>
            <a:satOff val="-1819"/>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a:t>Recruiting and selecting </a:t>
          </a:r>
          <a:r>
            <a:rPr lang="en-GB" sz="2000" kern="1200"/>
            <a:t>suitable employees for the business</a:t>
          </a:r>
          <a:endParaRPr lang="en-US" sz="2000" kern="1200"/>
        </a:p>
      </dsp:txBody>
      <dsp:txXfrm>
        <a:off x="2487969" y="542881"/>
        <a:ext cx="2259201" cy="1355520"/>
      </dsp:txXfrm>
    </dsp:sp>
    <dsp:sp modelId="{0ED04480-D84E-2A42-B73E-9B85ADF7028F}">
      <dsp:nvSpPr>
        <dsp:cNvPr id="0" name=""/>
        <dsp:cNvSpPr/>
      </dsp:nvSpPr>
      <dsp:spPr>
        <a:xfrm>
          <a:off x="4973091" y="542881"/>
          <a:ext cx="2259201" cy="1355520"/>
        </a:xfrm>
        <a:prstGeom prst="rect">
          <a:avLst/>
        </a:prstGeom>
        <a:solidFill>
          <a:schemeClr val="accent2">
            <a:hueOff val="-417018"/>
            <a:satOff val="-3638"/>
            <a:lumOff val="-47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Making effective use of the workforce and keeping costs down</a:t>
          </a:r>
          <a:endParaRPr lang="en-US" sz="2000" kern="1200"/>
        </a:p>
      </dsp:txBody>
      <dsp:txXfrm>
        <a:off x="4973091" y="542881"/>
        <a:ext cx="2259201" cy="1355520"/>
      </dsp:txXfrm>
    </dsp:sp>
    <dsp:sp modelId="{E065E76A-6B33-DB46-B744-D691414B3B9C}">
      <dsp:nvSpPr>
        <dsp:cNvPr id="0" name=""/>
        <dsp:cNvSpPr/>
      </dsp:nvSpPr>
      <dsp:spPr>
        <a:xfrm>
          <a:off x="7458212" y="542881"/>
          <a:ext cx="2259201" cy="1355520"/>
        </a:xfrm>
        <a:prstGeom prst="rect">
          <a:avLst/>
        </a:prstGeom>
        <a:solidFill>
          <a:schemeClr val="accent2">
            <a:hueOff val="-625527"/>
            <a:satOff val="-5457"/>
            <a:lumOff val="-70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Maintains good employer/employee relations</a:t>
          </a:r>
          <a:endParaRPr lang="en-US" sz="2000" kern="1200"/>
        </a:p>
      </dsp:txBody>
      <dsp:txXfrm>
        <a:off x="7458212" y="542881"/>
        <a:ext cx="2259201" cy="1355520"/>
      </dsp:txXfrm>
    </dsp:sp>
    <dsp:sp modelId="{17E6246A-330E-9B42-A695-3100DEF94705}">
      <dsp:nvSpPr>
        <dsp:cNvPr id="0" name=""/>
        <dsp:cNvSpPr/>
      </dsp:nvSpPr>
      <dsp:spPr>
        <a:xfrm>
          <a:off x="2847" y="2124322"/>
          <a:ext cx="2259201" cy="1355520"/>
        </a:xfrm>
        <a:prstGeom prst="rect">
          <a:avLst/>
        </a:prstGeom>
        <a:solidFill>
          <a:schemeClr val="accent2">
            <a:hueOff val="-834036"/>
            <a:satOff val="-7277"/>
            <a:lumOff val="-941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Complying with workplace legislation</a:t>
          </a:r>
          <a:endParaRPr lang="en-US" sz="2000" kern="1200"/>
        </a:p>
      </dsp:txBody>
      <dsp:txXfrm>
        <a:off x="2847" y="2124322"/>
        <a:ext cx="2259201" cy="1355520"/>
      </dsp:txXfrm>
    </dsp:sp>
    <dsp:sp modelId="{DC6400EC-780F-DD44-9564-FF4782F476DC}">
      <dsp:nvSpPr>
        <dsp:cNvPr id="0" name=""/>
        <dsp:cNvSpPr/>
      </dsp:nvSpPr>
      <dsp:spPr>
        <a:xfrm>
          <a:off x="2487969" y="2124322"/>
          <a:ext cx="2259201" cy="1355520"/>
        </a:xfrm>
        <a:prstGeom prst="rect">
          <a:avLst/>
        </a:prstGeom>
        <a:solidFill>
          <a:schemeClr val="accent2">
            <a:hueOff val="-1042545"/>
            <a:satOff val="-9096"/>
            <a:lumOff val="-1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a:t>Training and appraising </a:t>
          </a:r>
          <a:r>
            <a:rPr lang="en-GB" sz="2000" kern="1200"/>
            <a:t>existing staff</a:t>
          </a:r>
          <a:endParaRPr lang="en-US" sz="2000" kern="1200"/>
        </a:p>
      </dsp:txBody>
      <dsp:txXfrm>
        <a:off x="2487969" y="2124322"/>
        <a:ext cx="2259201" cy="1355520"/>
      </dsp:txXfrm>
    </dsp:sp>
    <dsp:sp modelId="{4CF57F9A-99CC-2340-9655-FB5D5145CE35}">
      <dsp:nvSpPr>
        <dsp:cNvPr id="0" name=""/>
        <dsp:cNvSpPr/>
      </dsp:nvSpPr>
      <dsp:spPr>
        <a:xfrm>
          <a:off x="4973091" y="2124322"/>
          <a:ext cx="2259201" cy="1355520"/>
        </a:xfrm>
        <a:prstGeom prst="rect">
          <a:avLst/>
        </a:prstGeom>
        <a:solidFill>
          <a:schemeClr val="accent2">
            <a:hueOff val="-1251054"/>
            <a:satOff val="-10915"/>
            <a:lumOff val="-14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Strategic decisions on policy, structure and culture</a:t>
          </a:r>
          <a:endParaRPr lang="en-US" sz="2000" kern="1200"/>
        </a:p>
      </dsp:txBody>
      <dsp:txXfrm>
        <a:off x="4973091" y="2124322"/>
        <a:ext cx="2259201" cy="1355520"/>
      </dsp:txXfrm>
    </dsp:sp>
    <dsp:sp modelId="{CAE29F48-BD79-974C-B79B-08D0872EC0F7}">
      <dsp:nvSpPr>
        <dsp:cNvPr id="0" name=""/>
        <dsp:cNvSpPr/>
      </dsp:nvSpPr>
      <dsp:spPr>
        <a:xfrm>
          <a:off x="7458212" y="2124322"/>
          <a:ext cx="2259201" cy="1355520"/>
        </a:xfrm>
        <a:prstGeom prst="rect">
          <a:avLst/>
        </a:prstGeom>
        <a:solidFill>
          <a:schemeClr val="accent2">
            <a:hueOff val="-1459563"/>
            <a:satOff val="-12734"/>
            <a:lumOff val="-1647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Payroll and administration</a:t>
          </a:r>
          <a:endParaRPr lang="en-US" sz="2000" kern="1200"/>
        </a:p>
      </dsp:txBody>
      <dsp:txXfrm>
        <a:off x="7458212" y="2124322"/>
        <a:ext cx="2259201" cy="13555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EF942D-75EF-5848-962E-FFF402B7E690}">
      <dsp:nvSpPr>
        <dsp:cNvPr id="0" name=""/>
        <dsp:cNvSpPr/>
      </dsp:nvSpPr>
      <dsp:spPr>
        <a:xfrm>
          <a:off x="0" y="0"/>
          <a:ext cx="3037581" cy="4022725"/>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6822" tIns="330200" rIns="236822" bIns="330200" numCol="1" spcCol="1270" anchor="t" anchorCtr="0">
          <a:noAutofit/>
        </a:bodyPr>
        <a:lstStyle/>
        <a:p>
          <a:pPr marL="0" lvl="0" indent="0" algn="l" defTabSz="1022350">
            <a:lnSpc>
              <a:spcPct val="90000"/>
            </a:lnSpc>
            <a:spcBef>
              <a:spcPct val="0"/>
            </a:spcBef>
            <a:spcAft>
              <a:spcPct val="35000"/>
            </a:spcAft>
            <a:buNone/>
          </a:pPr>
          <a:r>
            <a:rPr lang="en-GB" sz="2300" b="0" i="0" kern="1200" dirty="0"/>
            <a:t>With reference to the case study, you are to prepare a report for the Managing Director of NBCC Ltd</a:t>
          </a:r>
        </a:p>
      </dsp:txBody>
      <dsp:txXfrm>
        <a:off x="0" y="1528635"/>
        <a:ext cx="3037581" cy="2413635"/>
      </dsp:txXfrm>
    </dsp:sp>
    <dsp:sp modelId="{9162A9ED-3FE4-9B49-91DD-4BCF01FBEDA2}">
      <dsp:nvSpPr>
        <dsp:cNvPr id="0" name=""/>
        <dsp:cNvSpPr/>
      </dsp:nvSpPr>
      <dsp:spPr>
        <a:xfrm>
          <a:off x="915382" y="402272"/>
          <a:ext cx="1206817" cy="1206817"/>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088" tIns="12700" rIns="94088"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092116" y="579006"/>
        <a:ext cx="853349" cy="853349"/>
      </dsp:txXfrm>
    </dsp:sp>
    <dsp:sp modelId="{711F2C87-8E8F-4549-A20D-2D54CD3707AE}">
      <dsp:nvSpPr>
        <dsp:cNvPr id="0" name=""/>
        <dsp:cNvSpPr/>
      </dsp:nvSpPr>
      <dsp:spPr>
        <a:xfrm>
          <a:off x="0" y="4022653"/>
          <a:ext cx="3037581" cy="72"/>
        </a:xfrm>
        <a:prstGeom prst="rect">
          <a:avLst/>
        </a:prstGeom>
        <a:solidFill>
          <a:schemeClr val="accent2">
            <a:hueOff val="-291913"/>
            <a:satOff val="-2547"/>
            <a:lumOff val="-3294"/>
            <a:alphaOff val="0"/>
          </a:schemeClr>
        </a:solidFill>
        <a:ln w="15875" cap="flat" cmpd="sng" algn="ctr">
          <a:solidFill>
            <a:schemeClr val="accent2">
              <a:hueOff val="-291913"/>
              <a:satOff val="-2547"/>
              <a:lumOff val="-329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896611-84D0-6C47-8E29-C6DC7AFE11F3}">
      <dsp:nvSpPr>
        <dsp:cNvPr id="0" name=""/>
        <dsp:cNvSpPr/>
      </dsp:nvSpPr>
      <dsp:spPr>
        <a:xfrm>
          <a:off x="3341340" y="0"/>
          <a:ext cx="3037581" cy="4022725"/>
        </a:xfrm>
        <a:prstGeom prst="rect">
          <a:avLst/>
        </a:prstGeom>
        <a:solidFill>
          <a:schemeClr val="accent2">
            <a:tint val="40000"/>
            <a:alpha val="90000"/>
            <a:hueOff val="-600059"/>
            <a:satOff val="-7693"/>
            <a:lumOff val="-1937"/>
            <a:alphaOff val="0"/>
          </a:schemeClr>
        </a:solidFill>
        <a:ln w="15875" cap="flat" cmpd="sng" algn="ctr">
          <a:solidFill>
            <a:schemeClr val="accent2">
              <a:tint val="40000"/>
              <a:alpha val="90000"/>
              <a:hueOff val="-600059"/>
              <a:satOff val="-7693"/>
              <a:lumOff val="-19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6822" tIns="330200" rIns="236822" bIns="330200" numCol="1" spcCol="1270" anchor="t" anchorCtr="0">
          <a:noAutofit/>
        </a:bodyPr>
        <a:lstStyle/>
        <a:p>
          <a:pPr marL="0" lvl="0" indent="0" algn="l" defTabSz="1022350">
            <a:lnSpc>
              <a:spcPct val="90000"/>
            </a:lnSpc>
            <a:spcBef>
              <a:spcPct val="0"/>
            </a:spcBef>
            <a:spcAft>
              <a:spcPct val="35000"/>
            </a:spcAft>
            <a:buNone/>
          </a:pPr>
          <a:r>
            <a:rPr lang="en-GB" sz="2300" kern="1200" dirty="0"/>
            <a:t>Explain what HR Planning involves and why it is important to NBCC</a:t>
          </a:r>
          <a:endParaRPr lang="en-GB" sz="2300" b="0" i="0" kern="1200" dirty="0"/>
        </a:p>
      </dsp:txBody>
      <dsp:txXfrm>
        <a:off x="3341340" y="1528635"/>
        <a:ext cx="3037581" cy="2413635"/>
      </dsp:txXfrm>
    </dsp:sp>
    <dsp:sp modelId="{557B098E-F464-8B40-978E-91329B8551BD}">
      <dsp:nvSpPr>
        <dsp:cNvPr id="0" name=""/>
        <dsp:cNvSpPr/>
      </dsp:nvSpPr>
      <dsp:spPr>
        <a:xfrm>
          <a:off x="4256722" y="402272"/>
          <a:ext cx="1206817" cy="1206817"/>
        </a:xfrm>
        <a:prstGeom prst="ellipse">
          <a:avLst/>
        </a:prstGeom>
        <a:solidFill>
          <a:schemeClr val="accent2">
            <a:hueOff val="-583825"/>
            <a:satOff val="-5094"/>
            <a:lumOff val="-6588"/>
            <a:alphaOff val="0"/>
          </a:schemeClr>
        </a:solidFill>
        <a:ln w="15875" cap="flat" cmpd="sng" algn="ctr">
          <a:solidFill>
            <a:schemeClr val="accent2">
              <a:hueOff val="-583825"/>
              <a:satOff val="-5094"/>
              <a:lumOff val="-6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088" tIns="12700" rIns="94088"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433456" y="579006"/>
        <a:ext cx="853349" cy="853349"/>
      </dsp:txXfrm>
    </dsp:sp>
    <dsp:sp modelId="{C44971C6-F894-8A42-8639-FF5EFD6F4AC3}">
      <dsp:nvSpPr>
        <dsp:cNvPr id="0" name=""/>
        <dsp:cNvSpPr/>
      </dsp:nvSpPr>
      <dsp:spPr>
        <a:xfrm>
          <a:off x="3341340" y="4022653"/>
          <a:ext cx="3037581" cy="72"/>
        </a:xfrm>
        <a:prstGeom prst="rect">
          <a:avLst/>
        </a:prstGeom>
        <a:solidFill>
          <a:schemeClr val="accent2">
            <a:hueOff val="-875738"/>
            <a:satOff val="-7640"/>
            <a:lumOff val="-9883"/>
            <a:alphaOff val="0"/>
          </a:schemeClr>
        </a:solidFill>
        <a:ln w="15875" cap="flat" cmpd="sng" algn="ctr">
          <a:solidFill>
            <a:schemeClr val="accent2">
              <a:hueOff val="-875738"/>
              <a:satOff val="-7640"/>
              <a:lumOff val="-988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7D34A4-B3B5-B242-B06B-34041420ABA3}">
      <dsp:nvSpPr>
        <dsp:cNvPr id="0" name=""/>
        <dsp:cNvSpPr/>
      </dsp:nvSpPr>
      <dsp:spPr>
        <a:xfrm>
          <a:off x="6682680" y="0"/>
          <a:ext cx="3037581" cy="4022725"/>
        </a:xfrm>
        <a:prstGeom prst="rect">
          <a:avLst/>
        </a:prstGeom>
        <a:solidFill>
          <a:schemeClr val="accent2">
            <a:tint val="40000"/>
            <a:alpha val="90000"/>
            <a:hueOff val="-1200117"/>
            <a:satOff val="-15386"/>
            <a:lumOff val="-3874"/>
            <a:alphaOff val="0"/>
          </a:schemeClr>
        </a:solidFill>
        <a:ln w="15875" cap="flat" cmpd="sng" algn="ctr">
          <a:solidFill>
            <a:schemeClr val="accent2">
              <a:tint val="40000"/>
              <a:alpha val="90000"/>
              <a:hueOff val="-1200117"/>
              <a:satOff val="-15386"/>
              <a:lumOff val="-38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6822" tIns="330200" rIns="236822" bIns="330200" numCol="1" spcCol="1270" anchor="t" anchorCtr="0">
          <a:noAutofit/>
        </a:bodyPr>
        <a:lstStyle/>
        <a:p>
          <a:pPr marL="0" lvl="0" indent="0" algn="l" defTabSz="1022350">
            <a:lnSpc>
              <a:spcPct val="90000"/>
            </a:lnSpc>
            <a:spcBef>
              <a:spcPct val="0"/>
            </a:spcBef>
            <a:spcAft>
              <a:spcPct val="35000"/>
            </a:spcAft>
            <a:buNone/>
          </a:pPr>
          <a:r>
            <a:rPr lang="en-GB" sz="2300" b="0" kern="1200" dirty="0"/>
            <a:t>Recommend actions that NBCC could take to improve competitiveness and success</a:t>
          </a:r>
          <a:endParaRPr lang="en-GB" sz="2300" b="0" i="0" kern="1200" dirty="0"/>
        </a:p>
      </dsp:txBody>
      <dsp:txXfrm>
        <a:off x="6682680" y="1528635"/>
        <a:ext cx="3037581" cy="2413635"/>
      </dsp:txXfrm>
    </dsp:sp>
    <dsp:sp modelId="{993AF5D8-37DB-5441-A183-9D9E7C4FB926}">
      <dsp:nvSpPr>
        <dsp:cNvPr id="0" name=""/>
        <dsp:cNvSpPr/>
      </dsp:nvSpPr>
      <dsp:spPr>
        <a:xfrm>
          <a:off x="7598062" y="402272"/>
          <a:ext cx="1206817" cy="1206817"/>
        </a:xfrm>
        <a:prstGeom prst="ellipse">
          <a:avLst/>
        </a:prstGeom>
        <a:solidFill>
          <a:schemeClr val="accent2">
            <a:hueOff val="-1167650"/>
            <a:satOff val="-10187"/>
            <a:lumOff val="-13177"/>
            <a:alphaOff val="0"/>
          </a:schemeClr>
        </a:solidFill>
        <a:ln w="15875" cap="flat" cmpd="sng" algn="ctr">
          <a:solidFill>
            <a:schemeClr val="accent2">
              <a:hueOff val="-1167650"/>
              <a:satOff val="-10187"/>
              <a:lumOff val="-131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088" tIns="12700" rIns="94088"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7774796" y="579006"/>
        <a:ext cx="853349" cy="853349"/>
      </dsp:txXfrm>
    </dsp:sp>
    <dsp:sp modelId="{FF643B55-585F-4049-A819-D717CE74B94E}">
      <dsp:nvSpPr>
        <dsp:cNvPr id="0" name=""/>
        <dsp:cNvSpPr/>
      </dsp:nvSpPr>
      <dsp:spPr>
        <a:xfrm>
          <a:off x="6682680" y="4022653"/>
          <a:ext cx="3037581" cy="72"/>
        </a:xfrm>
        <a:prstGeom prst="rect">
          <a:avLst/>
        </a:prstGeom>
        <a:solidFill>
          <a:schemeClr val="accent2">
            <a:hueOff val="-1459563"/>
            <a:satOff val="-12734"/>
            <a:lumOff val="-16471"/>
            <a:alphaOff val="0"/>
          </a:schemeClr>
        </a:solidFill>
        <a:ln w="15875" cap="flat" cmpd="sng" algn="ctr">
          <a:solidFill>
            <a:schemeClr val="accent2">
              <a:hueOff val="-1459563"/>
              <a:satOff val="-12734"/>
              <a:lumOff val="-16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99DD7-B42D-3644-A2EF-672194E2404D}">
      <dsp:nvSpPr>
        <dsp:cNvPr id="0" name=""/>
        <dsp:cNvSpPr/>
      </dsp:nvSpPr>
      <dsp:spPr>
        <a:xfrm>
          <a:off x="0" y="4185"/>
          <a:ext cx="5641974"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D01C0E-4F17-4C4D-B120-3D493E48E17A}">
      <dsp:nvSpPr>
        <dsp:cNvPr id="0" name=""/>
        <dsp:cNvSpPr/>
      </dsp:nvSpPr>
      <dsp:spPr>
        <a:xfrm>
          <a:off x="0" y="4185"/>
          <a:ext cx="5641974" cy="8619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b="1" kern="1200" dirty="0"/>
            <a:t>Business objectives</a:t>
          </a:r>
          <a:r>
            <a:rPr lang="en-GB" sz="1800" kern="1200" dirty="0"/>
            <a:t>, such as increasing output or opening new branches, will invariably require more employees.</a:t>
          </a:r>
          <a:endParaRPr lang="en-US" sz="1800" kern="1200" dirty="0"/>
        </a:p>
      </dsp:txBody>
      <dsp:txXfrm>
        <a:off x="0" y="4185"/>
        <a:ext cx="5641974" cy="861924"/>
      </dsp:txXfrm>
    </dsp:sp>
    <dsp:sp modelId="{BD95C171-1AD5-314A-A6D0-5CC8513BF2C5}">
      <dsp:nvSpPr>
        <dsp:cNvPr id="0" name=""/>
        <dsp:cNvSpPr/>
      </dsp:nvSpPr>
      <dsp:spPr>
        <a:xfrm>
          <a:off x="0" y="866110"/>
          <a:ext cx="5641974" cy="0"/>
        </a:xfrm>
        <a:prstGeom prst="line">
          <a:avLst/>
        </a:prstGeom>
        <a:solidFill>
          <a:schemeClr val="accent2">
            <a:hueOff val="-486521"/>
            <a:satOff val="-4245"/>
            <a:lumOff val="-5490"/>
            <a:alphaOff val="0"/>
          </a:schemeClr>
        </a:solidFill>
        <a:ln w="15875" cap="flat" cmpd="sng" algn="ctr">
          <a:solidFill>
            <a:schemeClr val="accent2">
              <a:hueOff val="-486521"/>
              <a:satOff val="-4245"/>
              <a:lumOff val="-549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0E786E-9F5C-3B4F-9AD6-BEE80FAA374A}">
      <dsp:nvSpPr>
        <dsp:cNvPr id="0" name=""/>
        <dsp:cNvSpPr/>
      </dsp:nvSpPr>
      <dsp:spPr>
        <a:xfrm>
          <a:off x="0" y="866110"/>
          <a:ext cx="5641974" cy="1271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b="1" kern="1200" dirty="0"/>
            <a:t>Labour market changes </a:t>
          </a:r>
          <a:r>
            <a:rPr lang="en-GB" sz="1800" kern="1200" dirty="0"/>
            <a:t>– labour market trends have implications for the recruitment and retention of staff. Engineers are in increasingly short supply as less undergraduates are choosing to study in this discipline.</a:t>
          </a:r>
          <a:endParaRPr lang="en-US" sz="1800" kern="1200" dirty="0"/>
        </a:p>
      </dsp:txBody>
      <dsp:txXfrm>
        <a:off x="0" y="866110"/>
        <a:ext cx="5641974" cy="1271162"/>
      </dsp:txXfrm>
    </dsp:sp>
    <dsp:sp modelId="{190E75CF-E05E-C046-976B-9293BD377BCE}">
      <dsp:nvSpPr>
        <dsp:cNvPr id="0" name=""/>
        <dsp:cNvSpPr/>
      </dsp:nvSpPr>
      <dsp:spPr>
        <a:xfrm>
          <a:off x="0" y="2137272"/>
          <a:ext cx="5641974" cy="0"/>
        </a:xfrm>
        <a:prstGeom prst="line">
          <a:avLst/>
        </a:prstGeom>
        <a:solidFill>
          <a:schemeClr val="accent2">
            <a:hueOff val="-973042"/>
            <a:satOff val="-8489"/>
            <a:lumOff val="-10981"/>
            <a:alphaOff val="0"/>
          </a:schemeClr>
        </a:solidFill>
        <a:ln w="15875" cap="flat" cmpd="sng" algn="ctr">
          <a:solidFill>
            <a:schemeClr val="accent2">
              <a:hueOff val="-973042"/>
              <a:satOff val="-8489"/>
              <a:lumOff val="-109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C5EA0C-95D9-B64B-9D60-60DB96589AFB}">
      <dsp:nvSpPr>
        <dsp:cNvPr id="0" name=""/>
        <dsp:cNvSpPr/>
      </dsp:nvSpPr>
      <dsp:spPr>
        <a:xfrm>
          <a:off x="0" y="2137272"/>
          <a:ext cx="5641974" cy="1271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b="1" kern="1200" dirty="0"/>
            <a:t>Demographic and social change </a:t>
          </a:r>
          <a:r>
            <a:rPr lang="en-GB" sz="1800" kern="1200" dirty="0"/>
            <a:t>such as the ageing population in the UK, is affecting both the demand for products and services required by this age group as well as workforce supply.</a:t>
          </a:r>
          <a:endParaRPr lang="en-US" sz="1800" kern="1200" dirty="0"/>
        </a:p>
      </dsp:txBody>
      <dsp:txXfrm>
        <a:off x="0" y="2137272"/>
        <a:ext cx="5641974" cy="1271162"/>
      </dsp:txXfrm>
    </dsp:sp>
    <dsp:sp modelId="{E504B9E9-BC31-9B44-91C8-EBD03E5F861A}">
      <dsp:nvSpPr>
        <dsp:cNvPr id="0" name=""/>
        <dsp:cNvSpPr/>
      </dsp:nvSpPr>
      <dsp:spPr>
        <a:xfrm>
          <a:off x="0" y="3408435"/>
          <a:ext cx="5641974" cy="0"/>
        </a:xfrm>
        <a:prstGeom prst="line">
          <a:avLst/>
        </a:prstGeom>
        <a:solidFill>
          <a:schemeClr val="accent2">
            <a:hueOff val="-1459563"/>
            <a:satOff val="-12734"/>
            <a:lumOff val="-16471"/>
            <a:alphaOff val="0"/>
          </a:schemeClr>
        </a:solidFill>
        <a:ln w="15875" cap="flat" cmpd="sng" algn="ctr">
          <a:solidFill>
            <a:schemeClr val="accent2">
              <a:hueOff val="-1459563"/>
              <a:satOff val="-12734"/>
              <a:lumOff val="-16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67B4B2-1896-7E4C-A7A8-E706F878E2DE}">
      <dsp:nvSpPr>
        <dsp:cNvPr id="0" name=""/>
        <dsp:cNvSpPr/>
      </dsp:nvSpPr>
      <dsp:spPr>
        <a:xfrm>
          <a:off x="0" y="3408435"/>
          <a:ext cx="5636465" cy="1508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b="1" kern="1200" dirty="0"/>
            <a:t>Technological change </a:t>
          </a:r>
          <a:r>
            <a:rPr lang="en-GB" sz="1800" kern="1200" dirty="0"/>
            <a:t>– technological change is leading to large change in ways of working and the skills needed in the workforce. Many manual tasks can now be carried out by robotic technology, reducing the demand for certain types of labour.</a:t>
          </a:r>
          <a:endParaRPr lang="en-US" sz="1800" kern="1200" dirty="0"/>
        </a:p>
      </dsp:txBody>
      <dsp:txXfrm>
        <a:off x="0" y="3408435"/>
        <a:ext cx="5636465" cy="1508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105237-E4FC-424A-B72C-98021EC72B3F}">
      <dsp:nvSpPr>
        <dsp:cNvPr id="0" name=""/>
        <dsp:cNvSpPr/>
      </dsp:nvSpPr>
      <dsp:spPr>
        <a:xfrm>
          <a:off x="0" y="721626"/>
          <a:ext cx="2733823" cy="173597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E1468F-5843-5D45-AC94-3CCDC581EB5D}">
      <dsp:nvSpPr>
        <dsp:cNvPr id="0" name=""/>
        <dsp:cNvSpPr/>
      </dsp:nvSpPr>
      <dsp:spPr>
        <a:xfrm>
          <a:off x="303758" y="1010197"/>
          <a:ext cx="2733823" cy="173597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GB" sz="4400" kern="1200"/>
            <a:t>the state of skills</a:t>
          </a:r>
          <a:endParaRPr lang="en-US" sz="4400" kern="1200" dirty="0"/>
        </a:p>
      </dsp:txBody>
      <dsp:txXfrm>
        <a:off x="354603" y="1061042"/>
        <a:ext cx="2632133" cy="1634288"/>
      </dsp:txXfrm>
    </dsp:sp>
    <dsp:sp modelId="{F3006B3D-75C0-7241-A818-817C12C4C9D2}">
      <dsp:nvSpPr>
        <dsp:cNvPr id="0" name=""/>
        <dsp:cNvSpPr/>
      </dsp:nvSpPr>
      <dsp:spPr>
        <a:xfrm>
          <a:off x="3341340" y="721626"/>
          <a:ext cx="2733823" cy="173597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F57011-BFE7-9D4E-A176-FBD96E98232C}">
      <dsp:nvSpPr>
        <dsp:cNvPr id="0" name=""/>
        <dsp:cNvSpPr/>
      </dsp:nvSpPr>
      <dsp:spPr>
        <a:xfrm>
          <a:off x="3645098" y="1010197"/>
          <a:ext cx="2733823" cy="173597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GB" sz="4400" kern="1200"/>
            <a:t>skills use at work</a:t>
          </a:r>
          <a:endParaRPr lang="en-US" sz="4400" kern="1200"/>
        </a:p>
      </dsp:txBody>
      <dsp:txXfrm>
        <a:off x="3695943" y="1061042"/>
        <a:ext cx="2632133" cy="1634288"/>
      </dsp:txXfrm>
    </dsp:sp>
    <dsp:sp modelId="{052315E0-1F4D-734D-80B2-309CA996C06B}">
      <dsp:nvSpPr>
        <dsp:cNvPr id="0" name=""/>
        <dsp:cNvSpPr/>
      </dsp:nvSpPr>
      <dsp:spPr>
        <a:xfrm>
          <a:off x="6682680" y="721626"/>
          <a:ext cx="2733823" cy="173597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AC77B3-1082-5642-99AD-CBC4174ABAB9}">
      <dsp:nvSpPr>
        <dsp:cNvPr id="0" name=""/>
        <dsp:cNvSpPr/>
      </dsp:nvSpPr>
      <dsp:spPr>
        <a:xfrm>
          <a:off x="6986438" y="1010197"/>
          <a:ext cx="2733823" cy="173597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GB" sz="4400" kern="1200"/>
            <a:t>skills for the future</a:t>
          </a:r>
          <a:endParaRPr lang="en-US" sz="4400" kern="1200"/>
        </a:p>
      </dsp:txBody>
      <dsp:txXfrm>
        <a:off x="7037283" y="1061042"/>
        <a:ext cx="2632133" cy="16342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070B2C-7B3F-5D40-8559-6AB8819AE8FC}">
      <dsp:nvSpPr>
        <dsp:cNvPr id="0" name=""/>
        <dsp:cNvSpPr/>
      </dsp:nvSpPr>
      <dsp:spPr>
        <a:xfrm>
          <a:off x="0" y="600"/>
          <a:ext cx="5641974"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A0D901-4595-B64A-8D81-76063473DC9F}">
      <dsp:nvSpPr>
        <dsp:cNvPr id="0" name=""/>
        <dsp:cNvSpPr/>
      </dsp:nvSpPr>
      <dsp:spPr>
        <a:xfrm>
          <a:off x="0" y="600"/>
          <a:ext cx="5641974" cy="984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Recruitment and selection difficulties</a:t>
          </a:r>
          <a:endParaRPr lang="en-US" sz="2700" kern="1200"/>
        </a:p>
      </dsp:txBody>
      <dsp:txXfrm>
        <a:off x="0" y="600"/>
        <a:ext cx="5641974" cy="984009"/>
      </dsp:txXfrm>
    </dsp:sp>
    <dsp:sp modelId="{5CDDE2E2-F753-1F4A-A9BC-69254E638B5E}">
      <dsp:nvSpPr>
        <dsp:cNvPr id="0" name=""/>
        <dsp:cNvSpPr/>
      </dsp:nvSpPr>
      <dsp:spPr>
        <a:xfrm>
          <a:off x="0" y="984610"/>
          <a:ext cx="5641974" cy="0"/>
        </a:xfrm>
        <a:prstGeom prst="line">
          <a:avLst/>
        </a:prstGeom>
        <a:solidFill>
          <a:schemeClr val="accent2">
            <a:hueOff val="-364891"/>
            <a:satOff val="-3184"/>
            <a:lumOff val="-4118"/>
            <a:alphaOff val="0"/>
          </a:schemeClr>
        </a:solidFill>
        <a:ln w="15875" cap="flat" cmpd="sng" algn="ctr">
          <a:solidFill>
            <a:schemeClr val="accent2">
              <a:hueOff val="-364891"/>
              <a:satOff val="-3184"/>
              <a:lumOff val="-41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A4E43F-F335-FE46-90DD-9C09C77C07F5}">
      <dsp:nvSpPr>
        <dsp:cNvPr id="0" name=""/>
        <dsp:cNvSpPr/>
      </dsp:nvSpPr>
      <dsp:spPr>
        <a:xfrm>
          <a:off x="0" y="984610"/>
          <a:ext cx="5641974" cy="984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Inadequately trained employees</a:t>
          </a:r>
          <a:endParaRPr lang="en-US" sz="2700" kern="1200"/>
        </a:p>
      </dsp:txBody>
      <dsp:txXfrm>
        <a:off x="0" y="984610"/>
        <a:ext cx="5641974" cy="984009"/>
      </dsp:txXfrm>
    </dsp:sp>
    <dsp:sp modelId="{34BDE22F-51A5-C740-8188-5EB3B89E893E}">
      <dsp:nvSpPr>
        <dsp:cNvPr id="0" name=""/>
        <dsp:cNvSpPr/>
      </dsp:nvSpPr>
      <dsp:spPr>
        <a:xfrm>
          <a:off x="0" y="1968620"/>
          <a:ext cx="5641974" cy="0"/>
        </a:xfrm>
        <a:prstGeom prst="line">
          <a:avLst/>
        </a:prstGeom>
        <a:solidFill>
          <a:schemeClr val="accent2">
            <a:hueOff val="-729781"/>
            <a:satOff val="-6367"/>
            <a:lumOff val="-8236"/>
            <a:alphaOff val="0"/>
          </a:schemeClr>
        </a:solidFill>
        <a:ln w="15875" cap="flat" cmpd="sng" algn="ctr">
          <a:solidFill>
            <a:schemeClr val="accent2">
              <a:hueOff val="-729781"/>
              <a:satOff val="-6367"/>
              <a:lumOff val="-82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6A4A97-4FC7-A149-BA48-5682D0E0D11A}">
      <dsp:nvSpPr>
        <dsp:cNvPr id="0" name=""/>
        <dsp:cNvSpPr/>
      </dsp:nvSpPr>
      <dsp:spPr>
        <a:xfrm>
          <a:off x="0" y="1968620"/>
          <a:ext cx="5641974" cy="984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Morale and motivation problems</a:t>
          </a:r>
          <a:endParaRPr lang="en-US" sz="2700" kern="1200"/>
        </a:p>
      </dsp:txBody>
      <dsp:txXfrm>
        <a:off x="0" y="1968620"/>
        <a:ext cx="5641974" cy="984009"/>
      </dsp:txXfrm>
    </dsp:sp>
    <dsp:sp modelId="{F35872A8-7953-5743-A2B2-E437304B7662}">
      <dsp:nvSpPr>
        <dsp:cNvPr id="0" name=""/>
        <dsp:cNvSpPr/>
      </dsp:nvSpPr>
      <dsp:spPr>
        <a:xfrm>
          <a:off x="0" y="2952629"/>
          <a:ext cx="5641974" cy="0"/>
        </a:xfrm>
        <a:prstGeom prst="line">
          <a:avLst/>
        </a:prstGeom>
        <a:solidFill>
          <a:schemeClr val="accent2">
            <a:hueOff val="-1094672"/>
            <a:satOff val="-9550"/>
            <a:lumOff val="-12353"/>
            <a:alphaOff val="0"/>
          </a:schemeClr>
        </a:solidFill>
        <a:ln w="15875" cap="flat" cmpd="sng" algn="ctr">
          <a:solidFill>
            <a:schemeClr val="accent2">
              <a:hueOff val="-1094672"/>
              <a:satOff val="-9550"/>
              <a:lumOff val="-1235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AAB9B6-F220-024E-9824-0272B4EE0DC5}">
      <dsp:nvSpPr>
        <dsp:cNvPr id="0" name=""/>
        <dsp:cNvSpPr/>
      </dsp:nvSpPr>
      <dsp:spPr>
        <a:xfrm>
          <a:off x="0" y="2952629"/>
          <a:ext cx="5641974" cy="984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High levels of labour turnover and absenteeism</a:t>
          </a:r>
          <a:endParaRPr lang="en-US" sz="2700" kern="1200"/>
        </a:p>
      </dsp:txBody>
      <dsp:txXfrm>
        <a:off x="0" y="2952629"/>
        <a:ext cx="5641974" cy="984009"/>
      </dsp:txXfrm>
    </dsp:sp>
    <dsp:sp modelId="{D9856304-029D-5941-9841-BA5BB30473B2}">
      <dsp:nvSpPr>
        <dsp:cNvPr id="0" name=""/>
        <dsp:cNvSpPr/>
      </dsp:nvSpPr>
      <dsp:spPr>
        <a:xfrm>
          <a:off x="0" y="3936639"/>
          <a:ext cx="5641974" cy="0"/>
        </a:xfrm>
        <a:prstGeom prst="line">
          <a:avLst/>
        </a:prstGeom>
        <a:solidFill>
          <a:schemeClr val="accent2">
            <a:hueOff val="-1459563"/>
            <a:satOff val="-12734"/>
            <a:lumOff val="-16471"/>
            <a:alphaOff val="0"/>
          </a:schemeClr>
        </a:solidFill>
        <a:ln w="15875" cap="flat" cmpd="sng" algn="ctr">
          <a:solidFill>
            <a:schemeClr val="accent2">
              <a:hueOff val="-1459563"/>
              <a:satOff val="-12734"/>
              <a:lumOff val="-16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2353FF-C294-A74D-ABB5-A26AC8A5AD1E}">
      <dsp:nvSpPr>
        <dsp:cNvPr id="0" name=""/>
        <dsp:cNvSpPr/>
      </dsp:nvSpPr>
      <dsp:spPr>
        <a:xfrm>
          <a:off x="0" y="3936639"/>
          <a:ext cx="5641974" cy="984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Redundancies</a:t>
          </a:r>
          <a:endParaRPr lang="en-US" sz="2700" kern="1200"/>
        </a:p>
      </dsp:txBody>
      <dsp:txXfrm>
        <a:off x="0" y="3936639"/>
        <a:ext cx="5641974" cy="9840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904374-6A61-EF4F-B80C-9B656DC8FCFF}">
      <dsp:nvSpPr>
        <dsp:cNvPr id="0" name=""/>
        <dsp:cNvSpPr/>
      </dsp:nvSpPr>
      <dsp:spPr>
        <a:xfrm>
          <a:off x="0" y="2402"/>
          <a:ext cx="5641974"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EB69EE-2B97-474F-B88E-0FF30ACD24F2}">
      <dsp:nvSpPr>
        <dsp:cNvPr id="0" name=""/>
        <dsp:cNvSpPr/>
      </dsp:nvSpPr>
      <dsp:spPr>
        <a:xfrm>
          <a:off x="0" y="2402"/>
          <a:ext cx="5641974"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GB" sz="2500" b="1" kern="1200"/>
            <a:t>The business aims are more likely to be achieved </a:t>
          </a:r>
          <a:r>
            <a:rPr lang="en-GB" sz="2500" kern="1200"/>
            <a:t>if the correct workforce resources are available.</a:t>
          </a:r>
          <a:br>
            <a:rPr lang="en-GB" sz="2500" kern="1200"/>
          </a:br>
          <a:endParaRPr lang="en-US" sz="2500" kern="1200"/>
        </a:p>
      </dsp:txBody>
      <dsp:txXfrm>
        <a:off x="0" y="2402"/>
        <a:ext cx="5641974" cy="1638814"/>
      </dsp:txXfrm>
    </dsp:sp>
    <dsp:sp modelId="{7AA38F1C-0196-6C40-B913-42A5203952DE}">
      <dsp:nvSpPr>
        <dsp:cNvPr id="0" name=""/>
        <dsp:cNvSpPr/>
      </dsp:nvSpPr>
      <dsp:spPr>
        <a:xfrm>
          <a:off x="0" y="1641217"/>
          <a:ext cx="5641974" cy="0"/>
        </a:xfrm>
        <a:prstGeom prst="line">
          <a:avLst/>
        </a:prstGeom>
        <a:solidFill>
          <a:schemeClr val="accent2">
            <a:hueOff val="-729781"/>
            <a:satOff val="-6367"/>
            <a:lumOff val="-8236"/>
            <a:alphaOff val="0"/>
          </a:schemeClr>
        </a:solidFill>
        <a:ln w="15875" cap="flat" cmpd="sng" algn="ctr">
          <a:solidFill>
            <a:schemeClr val="accent2">
              <a:hueOff val="-729781"/>
              <a:satOff val="-6367"/>
              <a:lumOff val="-82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E326E3-9A03-CA44-8841-3E2AABE246AD}">
      <dsp:nvSpPr>
        <dsp:cNvPr id="0" name=""/>
        <dsp:cNvSpPr/>
      </dsp:nvSpPr>
      <dsp:spPr>
        <a:xfrm>
          <a:off x="0" y="1641217"/>
          <a:ext cx="5641974"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GB" sz="2500" b="1" kern="1200"/>
            <a:t>Planning ahead can save money </a:t>
          </a:r>
          <a:r>
            <a:rPr lang="en-GB" sz="2500" kern="1200"/>
            <a:t>– training rather than recruiting talent, and saving on redundancy payments.</a:t>
          </a:r>
          <a:br>
            <a:rPr lang="en-GB" sz="2500" kern="1200"/>
          </a:br>
          <a:endParaRPr lang="en-US" sz="2500" kern="1200"/>
        </a:p>
      </dsp:txBody>
      <dsp:txXfrm>
        <a:off x="0" y="1641217"/>
        <a:ext cx="5641974" cy="1638814"/>
      </dsp:txXfrm>
    </dsp:sp>
    <dsp:sp modelId="{7AA250A5-0E92-3E4E-975F-DC1A476C8515}">
      <dsp:nvSpPr>
        <dsp:cNvPr id="0" name=""/>
        <dsp:cNvSpPr/>
      </dsp:nvSpPr>
      <dsp:spPr>
        <a:xfrm>
          <a:off x="0" y="3280032"/>
          <a:ext cx="5641974" cy="0"/>
        </a:xfrm>
        <a:prstGeom prst="line">
          <a:avLst/>
        </a:prstGeom>
        <a:solidFill>
          <a:schemeClr val="accent2">
            <a:hueOff val="-1459563"/>
            <a:satOff val="-12734"/>
            <a:lumOff val="-16471"/>
            <a:alphaOff val="0"/>
          </a:schemeClr>
        </a:solidFill>
        <a:ln w="15875" cap="flat" cmpd="sng" algn="ctr">
          <a:solidFill>
            <a:schemeClr val="accent2">
              <a:hueOff val="-1459563"/>
              <a:satOff val="-12734"/>
              <a:lumOff val="-16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336C2B-AD47-7B44-8ECE-180EC053E095}">
      <dsp:nvSpPr>
        <dsp:cNvPr id="0" name=""/>
        <dsp:cNvSpPr/>
      </dsp:nvSpPr>
      <dsp:spPr>
        <a:xfrm>
          <a:off x="0" y="3280032"/>
          <a:ext cx="5641974" cy="1638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GB" sz="2500" b="1" kern="1200"/>
            <a:t>Staff motivation may benefit </a:t>
          </a:r>
          <a:r>
            <a:rPr lang="en-GB" sz="2500" kern="1200"/>
            <a:t>if there are new opportunities ands the future of the business is felt to be more secure</a:t>
          </a:r>
          <a:endParaRPr lang="en-US" sz="2500" kern="1200"/>
        </a:p>
      </dsp:txBody>
      <dsp:txXfrm>
        <a:off x="0" y="3280032"/>
        <a:ext cx="5641974" cy="16388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81F45F-CBD7-DE40-A29E-81263C64E866}">
      <dsp:nvSpPr>
        <dsp:cNvPr id="0" name=""/>
        <dsp:cNvSpPr/>
      </dsp:nvSpPr>
      <dsp:spPr>
        <a:xfrm>
          <a:off x="0" y="0"/>
          <a:ext cx="5641974"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F5FBCD-C479-5944-933D-6576DE7C2C7C}">
      <dsp:nvSpPr>
        <dsp:cNvPr id="0" name=""/>
        <dsp:cNvSpPr/>
      </dsp:nvSpPr>
      <dsp:spPr>
        <a:xfrm>
          <a:off x="0" y="0"/>
          <a:ext cx="5641974" cy="246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b="1" kern="1200" dirty="0"/>
            <a:t>Core workers</a:t>
          </a:r>
          <a:r>
            <a:rPr lang="en-GB" sz="2700" kern="1200" dirty="0"/>
            <a:t>: workers who organise the essential tasks necessary for survival of the business </a:t>
          </a:r>
          <a:r>
            <a:rPr lang="en-GB" sz="2700" i="1" kern="1200" dirty="0"/>
            <a:t>(skilled, full time, high pay, motivated)</a:t>
          </a:r>
          <a:endParaRPr lang="en-US" sz="2700" i="1" kern="1200" dirty="0"/>
        </a:p>
      </dsp:txBody>
      <dsp:txXfrm>
        <a:off x="0" y="0"/>
        <a:ext cx="5641974" cy="2460625"/>
      </dsp:txXfrm>
    </dsp:sp>
    <dsp:sp modelId="{F93380C8-7A67-7547-A01E-7F70C966CB74}">
      <dsp:nvSpPr>
        <dsp:cNvPr id="0" name=""/>
        <dsp:cNvSpPr/>
      </dsp:nvSpPr>
      <dsp:spPr>
        <a:xfrm>
          <a:off x="0" y="2460625"/>
          <a:ext cx="5641974" cy="0"/>
        </a:xfrm>
        <a:prstGeom prst="line">
          <a:avLst/>
        </a:prstGeom>
        <a:solidFill>
          <a:schemeClr val="accent2">
            <a:hueOff val="-1459563"/>
            <a:satOff val="-12734"/>
            <a:lumOff val="-16471"/>
            <a:alphaOff val="0"/>
          </a:schemeClr>
        </a:solidFill>
        <a:ln w="15875" cap="flat" cmpd="sng" algn="ctr">
          <a:solidFill>
            <a:schemeClr val="accent2">
              <a:hueOff val="-1459563"/>
              <a:satOff val="-12734"/>
              <a:lumOff val="-16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3CEAEF-05A0-9E4F-8971-ECDE1584DD8D}">
      <dsp:nvSpPr>
        <dsp:cNvPr id="0" name=""/>
        <dsp:cNvSpPr/>
      </dsp:nvSpPr>
      <dsp:spPr>
        <a:xfrm>
          <a:off x="0" y="2460625"/>
          <a:ext cx="5641974" cy="246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b="1" kern="1200"/>
            <a:t>Peripheral workers</a:t>
          </a:r>
          <a:r>
            <a:rPr lang="en-GB" sz="2700" kern="1200"/>
            <a:t>: NOT CENTRAL to running the business. They could be employed depending on how much demand there was for the firms products </a:t>
          </a:r>
          <a:r>
            <a:rPr lang="en-GB" sz="2700" i="1" kern="1200"/>
            <a:t>(less loyal, motivated by pay)</a:t>
          </a:r>
          <a:endParaRPr lang="en-US" sz="2700" i="1" kern="1200"/>
        </a:p>
      </dsp:txBody>
      <dsp:txXfrm>
        <a:off x="0" y="2460625"/>
        <a:ext cx="5641974" cy="24606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E21530-F7FB-5046-B634-7E10BA7C9069}">
      <dsp:nvSpPr>
        <dsp:cNvPr id="0" name=""/>
        <dsp:cNvSpPr/>
      </dsp:nvSpPr>
      <dsp:spPr>
        <a:xfrm>
          <a:off x="0" y="600"/>
          <a:ext cx="5641974"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774B46-4F56-A84B-92B6-448EBEF72777}">
      <dsp:nvSpPr>
        <dsp:cNvPr id="0" name=""/>
        <dsp:cNvSpPr/>
      </dsp:nvSpPr>
      <dsp:spPr>
        <a:xfrm>
          <a:off x="0" y="600"/>
          <a:ext cx="5641974" cy="984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b="1" kern="1200"/>
            <a:t>Full time / Part time</a:t>
          </a:r>
          <a:endParaRPr lang="en-US" sz="3600" kern="1200"/>
        </a:p>
      </dsp:txBody>
      <dsp:txXfrm>
        <a:off x="0" y="600"/>
        <a:ext cx="5641974" cy="984009"/>
      </dsp:txXfrm>
    </dsp:sp>
    <dsp:sp modelId="{06E20CED-558A-E546-A7CB-0D3874F22582}">
      <dsp:nvSpPr>
        <dsp:cNvPr id="0" name=""/>
        <dsp:cNvSpPr/>
      </dsp:nvSpPr>
      <dsp:spPr>
        <a:xfrm>
          <a:off x="0" y="984610"/>
          <a:ext cx="5641974" cy="0"/>
        </a:xfrm>
        <a:prstGeom prst="line">
          <a:avLst/>
        </a:prstGeom>
        <a:solidFill>
          <a:schemeClr val="accent2">
            <a:hueOff val="-364891"/>
            <a:satOff val="-3184"/>
            <a:lumOff val="-4118"/>
            <a:alphaOff val="0"/>
          </a:schemeClr>
        </a:solidFill>
        <a:ln w="15875" cap="flat" cmpd="sng" algn="ctr">
          <a:solidFill>
            <a:schemeClr val="accent2">
              <a:hueOff val="-364891"/>
              <a:satOff val="-3184"/>
              <a:lumOff val="-41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37D79B-A3FD-1743-96DA-5B3EC85919B8}">
      <dsp:nvSpPr>
        <dsp:cNvPr id="0" name=""/>
        <dsp:cNvSpPr/>
      </dsp:nvSpPr>
      <dsp:spPr>
        <a:xfrm>
          <a:off x="0" y="984610"/>
          <a:ext cx="5641974" cy="984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b="1" kern="1200"/>
            <a:t>Temporary/permanent staff</a:t>
          </a:r>
          <a:endParaRPr lang="en-US" sz="3600" kern="1200"/>
        </a:p>
      </dsp:txBody>
      <dsp:txXfrm>
        <a:off x="0" y="984610"/>
        <a:ext cx="5641974" cy="984009"/>
      </dsp:txXfrm>
    </dsp:sp>
    <dsp:sp modelId="{F79A6DCF-4AD4-574F-AD90-111A3516A483}">
      <dsp:nvSpPr>
        <dsp:cNvPr id="0" name=""/>
        <dsp:cNvSpPr/>
      </dsp:nvSpPr>
      <dsp:spPr>
        <a:xfrm>
          <a:off x="0" y="1968620"/>
          <a:ext cx="5641974" cy="0"/>
        </a:xfrm>
        <a:prstGeom prst="line">
          <a:avLst/>
        </a:prstGeom>
        <a:solidFill>
          <a:schemeClr val="accent2">
            <a:hueOff val="-729781"/>
            <a:satOff val="-6367"/>
            <a:lumOff val="-8236"/>
            <a:alphaOff val="0"/>
          </a:schemeClr>
        </a:solidFill>
        <a:ln w="15875" cap="flat" cmpd="sng" algn="ctr">
          <a:solidFill>
            <a:schemeClr val="accent2">
              <a:hueOff val="-729781"/>
              <a:satOff val="-6367"/>
              <a:lumOff val="-82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7D5479-8753-F84A-A224-AD26B1D7DDE9}">
      <dsp:nvSpPr>
        <dsp:cNvPr id="0" name=""/>
        <dsp:cNvSpPr/>
      </dsp:nvSpPr>
      <dsp:spPr>
        <a:xfrm>
          <a:off x="0" y="1968620"/>
          <a:ext cx="5641974" cy="984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b="1" kern="1200"/>
            <a:t>Sub-contracting</a:t>
          </a:r>
          <a:endParaRPr lang="en-US" sz="3600" kern="1200"/>
        </a:p>
      </dsp:txBody>
      <dsp:txXfrm>
        <a:off x="0" y="1968620"/>
        <a:ext cx="5641974" cy="984009"/>
      </dsp:txXfrm>
    </dsp:sp>
    <dsp:sp modelId="{3687D343-5087-314B-8547-526D2AD56050}">
      <dsp:nvSpPr>
        <dsp:cNvPr id="0" name=""/>
        <dsp:cNvSpPr/>
      </dsp:nvSpPr>
      <dsp:spPr>
        <a:xfrm>
          <a:off x="0" y="2952629"/>
          <a:ext cx="5641974" cy="0"/>
        </a:xfrm>
        <a:prstGeom prst="line">
          <a:avLst/>
        </a:prstGeom>
        <a:solidFill>
          <a:schemeClr val="accent2">
            <a:hueOff val="-1094672"/>
            <a:satOff val="-9550"/>
            <a:lumOff val="-12353"/>
            <a:alphaOff val="0"/>
          </a:schemeClr>
        </a:solidFill>
        <a:ln w="15875" cap="flat" cmpd="sng" algn="ctr">
          <a:solidFill>
            <a:schemeClr val="accent2">
              <a:hueOff val="-1094672"/>
              <a:satOff val="-9550"/>
              <a:lumOff val="-1235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30D55B-FC63-7143-82CF-9F607B7915A1}">
      <dsp:nvSpPr>
        <dsp:cNvPr id="0" name=""/>
        <dsp:cNvSpPr/>
      </dsp:nvSpPr>
      <dsp:spPr>
        <a:xfrm>
          <a:off x="0" y="2952629"/>
          <a:ext cx="5641974" cy="984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b="1" kern="1200"/>
            <a:t>Zero hours contracts </a:t>
          </a:r>
          <a:endParaRPr lang="en-US" sz="3600" kern="1200"/>
        </a:p>
      </dsp:txBody>
      <dsp:txXfrm>
        <a:off x="0" y="2952629"/>
        <a:ext cx="5641974" cy="984009"/>
      </dsp:txXfrm>
    </dsp:sp>
    <dsp:sp modelId="{8D5F0B5D-8DB3-ED4F-BF64-7F7ACED66609}">
      <dsp:nvSpPr>
        <dsp:cNvPr id="0" name=""/>
        <dsp:cNvSpPr/>
      </dsp:nvSpPr>
      <dsp:spPr>
        <a:xfrm>
          <a:off x="0" y="3936639"/>
          <a:ext cx="5641974" cy="0"/>
        </a:xfrm>
        <a:prstGeom prst="line">
          <a:avLst/>
        </a:prstGeom>
        <a:solidFill>
          <a:schemeClr val="accent2">
            <a:hueOff val="-1459563"/>
            <a:satOff val="-12734"/>
            <a:lumOff val="-16471"/>
            <a:alphaOff val="0"/>
          </a:schemeClr>
        </a:solidFill>
        <a:ln w="15875" cap="flat" cmpd="sng" algn="ctr">
          <a:solidFill>
            <a:schemeClr val="accent2">
              <a:hueOff val="-1459563"/>
              <a:satOff val="-12734"/>
              <a:lumOff val="-16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5FB08E-5BC7-2441-9F04-53C2BAA1E929}">
      <dsp:nvSpPr>
        <dsp:cNvPr id="0" name=""/>
        <dsp:cNvSpPr/>
      </dsp:nvSpPr>
      <dsp:spPr>
        <a:xfrm>
          <a:off x="0" y="3936639"/>
          <a:ext cx="5641974" cy="984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b="1" kern="1200"/>
            <a:t>Agency staff</a:t>
          </a:r>
          <a:endParaRPr lang="en-US" sz="3600" kern="1200"/>
        </a:p>
      </dsp:txBody>
      <dsp:txXfrm>
        <a:off x="0" y="3936639"/>
        <a:ext cx="5641974" cy="9840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3DB2E3-D3D3-454D-A237-DCBFDCC4A43B}">
      <dsp:nvSpPr>
        <dsp:cNvPr id="0" name=""/>
        <dsp:cNvSpPr/>
      </dsp:nvSpPr>
      <dsp:spPr>
        <a:xfrm>
          <a:off x="0" y="0"/>
          <a:ext cx="5641974"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F173BA-E5FE-3843-BFF7-8C9995C25A64}">
      <dsp:nvSpPr>
        <dsp:cNvPr id="0" name=""/>
        <dsp:cNvSpPr/>
      </dsp:nvSpPr>
      <dsp:spPr>
        <a:xfrm>
          <a:off x="0" y="0"/>
          <a:ext cx="5641974" cy="615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Labour turnover </a:t>
          </a:r>
          <a:endParaRPr lang="en-US" sz="2800" kern="1200"/>
        </a:p>
      </dsp:txBody>
      <dsp:txXfrm>
        <a:off x="0" y="0"/>
        <a:ext cx="5641974" cy="615156"/>
      </dsp:txXfrm>
    </dsp:sp>
    <dsp:sp modelId="{A853047D-8B07-A74B-8372-8033E05D5647}">
      <dsp:nvSpPr>
        <dsp:cNvPr id="0" name=""/>
        <dsp:cNvSpPr/>
      </dsp:nvSpPr>
      <dsp:spPr>
        <a:xfrm>
          <a:off x="0" y="615156"/>
          <a:ext cx="5641974" cy="0"/>
        </a:xfrm>
        <a:prstGeom prst="line">
          <a:avLst/>
        </a:prstGeom>
        <a:solidFill>
          <a:schemeClr val="accent2">
            <a:hueOff val="-208509"/>
            <a:satOff val="-1819"/>
            <a:lumOff val="-2353"/>
            <a:alphaOff val="0"/>
          </a:schemeClr>
        </a:solidFill>
        <a:ln w="15875" cap="flat" cmpd="sng" algn="ctr">
          <a:solidFill>
            <a:schemeClr val="accent2">
              <a:hueOff val="-208509"/>
              <a:satOff val="-1819"/>
              <a:lumOff val="-235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D840C3-2E32-5B40-B884-6113273F1713}">
      <dsp:nvSpPr>
        <dsp:cNvPr id="0" name=""/>
        <dsp:cNvSpPr/>
      </dsp:nvSpPr>
      <dsp:spPr>
        <a:xfrm>
          <a:off x="0" y="615156"/>
          <a:ext cx="5641974" cy="615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Productivity.</a:t>
          </a:r>
          <a:endParaRPr lang="en-US" sz="2800" kern="1200"/>
        </a:p>
      </dsp:txBody>
      <dsp:txXfrm>
        <a:off x="0" y="615156"/>
        <a:ext cx="5641974" cy="615156"/>
      </dsp:txXfrm>
    </dsp:sp>
    <dsp:sp modelId="{98BEB68A-1DD3-4748-AF8D-52AECFBB58EC}">
      <dsp:nvSpPr>
        <dsp:cNvPr id="0" name=""/>
        <dsp:cNvSpPr/>
      </dsp:nvSpPr>
      <dsp:spPr>
        <a:xfrm>
          <a:off x="0" y="1230312"/>
          <a:ext cx="5641974" cy="0"/>
        </a:xfrm>
        <a:prstGeom prst="line">
          <a:avLst/>
        </a:prstGeom>
        <a:solidFill>
          <a:schemeClr val="accent2">
            <a:hueOff val="-417018"/>
            <a:satOff val="-3638"/>
            <a:lumOff val="-4706"/>
            <a:alphaOff val="0"/>
          </a:schemeClr>
        </a:solidFill>
        <a:ln w="15875" cap="flat" cmpd="sng" algn="ctr">
          <a:solidFill>
            <a:schemeClr val="accent2">
              <a:hueOff val="-417018"/>
              <a:satOff val="-3638"/>
              <a:lumOff val="-470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CA09C3-650F-8646-95CA-4570581D1BC9}">
      <dsp:nvSpPr>
        <dsp:cNvPr id="0" name=""/>
        <dsp:cNvSpPr/>
      </dsp:nvSpPr>
      <dsp:spPr>
        <a:xfrm>
          <a:off x="0" y="1230312"/>
          <a:ext cx="5641974" cy="615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dirty="0"/>
            <a:t>Skill shortages</a:t>
          </a:r>
          <a:endParaRPr lang="en-US" sz="2800" kern="1200" dirty="0"/>
        </a:p>
      </dsp:txBody>
      <dsp:txXfrm>
        <a:off x="0" y="1230312"/>
        <a:ext cx="5641974" cy="615156"/>
      </dsp:txXfrm>
    </dsp:sp>
    <dsp:sp modelId="{70A7FE90-80F3-1B4C-825C-B1E6A82B77E0}">
      <dsp:nvSpPr>
        <dsp:cNvPr id="0" name=""/>
        <dsp:cNvSpPr/>
      </dsp:nvSpPr>
      <dsp:spPr>
        <a:xfrm>
          <a:off x="0" y="1845468"/>
          <a:ext cx="5641974" cy="0"/>
        </a:xfrm>
        <a:prstGeom prst="line">
          <a:avLst/>
        </a:prstGeom>
        <a:solidFill>
          <a:schemeClr val="accent2">
            <a:hueOff val="-625527"/>
            <a:satOff val="-5457"/>
            <a:lumOff val="-7059"/>
            <a:alphaOff val="0"/>
          </a:schemeClr>
        </a:solidFill>
        <a:ln w="15875" cap="flat" cmpd="sng" algn="ctr">
          <a:solidFill>
            <a:schemeClr val="accent2">
              <a:hueOff val="-625527"/>
              <a:satOff val="-5457"/>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60F433-B361-6941-95FB-0072247542E6}">
      <dsp:nvSpPr>
        <dsp:cNvPr id="0" name=""/>
        <dsp:cNvSpPr/>
      </dsp:nvSpPr>
      <dsp:spPr>
        <a:xfrm>
          <a:off x="0" y="1845468"/>
          <a:ext cx="5641974" cy="615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dirty="0"/>
            <a:t>Absenteeism</a:t>
          </a:r>
          <a:endParaRPr lang="en-US" sz="2800" kern="1200" dirty="0"/>
        </a:p>
      </dsp:txBody>
      <dsp:txXfrm>
        <a:off x="0" y="1845468"/>
        <a:ext cx="5641974" cy="615156"/>
      </dsp:txXfrm>
    </dsp:sp>
    <dsp:sp modelId="{D3519C1E-7892-864C-96EC-A380A63B2564}">
      <dsp:nvSpPr>
        <dsp:cNvPr id="0" name=""/>
        <dsp:cNvSpPr/>
      </dsp:nvSpPr>
      <dsp:spPr>
        <a:xfrm>
          <a:off x="0" y="2460625"/>
          <a:ext cx="5641974" cy="0"/>
        </a:xfrm>
        <a:prstGeom prst="line">
          <a:avLst/>
        </a:prstGeom>
        <a:solidFill>
          <a:schemeClr val="accent2">
            <a:hueOff val="-834036"/>
            <a:satOff val="-7277"/>
            <a:lumOff val="-9412"/>
            <a:alphaOff val="0"/>
          </a:schemeClr>
        </a:solidFill>
        <a:ln w="15875" cap="flat" cmpd="sng" algn="ctr">
          <a:solidFill>
            <a:schemeClr val="accent2">
              <a:hueOff val="-834036"/>
              <a:satOff val="-7277"/>
              <a:lumOff val="-94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4095D1-0C7B-0342-AF1F-3D17802C0DE8}">
      <dsp:nvSpPr>
        <dsp:cNvPr id="0" name=""/>
        <dsp:cNvSpPr/>
      </dsp:nvSpPr>
      <dsp:spPr>
        <a:xfrm>
          <a:off x="0" y="2460625"/>
          <a:ext cx="5641974" cy="615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Motivation</a:t>
          </a:r>
          <a:endParaRPr lang="en-US" sz="2800" kern="1200"/>
        </a:p>
      </dsp:txBody>
      <dsp:txXfrm>
        <a:off x="0" y="2460625"/>
        <a:ext cx="5641974" cy="615156"/>
      </dsp:txXfrm>
    </dsp:sp>
    <dsp:sp modelId="{95DFD9A4-ABAB-7947-BD2B-2EE2B6D0EA6A}">
      <dsp:nvSpPr>
        <dsp:cNvPr id="0" name=""/>
        <dsp:cNvSpPr/>
      </dsp:nvSpPr>
      <dsp:spPr>
        <a:xfrm>
          <a:off x="0" y="3075781"/>
          <a:ext cx="5641974" cy="0"/>
        </a:xfrm>
        <a:prstGeom prst="line">
          <a:avLst/>
        </a:prstGeom>
        <a:solidFill>
          <a:schemeClr val="accent2">
            <a:hueOff val="-1042545"/>
            <a:satOff val="-9096"/>
            <a:lumOff val="-11765"/>
            <a:alphaOff val="0"/>
          </a:schemeClr>
        </a:solidFill>
        <a:ln w="15875" cap="flat" cmpd="sng" algn="ctr">
          <a:solidFill>
            <a:schemeClr val="accent2">
              <a:hueOff val="-1042545"/>
              <a:satOff val="-9096"/>
              <a:lumOff val="-1176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E09036-B3A0-1647-9146-E4CF93A434D1}">
      <dsp:nvSpPr>
        <dsp:cNvPr id="0" name=""/>
        <dsp:cNvSpPr/>
      </dsp:nvSpPr>
      <dsp:spPr>
        <a:xfrm>
          <a:off x="0" y="3075781"/>
          <a:ext cx="5641974" cy="615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dirty="0"/>
            <a:t>Workplace stress</a:t>
          </a:r>
          <a:endParaRPr lang="en-US" sz="2800" kern="1200" dirty="0"/>
        </a:p>
      </dsp:txBody>
      <dsp:txXfrm>
        <a:off x="0" y="3075781"/>
        <a:ext cx="5641974" cy="615156"/>
      </dsp:txXfrm>
    </dsp:sp>
    <dsp:sp modelId="{0E5C4660-7892-5B49-94E2-EED3A5161958}">
      <dsp:nvSpPr>
        <dsp:cNvPr id="0" name=""/>
        <dsp:cNvSpPr/>
      </dsp:nvSpPr>
      <dsp:spPr>
        <a:xfrm>
          <a:off x="0" y="3690937"/>
          <a:ext cx="5641974" cy="0"/>
        </a:xfrm>
        <a:prstGeom prst="line">
          <a:avLst/>
        </a:prstGeom>
        <a:solidFill>
          <a:schemeClr val="accent2">
            <a:hueOff val="-1251054"/>
            <a:satOff val="-10915"/>
            <a:lumOff val="-14118"/>
            <a:alphaOff val="0"/>
          </a:schemeClr>
        </a:solidFill>
        <a:ln w="15875" cap="flat" cmpd="sng" algn="ctr">
          <a:solidFill>
            <a:schemeClr val="accent2">
              <a:hueOff val="-1251054"/>
              <a:satOff val="-10915"/>
              <a:lumOff val="-141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2A3258-6766-7442-B6E4-E49209E35B83}">
      <dsp:nvSpPr>
        <dsp:cNvPr id="0" name=""/>
        <dsp:cNvSpPr/>
      </dsp:nvSpPr>
      <dsp:spPr>
        <a:xfrm>
          <a:off x="0" y="3690937"/>
          <a:ext cx="5641974" cy="615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Engagement with business culture</a:t>
          </a:r>
          <a:endParaRPr lang="en-US" sz="2800" kern="1200"/>
        </a:p>
      </dsp:txBody>
      <dsp:txXfrm>
        <a:off x="0" y="3690937"/>
        <a:ext cx="5641974" cy="615156"/>
      </dsp:txXfrm>
    </dsp:sp>
    <dsp:sp modelId="{C0AFB9CE-FDE2-5B49-8CAD-4C01C382663E}">
      <dsp:nvSpPr>
        <dsp:cNvPr id="0" name=""/>
        <dsp:cNvSpPr/>
      </dsp:nvSpPr>
      <dsp:spPr>
        <a:xfrm>
          <a:off x="0" y="4306093"/>
          <a:ext cx="5641974" cy="0"/>
        </a:xfrm>
        <a:prstGeom prst="line">
          <a:avLst/>
        </a:prstGeom>
        <a:solidFill>
          <a:schemeClr val="accent2">
            <a:hueOff val="-1459563"/>
            <a:satOff val="-12734"/>
            <a:lumOff val="-16471"/>
            <a:alphaOff val="0"/>
          </a:schemeClr>
        </a:solidFill>
        <a:ln w="15875" cap="flat" cmpd="sng" algn="ctr">
          <a:solidFill>
            <a:schemeClr val="accent2">
              <a:hueOff val="-1459563"/>
              <a:satOff val="-12734"/>
              <a:lumOff val="-16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32776A-CD80-284C-A940-A721AA12F967}">
      <dsp:nvSpPr>
        <dsp:cNvPr id="0" name=""/>
        <dsp:cNvSpPr/>
      </dsp:nvSpPr>
      <dsp:spPr>
        <a:xfrm>
          <a:off x="0" y="4306093"/>
          <a:ext cx="5641974" cy="615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Employee satisfaction</a:t>
          </a:r>
          <a:endParaRPr lang="en-US" sz="2800" kern="1200"/>
        </a:p>
      </dsp:txBody>
      <dsp:txXfrm>
        <a:off x="0" y="4306093"/>
        <a:ext cx="5641974" cy="61515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072CDE-9862-1646-80D5-EA105A036631}">
      <dsp:nvSpPr>
        <dsp:cNvPr id="0" name=""/>
        <dsp:cNvSpPr/>
      </dsp:nvSpPr>
      <dsp:spPr>
        <a:xfrm>
          <a:off x="0" y="36934"/>
          <a:ext cx="3037581" cy="1822549"/>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0" kern="1200" dirty="0"/>
            <a:t>Better productivity </a:t>
          </a:r>
          <a:endParaRPr lang="en-US" sz="2400" b="0" kern="1200" dirty="0"/>
        </a:p>
      </dsp:txBody>
      <dsp:txXfrm>
        <a:off x="0" y="36934"/>
        <a:ext cx="3037581" cy="1822549"/>
      </dsp:txXfrm>
    </dsp:sp>
    <dsp:sp modelId="{E07CAAAF-AFCF-D043-B372-356833E5AE77}">
      <dsp:nvSpPr>
        <dsp:cNvPr id="0" name=""/>
        <dsp:cNvSpPr/>
      </dsp:nvSpPr>
      <dsp:spPr>
        <a:xfrm>
          <a:off x="3341340" y="36934"/>
          <a:ext cx="3037581" cy="1822549"/>
        </a:xfrm>
        <a:prstGeom prst="rect">
          <a:avLst/>
        </a:prstGeom>
        <a:solidFill>
          <a:schemeClr val="accent2">
            <a:hueOff val="-364891"/>
            <a:satOff val="-3184"/>
            <a:lumOff val="-4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0" kern="1200"/>
            <a:t>Lower levels of absenteeism </a:t>
          </a:r>
          <a:endParaRPr lang="en-US" sz="2400" b="0" kern="1200"/>
        </a:p>
      </dsp:txBody>
      <dsp:txXfrm>
        <a:off x="3341340" y="36934"/>
        <a:ext cx="3037581" cy="1822549"/>
      </dsp:txXfrm>
    </dsp:sp>
    <dsp:sp modelId="{A9692DEE-705F-E642-93A6-FC57543858DE}">
      <dsp:nvSpPr>
        <dsp:cNvPr id="0" name=""/>
        <dsp:cNvSpPr/>
      </dsp:nvSpPr>
      <dsp:spPr>
        <a:xfrm>
          <a:off x="6682680" y="36934"/>
          <a:ext cx="3037581" cy="1822549"/>
        </a:xfrm>
        <a:prstGeom prst="rect">
          <a:avLst/>
        </a:prstGeom>
        <a:solidFill>
          <a:schemeClr val="accent2">
            <a:hueOff val="-729781"/>
            <a:satOff val="-6367"/>
            <a:lumOff val="-823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0" kern="1200"/>
            <a:t>Lower levels of staff turnover </a:t>
          </a:r>
          <a:endParaRPr lang="en-US" sz="2400" b="0" kern="1200"/>
        </a:p>
      </dsp:txBody>
      <dsp:txXfrm>
        <a:off x="6682680" y="36934"/>
        <a:ext cx="3037581" cy="1822549"/>
      </dsp:txXfrm>
    </dsp:sp>
    <dsp:sp modelId="{68E75ABC-57CF-BB40-BC6B-C80D7FEAB00C}">
      <dsp:nvSpPr>
        <dsp:cNvPr id="0" name=""/>
        <dsp:cNvSpPr/>
      </dsp:nvSpPr>
      <dsp:spPr>
        <a:xfrm>
          <a:off x="1670670" y="2163241"/>
          <a:ext cx="3037581" cy="1822549"/>
        </a:xfrm>
        <a:prstGeom prst="rect">
          <a:avLst/>
        </a:prstGeom>
        <a:solidFill>
          <a:schemeClr val="accent2">
            <a:hueOff val="-1094672"/>
            <a:satOff val="-955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0" kern="1200"/>
            <a:t>Good reputation </a:t>
          </a:r>
          <a:endParaRPr lang="en-US" sz="2400" b="0" kern="1200"/>
        </a:p>
      </dsp:txBody>
      <dsp:txXfrm>
        <a:off x="1670670" y="2163241"/>
        <a:ext cx="3037581" cy="1822549"/>
      </dsp:txXfrm>
    </dsp:sp>
    <dsp:sp modelId="{B5BB543B-9280-5240-BAB3-1A8B81C1F3B0}">
      <dsp:nvSpPr>
        <dsp:cNvPr id="0" name=""/>
        <dsp:cNvSpPr/>
      </dsp:nvSpPr>
      <dsp:spPr>
        <a:xfrm>
          <a:off x="5012010" y="2163241"/>
          <a:ext cx="3037581" cy="1822549"/>
        </a:xfrm>
        <a:prstGeom prst="rect">
          <a:avLst/>
        </a:prstGeom>
        <a:solidFill>
          <a:schemeClr val="accent2">
            <a:hueOff val="-1459563"/>
            <a:satOff val="-12734"/>
            <a:lumOff val="-1647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0" kern="1200" dirty="0"/>
            <a:t>Improved product quality or customer service</a:t>
          </a:r>
          <a:endParaRPr lang="en-US" sz="2400" b="0" kern="1200" dirty="0"/>
        </a:p>
      </dsp:txBody>
      <dsp:txXfrm>
        <a:off x="5012010" y="2163241"/>
        <a:ext cx="3037581" cy="182254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034599F-0254-4087-ABDE-E6A7865F3FDD}" type="datetimeFigureOut">
              <a:rPr lang="en-GB" smtClean="0"/>
              <a:t>29/06/2020</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72D9409-D0EB-48A9-8D1A-4EA308911CEC}" type="slidenum">
              <a:rPr lang="en-GB" smtClean="0"/>
              <a:t>‹#›</a:t>
            </a:fld>
            <a:endParaRPr lang="en-GB"/>
          </a:p>
        </p:txBody>
      </p:sp>
    </p:spTree>
    <p:extLst>
      <p:ext uri="{BB962C8B-B14F-4D97-AF65-F5344CB8AC3E}">
        <p14:creationId xmlns:p14="http://schemas.microsoft.com/office/powerpoint/2010/main" val="1502634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2170F64-DEF7-471C-B5C0-F3312127FD85}" type="datetimeFigureOut">
              <a:rPr lang="en-GB" smtClean="0"/>
              <a:t>29/06/2020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8470B9F-12AD-47C2-A6EF-6FE3F0355880}" type="slidenum">
              <a:rPr lang="en-GB" smtClean="0"/>
              <a:t>‹#›</a:t>
            </a:fld>
            <a:endParaRPr lang="en-GB"/>
          </a:p>
        </p:txBody>
      </p:sp>
    </p:spTree>
    <p:extLst>
      <p:ext uri="{BB962C8B-B14F-4D97-AF65-F5344CB8AC3E}">
        <p14:creationId xmlns:p14="http://schemas.microsoft.com/office/powerpoint/2010/main" val="622523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1</a:t>
            </a:fld>
            <a:endParaRPr lang="en-GB"/>
          </a:p>
        </p:txBody>
      </p:sp>
    </p:spTree>
    <p:extLst>
      <p:ext uri="{BB962C8B-B14F-4D97-AF65-F5344CB8AC3E}">
        <p14:creationId xmlns:p14="http://schemas.microsoft.com/office/powerpoint/2010/main" val="2072173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www.personneltoday.com (Planning your workforce in uncertain times, Jo </a:t>
            </a:r>
            <a:r>
              <a:rPr lang="en-GB" sz="1200" kern="1200" dirty="0" err="1">
                <a:solidFill>
                  <a:schemeClr val="tx1"/>
                </a:solidFill>
                <a:effectLst/>
                <a:latin typeface="+mn-lt"/>
                <a:ea typeface="+mn-ea"/>
                <a:cs typeface="+mn-cs"/>
              </a:rPr>
              <a:t>Faragher</a:t>
            </a:r>
            <a:r>
              <a:rPr lang="en-GB" sz="1200" kern="1200" dirty="0">
                <a:solidFill>
                  <a:schemeClr val="tx1"/>
                </a:solidFill>
                <a:effectLst/>
                <a:latin typeface="+mn-lt"/>
                <a:ea typeface="+mn-ea"/>
                <a:cs typeface="+mn-cs"/>
              </a:rPr>
              <a:t>, 22 January 2013)</a:t>
            </a:r>
          </a:p>
          <a:p>
            <a:pPr lvl="0"/>
            <a:r>
              <a:rPr lang="en-GB" sz="1200" kern="1200" dirty="0">
                <a:solidFill>
                  <a:schemeClr val="tx1"/>
                </a:solidFill>
                <a:effectLst/>
                <a:latin typeface="+mn-lt"/>
                <a:ea typeface="+mn-ea"/>
                <a:cs typeface="+mn-cs"/>
              </a:rPr>
              <a:t>www.cipd.co.uk/hr-resources/factsheets (Chartered Institute of Personnel Development – Factsheet on Strategic Human Resource Management)</a:t>
            </a:r>
          </a:p>
          <a:p>
            <a:pPr lvl="0"/>
            <a:r>
              <a:rPr lang="en-GB" sz="1200" kern="1200" dirty="0">
                <a:solidFill>
                  <a:schemeClr val="tx1"/>
                </a:solidFill>
                <a:effectLst/>
                <a:latin typeface="+mn-lt"/>
                <a:ea typeface="+mn-ea"/>
                <a:cs typeface="+mn-cs"/>
              </a:rPr>
              <a:t>www.cipd.co.uk/hr-resources/factsheets (Chartered Institute of Personnel Development –factsheet on recruitment)</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www.gov.uk (Service manual – key performance indicators)</a:t>
            </a:r>
          </a:p>
          <a:p>
            <a:pPr lvl="0"/>
            <a:r>
              <a:rPr lang="en-GB" sz="1200" kern="1200" dirty="0">
                <a:solidFill>
                  <a:schemeClr val="tx1"/>
                </a:solidFill>
                <a:effectLst/>
                <a:latin typeface="+mn-lt"/>
                <a:ea typeface="+mn-ea"/>
                <a:cs typeface="+mn-cs"/>
              </a:rPr>
              <a:t>www.businesscasestudies.co.uk (A series of real-life business cases studies covering a variety of management-related issues.)</a:t>
            </a:r>
          </a:p>
        </p:txBody>
      </p:sp>
      <p:sp>
        <p:nvSpPr>
          <p:cNvPr id="4" name="Slide Number Placeholder 3"/>
          <p:cNvSpPr>
            <a:spLocks noGrp="1"/>
          </p:cNvSpPr>
          <p:nvPr>
            <p:ph type="sldNum" sz="quarter" idx="10"/>
          </p:nvPr>
        </p:nvSpPr>
        <p:spPr/>
        <p:txBody>
          <a:bodyPr/>
          <a:lstStyle/>
          <a:p>
            <a:fld id="{D8470B9F-12AD-47C2-A6EF-6FE3F0355880}" type="slidenum">
              <a:rPr lang="en-GB" smtClean="0"/>
              <a:t>10</a:t>
            </a:fld>
            <a:endParaRPr lang="en-GB"/>
          </a:p>
        </p:txBody>
      </p:sp>
    </p:spTree>
    <p:extLst>
      <p:ext uri="{BB962C8B-B14F-4D97-AF65-F5344CB8AC3E}">
        <p14:creationId xmlns:p14="http://schemas.microsoft.com/office/powerpoint/2010/main" val="31655860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Flexible hours</a:t>
            </a:r>
          </a:p>
          <a:p>
            <a:r>
              <a:rPr lang="en-GB" dirty="0"/>
              <a:t>Home working 	</a:t>
            </a:r>
          </a:p>
          <a:p>
            <a:r>
              <a:rPr lang="en-GB" dirty="0"/>
              <a:t>Part time working</a:t>
            </a:r>
          </a:p>
          <a:p>
            <a:r>
              <a:rPr lang="en-GB" dirty="0"/>
              <a:t>Temporary working</a:t>
            </a:r>
          </a:p>
          <a:p>
            <a:r>
              <a:rPr lang="en-GB" dirty="0"/>
              <a:t>Job sharing</a:t>
            </a:r>
          </a:p>
          <a:p>
            <a:r>
              <a:rPr lang="en-GB" dirty="0"/>
              <a:t>Multi-skilling</a:t>
            </a:r>
          </a:p>
          <a:p>
            <a:r>
              <a:rPr lang="en-GB" dirty="0"/>
              <a:t>Zero-hours contracts</a:t>
            </a:r>
          </a:p>
          <a:p>
            <a:r>
              <a:rPr lang="en-GB" dirty="0"/>
              <a:t>Hot-desking</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www.personneltoday.com (Planning your workforce in uncertain times, Jo </a:t>
            </a:r>
            <a:r>
              <a:rPr lang="en-GB" sz="1200" kern="1200" dirty="0" err="1">
                <a:solidFill>
                  <a:schemeClr val="tx1"/>
                </a:solidFill>
                <a:effectLst/>
                <a:latin typeface="+mn-lt"/>
                <a:ea typeface="+mn-ea"/>
                <a:cs typeface="+mn-cs"/>
              </a:rPr>
              <a:t>Faragher</a:t>
            </a:r>
            <a:r>
              <a:rPr lang="en-GB" sz="1200" kern="1200" dirty="0">
                <a:solidFill>
                  <a:schemeClr val="tx1"/>
                </a:solidFill>
                <a:effectLst/>
                <a:latin typeface="+mn-lt"/>
                <a:ea typeface="+mn-ea"/>
                <a:cs typeface="+mn-cs"/>
              </a:rPr>
              <a:t>, 22 January 2013)</a:t>
            </a:r>
          </a:p>
          <a:p>
            <a:pPr lvl="0"/>
            <a:r>
              <a:rPr lang="en-GB" sz="1200" kern="1200" dirty="0">
                <a:solidFill>
                  <a:schemeClr val="tx1"/>
                </a:solidFill>
                <a:effectLst/>
                <a:latin typeface="+mn-lt"/>
                <a:ea typeface="+mn-ea"/>
                <a:cs typeface="+mn-cs"/>
              </a:rPr>
              <a:t>www.cipd.co.uk/hr-resources/factsheets (Chartered Institute of Personnel Development – Factsheet on Strategic Human Resource Management)</a:t>
            </a:r>
          </a:p>
          <a:p>
            <a:pPr lvl="0"/>
            <a:r>
              <a:rPr lang="en-GB" sz="1200" kern="1200" dirty="0">
                <a:solidFill>
                  <a:schemeClr val="tx1"/>
                </a:solidFill>
                <a:effectLst/>
                <a:latin typeface="+mn-lt"/>
                <a:ea typeface="+mn-ea"/>
                <a:cs typeface="+mn-cs"/>
              </a:rPr>
              <a:t>www.cipd.co.uk/hr-resources/factsheets (Chartered Institute of Personnel Development –factsheet on recruitment)</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www.gov.uk (Service manual – key performance indicators)</a:t>
            </a:r>
          </a:p>
          <a:p>
            <a:pPr lvl="0"/>
            <a:r>
              <a:rPr lang="en-GB" sz="1200" kern="1200" dirty="0">
                <a:solidFill>
                  <a:schemeClr val="tx1"/>
                </a:solidFill>
                <a:effectLst/>
                <a:latin typeface="+mn-lt"/>
                <a:ea typeface="+mn-ea"/>
                <a:cs typeface="+mn-cs"/>
              </a:rPr>
              <a:t>www.businesscasestudies.co.uk (A series of real-life business cases studies covering a variety of management-related issues.)</a:t>
            </a:r>
          </a:p>
        </p:txBody>
      </p:sp>
      <p:sp>
        <p:nvSpPr>
          <p:cNvPr id="4" name="Slide Number Placeholder 3"/>
          <p:cNvSpPr>
            <a:spLocks noGrp="1"/>
          </p:cNvSpPr>
          <p:nvPr>
            <p:ph type="sldNum" sz="quarter" idx="10"/>
          </p:nvPr>
        </p:nvSpPr>
        <p:spPr/>
        <p:txBody>
          <a:bodyPr/>
          <a:lstStyle/>
          <a:p>
            <a:fld id="{D8470B9F-12AD-47C2-A6EF-6FE3F0355880}" type="slidenum">
              <a:rPr lang="en-GB" smtClean="0"/>
              <a:t>11</a:t>
            </a:fld>
            <a:endParaRPr lang="en-GB"/>
          </a:p>
        </p:txBody>
      </p:sp>
    </p:spTree>
    <p:extLst>
      <p:ext uri="{BB962C8B-B14F-4D97-AF65-F5344CB8AC3E}">
        <p14:creationId xmlns:p14="http://schemas.microsoft.com/office/powerpoint/2010/main" val="481624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7030A0"/>
                </a:solidFill>
              </a:rPr>
              <a:t>Companies like M&amp;S have many</a:t>
            </a:r>
            <a:r>
              <a:rPr lang="en-GB" b="1" baseline="0" dirty="0">
                <a:solidFill>
                  <a:srgbClr val="7030A0"/>
                </a:solidFill>
              </a:rPr>
              <a:t> different types of job contract available – discuss why?</a:t>
            </a:r>
          </a:p>
          <a:p>
            <a:endParaRPr lang="en-GB" baseline="0" dirty="0"/>
          </a:p>
          <a:p>
            <a:r>
              <a:rPr lang="en-GB" dirty="0"/>
              <a:t>http://www.telegraph.co.uk/finance/jobs/10473994/Zero-hours-contracts-do-a-disservice-to-everyone-involved.html</a:t>
            </a:r>
          </a:p>
          <a:p>
            <a:endParaRPr lang="en-GB" dirty="0"/>
          </a:p>
          <a:p>
            <a:r>
              <a:rPr lang="en-GB" dirty="0"/>
              <a:t>https://www.theguardian.com/uk-news/2017/may/11/number-of-zero-hours-contracts-stalls-at-staggering-1-7-million</a:t>
            </a:r>
          </a:p>
          <a:p>
            <a:endParaRPr lang="en-GB" dirty="0"/>
          </a:p>
          <a:p>
            <a:r>
              <a:rPr lang="en-GB" sz="1200" b="1" i="0" kern="1200" dirty="0">
                <a:solidFill>
                  <a:schemeClr val="tx1"/>
                </a:solidFill>
                <a:effectLst/>
                <a:latin typeface="+mn-lt"/>
                <a:ea typeface="+mn-ea"/>
                <a:cs typeface="+mn-cs"/>
              </a:rPr>
              <a:t>There were 1.7m zero-hours contracts in the UK in November 2016, representing 6% of all employment contracts – unchanged from a year earlier</a:t>
            </a:r>
            <a:endParaRPr lang="en-GB" b="1" dirty="0"/>
          </a:p>
          <a:p>
            <a:endParaRPr lang="en-GB" dirty="0"/>
          </a:p>
          <a:p>
            <a:r>
              <a:rPr lang="en-GB" dirty="0"/>
              <a:t>Zero hours</a:t>
            </a:r>
            <a:r>
              <a:rPr lang="en-GB" baseline="0" dirty="0"/>
              <a:t> – an employee has to be available for work but is not guaranteed any work. This provides employers with total flexibility. If the employer is busy, those on zero contracts may find they are on nearly full time hours. However, if demand for labour falls, workers may find themselves sent home. Workers on these contracts are being increasingly criticised as they are deemed to be exploiting workers</a:t>
            </a:r>
            <a:endParaRPr lang="en-GB" dirty="0"/>
          </a:p>
          <a:p>
            <a:endParaRPr lang="en-GB" dirty="0"/>
          </a:p>
          <a:p>
            <a:endParaRPr lang="en-GB" dirty="0"/>
          </a:p>
          <a:p>
            <a:endParaRPr lang="en-GB" dirty="0"/>
          </a:p>
          <a:p>
            <a:r>
              <a:rPr lang="en-GB" dirty="0"/>
              <a:t>WJEC handout covers</a:t>
            </a:r>
          </a:p>
          <a:p>
            <a:r>
              <a:rPr lang="en-GB" dirty="0"/>
              <a:t>Flexible hours</a:t>
            </a:r>
          </a:p>
          <a:p>
            <a:r>
              <a:rPr lang="en-GB" dirty="0"/>
              <a:t>Home working 	</a:t>
            </a:r>
          </a:p>
          <a:p>
            <a:r>
              <a:rPr lang="en-GB" dirty="0"/>
              <a:t>Part time working</a:t>
            </a:r>
          </a:p>
          <a:p>
            <a:r>
              <a:rPr lang="en-GB" dirty="0"/>
              <a:t>Temporary working</a:t>
            </a:r>
          </a:p>
          <a:p>
            <a:r>
              <a:rPr lang="en-GB" dirty="0"/>
              <a:t>Job sharing</a:t>
            </a:r>
          </a:p>
          <a:p>
            <a:r>
              <a:rPr lang="en-GB" dirty="0"/>
              <a:t>Multi-skilling</a:t>
            </a:r>
          </a:p>
          <a:p>
            <a:r>
              <a:rPr lang="en-GB" dirty="0"/>
              <a:t>Zero-hours contracts</a:t>
            </a:r>
          </a:p>
          <a:p>
            <a:r>
              <a:rPr lang="en-GB" dirty="0"/>
              <a:t>Hot-desking</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www.personneltoday.com (Planning your workforce in uncertain times, Jo </a:t>
            </a:r>
            <a:r>
              <a:rPr lang="en-GB" sz="1200" kern="1200" dirty="0" err="1">
                <a:solidFill>
                  <a:schemeClr val="tx1"/>
                </a:solidFill>
                <a:effectLst/>
                <a:latin typeface="+mn-lt"/>
                <a:ea typeface="+mn-ea"/>
                <a:cs typeface="+mn-cs"/>
              </a:rPr>
              <a:t>Faragher</a:t>
            </a:r>
            <a:r>
              <a:rPr lang="en-GB" sz="1200" kern="1200" dirty="0">
                <a:solidFill>
                  <a:schemeClr val="tx1"/>
                </a:solidFill>
                <a:effectLst/>
                <a:latin typeface="+mn-lt"/>
                <a:ea typeface="+mn-ea"/>
                <a:cs typeface="+mn-cs"/>
              </a:rPr>
              <a:t>, 22 January 2013)</a:t>
            </a:r>
          </a:p>
          <a:p>
            <a:pPr lvl="0"/>
            <a:r>
              <a:rPr lang="en-GB" sz="1200" kern="1200" dirty="0">
                <a:solidFill>
                  <a:schemeClr val="tx1"/>
                </a:solidFill>
                <a:effectLst/>
                <a:latin typeface="+mn-lt"/>
                <a:ea typeface="+mn-ea"/>
                <a:cs typeface="+mn-cs"/>
              </a:rPr>
              <a:t>www.cipd.co.uk/hr-resources/factsheets (Chartered Institute of Personnel Development – Factsheet on Strategic Human Resource Management)</a:t>
            </a:r>
          </a:p>
          <a:p>
            <a:pPr lvl="0"/>
            <a:r>
              <a:rPr lang="en-GB" sz="1200" kern="1200" dirty="0">
                <a:solidFill>
                  <a:schemeClr val="tx1"/>
                </a:solidFill>
                <a:effectLst/>
                <a:latin typeface="+mn-lt"/>
                <a:ea typeface="+mn-ea"/>
                <a:cs typeface="+mn-cs"/>
              </a:rPr>
              <a:t>www.cipd.co.uk/hr-resources/factsheets (Chartered Institute of Personnel Development –factsheet on recruitment)</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www.gov.uk (Service manual – key performance indicators)</a:t>
            </a:r>
          </a:p>
          <a:p>
            <a:pPr lvl="0"/>
            <a:r>
              <a:rPr lang="en-GB" sz="1200" kern="1200" dirty="0">
                <a:solidFill>
                  <a:schemeClr val="tx1"/>
                </a:solidFill>
                <a:effectLst/>
                <a:latin typeface="+mn-lt"/>
                <a:ea typeface="+mn-ea"/>
                <a:cs typeface="+mn-cs"/>
              </a:rPr>
              <a:t>www.businesscasestudies.co.uk (A series of real-life business cases studies covering a variety of management-related issues.)</a:t>
            </a:r>
          </a:p>
        </p:txBody>
      </p:sp>
      <p:sp>
        <p:nvSpPr>
          <p:cNvPr id="4" name="Slide Number Placeholder 3"/>
          <p:cNvSpPr>
            <a:spLocks noGrp="1"/>
          </p:cNvSpPr>
          <p:nvPr>
            <p:ph type="sldNum" sz="quarter" idx="10"/>
          </p:nvPr>
        </p:nvSpPr>
        <p:spPr/>
        <p:txBody>
          <a:bodyPr/>
          <a:lstStyle/>
          <a:p>
            <a:fld id="{D8470B9F-12AD-47C2-A6EF-6FE3F0355880}" type="slidenum">
              <a:rPr lang="en-GB" smtClean="0"/>
              <a:t>12</a:t>
            </a:fld>
            <a:endParaRPr lang="en-GB"/>
          </a:p>
        </p:txBody>
      </p:sp>
    </p:spTree>
    <p:extLst>
      <p:ext uri="{BB962C8B-B14F-4D97-AF65-F5344CB8AC3E}">
        <p14:creationId xmlns:p14="http://schemas.microsoft.com/office/powerpoint/2010/main" val="40738855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13</a:t>
            </a:fld>
            <a:endParaRPr lang="en-GB"/>
          </a:p>
        </p:txBody>
      </p:sp>
    </p:spTree>
    <p:extLst>
      <p:ext uri="{BB962C8B-B14F-4D97-AF65-F5344CB8AC3E}">
        <p14:creationId xmlns:p14="http://schemas.microsoft.com/office/powerpoint/2010/main" val="36572184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www.personneltoday.com (Planning your workforce in uncertain times, Jo </a:t>
            </a:r>
            <a:r>
              <a:rPr lang="en-GB" sz="1200" kern="1200" dirty="0" err="1">
                <a:solidFill>
                  <a:schemeClr val="tx1"/>
                </a:solidFill>
                <a:effectLst/>
                <a:latin typeface="+mn-lt"/>
                <a:ea typeface="+mn-ea"/>
                <a:cs typeface="+mn-cs"/>
              </a:rPr>
              <a:t>Faragher</a:t>
            </a:r>
            <a:r>
              <a:rPr lang="en-GB" sz="1200" kern="1200" dirty="0">
                <a:solidFill>
                  <a:schemeClr val="tx1"/>
                </a:solidFill>
                <a:effectLst/>
                <a:latin typeface="+mn-lt"/>
                <a:ea typeface="+mn-ea"/>
                <a:cs typeface="+mn-cs"/>
              </a:rPr>
              <a:t>, 22 January 2013)</a:t>
            </a:r>
          </a:p>
          <a:p>
            <a:pPr lvl="0"/>
            <a:r>
              <a:rPr lang="en-GB" sz="1200" kern="1200" dirty="0">
                <a:solidFill>
                  <a:schemeClr val="tx1"/>
                </a:solidFill>
                <a:effectLst/>
                <a:latin typeface="+mn-lt"/>
                <a:ea typeface="+mn-ea"/>
                <a:cs typeface="+mn-cs"/>
              </a:rPr>
              <a:t>www.cipd.co.uk/hr-resources/factsheets (Chartered Institute of Personnel Development – Factsheet on Strategic Human Resource Management)</a:t>
            </a:r>
          </a:p>
          <a:p>
            <a:pPr lvl="0"/>
            <a:r>
              <a:rPr lang="en-GB" sz="1200" kern="1200" dirty="0">
                <a:solidFill>
                  <a:schemeClr val="tx1"/>
                </a:solidFill>
                <a:effectLst/>
                <a:latin typeface="+mn-lt"/>
                <a:ea typeface="+mn-ea"/>
                <a:cs typeface="+mn-cs"/>
              </a:rPr>
              <a:t>www.cipd.co.uk/hr-resources/factsheets (Chartered Institute of Personnel Development –factsheet on recruitment)</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www.gov.uk (Service manual – key performance indicators)</a:t>
            </a:r>
          </a:p>
          <a:p>
            <a:pPr lvl="0"/>
            <a:r>
              <a:rPr lang="en-GB" sz="1200" kern="1200" dirty="0">
                <a:solidFill>
                  <a:schemeClr val="tx1"/>
                </a:solidFill>
                <a:effectLst/>
                <a:latin typeface="+mn-lt"/>
                <a:ea typeface="+mn-ea"/>
                <a:cs typeface="+mn-cs"/>
              </a:rPr>
              <a:t>www.businesscasestudies.co.uk (A series of real-life business cases studies covering a variety of management-related issues.)</a:t>
            </a:r>
          </a:p>
        </p:txBody>
      </p:sp>
      <p:sp>
        <p:nvSpPr>
          <p:cNvPr id="4" name="Slide Number Placeholder 3"/>
          <p:cNvSpPr>
            <a:spLocks noGrp="1"/>
          </p:cNvSpPr>
          <p:nvPr>
            <p:ph type="sldNum" sz="quarter" idx="10"/>
          </p:nvPr>
        </p:nvSpPr>
        <p:spPr/>
        <p:txBody>
          <a:bodyPr/>
          <a:lstStyle/>
          <a:p>
            <a:fld id="{D8470B9F-12AD-47C2-A6EF-6FE3F0355880}" type="slidenum">
              <a:rPr lang="en-GB" smtClean="0"/>
              <a:t>14</a:t>
            </a:fld>
            <a:endParaRPr lang="en-GB"/>
          </a:p>
        </p:txBody>
      </p:sp>
    </p:spTree>
    <p:extLst>
      <p:ext uri="{BB962C8B-B14F-4D97-AF65-F5344CB8AC3E}">
        <p14:creationId xmlns:p14="http://schemas.microsoft.com/office/powerpoint/2010/main" val="1220549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www.personneltoday.com (Planning your workforce in uncertain times, Jo </a:t>
            </a:r>
            <a:r>
              <a:rPr lang="en-GB" sz="1200" kern="1200" dirty="0" err="1">
                <a:solidFill>
                  <a:schemeClr val="tx1"/>
                </a:solidFill>
                <a:effectLst/>
                <a:latin typeface="+mn-lt"/>
                <a:ea typeface="+mn-ea"/>
                <a:cs typeface="+mn-cs"/>
              </a:rPr>
              <a:t>Faragher</a:t>
            </a:r>
            <a:r>
              <a:rPr lang="en-GB" sz="1200" kern="1200" dirty="0">
                <a:solidFill>
                  <a:schemeClr val="tx1"/>
                </a:solidFill>
                <a:effectLst/>
                <a:latin typeface="+mn-lt"/>
                <a:ea typeface="+mn-ea"/>
                <a:cs typeface="+mn-cs"/>
              </a:rPr>
              <a:t>, 22 January 2013)</a:t>
            </a:r>
          </a:p>
          <a:p>
            <a:pPr lvl="0"/>
            <a:r>
              <a:rPr lang="en-GB" sz="1200" kern="1200" dirty="0">
                <a:solidFill>
                  <a:schemeClr val="tx1"/>
                </a:solidFill>
                <a:effectLst/>
                <a:latin typeface="+mn-lt"/>
                <a:ea typeface="+mn-ea"/>
                <a:cs typeface="+mn-cs"/>
              </a:rPr>
              <a:t>www.cipd.co.uk/hr-resources/factsheets (Chartered Institute of Personnel Development – Factsheet on Strategic Human Resource Management)</a:t>
            </a:r>
          </a:p>
          <a:p>
            <a:pPr lvl="0"/>
            <a:r>
              <a:rPr lang="en-GB" sz="1200" kern="1200" dirty="0">
                <a:solidFill>
                  <a:schemeClr val="tx1"/>
                </a:solidFill>
                <a:effectLst/>
                <a:latin typeface="+mn-lt"/>
                <a:ea typeface="+mn-ea"/>
                <a:cs typeface="+mn-cs"/>
              </a:rPr>
              <a:t>www.cipd.co.uk/hr-resources/factsheets (Chartered Institute of Personnel Development –factsheet on recruitment)</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www.gov.uk (Service manual – key performance indicators)</a:t>
            </a:r>
          </a:p>
          <a:p>
            <a:pPr lvl="0"/>
            <a:r>
              <a:rPr lang="en-GB" sz="1200" kern="1200" dirty="0">
                <a:solidFill>
                  <a:schemeClr val="tx1"/>
                </a:solidFill>
                <a:effectLst/>
                <a:latin typeface="+mn-lt"/>
                <a:ea typeface="+mn-ea"/>
                <a:cs typeface="+mn-cs"/>
              </a:rPr>
              <a:t>www.businesscasestudies.co.uk (A series of real-life business cases studies covering a variety of management-related issues.)</a:t>
            </a:r>
          </a:p>
          <a:p>
            <a:pPr lvl="0"/>
            <a:endParaRPr lang="en-GB" sz="1200" kern="1200" dirty="0">
              <a:solidFill>
                <a:schemeClr val="tx1"/>
              </a:solidFill>
              <a:effectLst/>
              <a:latin typeface="+mn-lt"/>
              <a:ea typeface="+mn-ea"/>
              <a:cs typeface="+mn-cs"/>
            </a:endParaRPr>
          </a:p>
          <a:p>
            <a:pPr lvl="0"/>
            <a:r>
              <a:rPr lang="en-GB" dirty="0"/>
              <a:t>Labour turnover (expressed in words and numbers).</a:t>
            </a:r>
          </a:p>
          <a:p>
            <a:pPr lvl="0"/>
            <a:r>
              <a:rPr lang="en-GB" dirty="0"/>
              <a:t>Productivity.</a:t>
            </a:r>
          </a:p>
          <a:p>
            <a:pPr lvl="0"/>
            <a:r>
              <a:rPr lang="en-GB" dirty="0"/>
              <a:t>Skill shortages.</a:t>
            </a:r>
          </a:p>
          <a:p>
            <a:pPr lvl="0"/>
            <a:r>
              <a:rPr lang="en-GB" dirty="0"/>
              <a:t>Workplace stress.</a:t>
            </a:r>
          </a:p>
          <a:p>
            <a:pPr lvl="0"/>
            <a:r>
              <a:rPr lang="en-GB" dirty="0"/>
              <a:t>Absenteeism (expressed in words and numbers)</a:t>
            </a:r>
          </a:p>
          <a:p>
            <a:pPr lvl="0"/>
            <a:r>
              <a:rPr lang="en-GB" dirty="0"/>
              <a:t>Motivation.</a:t>
            </a:r>
          </a:p>
          <a:p>
            <a:pPr lvl="0"/>
            <a:r>
              <a:rPr lang="en-GB" dirty="0"/>
              <a:t>Engagement with business culture.</a:t>
            </a:r>
          </a:p>
          <a:p>
            <a:pPr lvl="0"/>
            <a:r>
              <a:rPr lang="en-GB" dirty="0"/>
              <a:t>Employee satisfaction</a:t>
            </a: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15</a:t>
            </a:fld>
            <a:endParaRPr lang="en-GB"/>
          </a:p>
        </p:txBody>
      </p:sp>
    </p:spTree>
    <p:extLst>
      <p:ext uri="{BB962C8B-B14F-4D97-AF65-F5344CB8AC3E}">
        <p14:creationId xmlns:p14="http://schemas.microsoft.com/office/powerpoint/2010/main" val="32472962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This can lead to lower training and recruitment costs</a:t>
            </a:r>
          </a:p>
          <a:p>
            <a:r>
              <a:rPr lang="en-GB" sz="1200" dirty="0"/>
              <a:t>This can lead to lower unit costs of production and so enable a firm to sell its product at a lower price</a:t>
            </a:r>
          </a:p>
          <a:p>
            <a:r>
              <a:rPr lang="en-GB" sz="1200" dirty="0"/>
              <a:t>Motivated employees may influence the development of a business</a:t>
            </a:r>
          </a:p>
          <a:p>
            <a:r>
              <a:rPr lang="en-GB" sz="1200" dirty="0"/>
              <a:t>Employees are content with their working lives</a:t>
            </a:r>
          </a:p>
          <a:p>
            <a:r>
              <a:rPr lang="en-GB" sz="1200" dirty="0"/>
              <a:t>Contented workers reflect well on an employer so making it easier to recruit more good workers</a:t>
            </a:r>
          </a:p>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16</a:t>
            </a:fld>
            <a:endParaRPr lang="en-GB"/>
          </a:p>
        </p:txBody>
      </p:sp>
    </p:spTree>
    <p:extLst>
      <p:ext uri="{BB962C8B-B14F-4D97-AF65-F5344CB8AC3E}">
        <p14:creationId xmlns:p14="http://schemas.microsoft.com/office/powerpoint/2010/main" val="3791150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b="1" dirty="0"/>
              <a:t>What does HR Planning involve?</a:t>
            </a:r>
          </a:p>
          <a:p>
            <a:pPr marL="0" indent="0">
              <a:buNone/>
            </a:pPr>
            <a:endParaRPr lang="en-GB" b="1" dirty="0"/>
          </a:p>
          <a:p>
            <a:pPr marL="0" indent="0">
              <a:buNone/>
            </a:pPr>
            <a:r>
              <a:rPr lang="en-GB" b="1" dirty="0"/>
              <a:t>Why is HR Planning important to NBCC?</a:t>
            </a:r>
            <a:endParaRPr lang="en-GB" dirty="0"/>
          </a:p>
          <a:p>
            <a:pPr marL="0" lvl="0" indent="0">
              <a:buNone/>
            </a:pPr>
            <a:endParaRPr lang="en-GB" b="1" dirty="0"/>
          </a:p>
          <a:p>
            <a:pPr marL="0" lvl="0" indent="0">
              <a:buNone/>
            </a:pPr>
            <a:r>
              <a:rPr lang="en-GB" b="1" dirty="0"/>
              <a:t>What actions could be taken to improve competitiveness?</a:t>
            </a:r>
            <a:endParaRPr lang="en-GB" dirty="0"/>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629F4BC-4AA2-45A7-85AD-4DB632E925E7}" type="slidenum">
              <a:rPr lang="en-GB" smtClean="0"/>
              <a:t>17</a:t>
            </a:fld>
            <a:endParaRPr lang="en-GB"/>
          </a:p>
        </p:txBody>
      </p:sp>
    </p:spTree>
    <p:extLst>
      <p:ext uri="{BB962C8B-B14F-4D97-AF65-F5344CB8AC3E}">
        <p14:creationId xmlns:p14="http://schemas.microsoft.com/office/powerpoint/2010/main" val="899844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https://www.gov.uk/government/publications/skills-and-employment-in-the-uk-the-labour-market-story</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https://www.connexions-tw.co.uk/sources-of-labour-market-information/</a:t>
            </a:r>
          </a:p>
          <a:p>
            <a:pPr lvl="0"/>
            <a:endParaRPr lang="en-GB" sz="1200" kern="1200" dirty="0">
              <a:solidFill>
                <a:schemeClr val="tx1"/>
              </a:solidFill>
              <a:effectLst/>
              <a:latin typeface="+mn-lt"/>
              <a:ea typeface="+mn-ea"/>
              <a:cs typeface="+mn-cs"/>
            </a:endParaRPr>
          </a:p>
          <a:p>
            <a:pPr lvl="0"/>
            <a:endParaRPr lang="en-GB" sz="1200" kern="1200" dirty="0">
              <a:solidFill>
                <a:schemeClr val="tx1"/>
              </a:solidFill>
              <a:effectLst/>
              <a:latin typeface="+mn-lt"/>
              <a:ea typeface="+mn-ea"/>
              <a:cs typeface="+mn-cs"/>
            </a:endParaRPr>
          </a:p>
          <a:p>
            <a:pPr lvl="0"/>
            <a:r>
              <a:rPr lang="en-GB" sz="1200" kern="1200" dirty="0" err="1">
                <a:solidFill>
                  <a:schemeClr val="tx1"/>
                </a:solidFill>
                <a:effectLst/>
                <a:latin typeface="+mn-lt"/>
                <a:ea typeface="+mn-ea"/>
                <a:cs typeface="+mn-cs"/>
              </a:rPr>
              <a:t>www.personneltoday.com</a:t>
            </a:r>
            <a:r>
              <a:rPr lang="en-GB" sz="1200" kern="1200" dirty="0">
                <a:solidFill>
                  <a:schemeClr val="tx1"/>
                </a:solidFill>
                <a:effectLst/>
                <a:latin typeface="+mn-lt"/>
                <a:ea typeface="+mn-ea"/>
                <a:cs typeface="+mn-cs"/>
              </a:rPr>
              <a:t> (Planning your workforce in uncertain times, Jo Faragher, 22 January 2013)</a:t>
            </a:r>
          </a:p>
          <a:p>
            <a:pPr lvl="0"/>
            <a:r>
              <a:rPr lang="en-GB" sz="1200" kern="1200" dirty="0" err="1">
                <a:solidFill>
                  <a:schemeClr val="tx1"/>
                </a:solidFill>
                <a:effectLst/>
                <a:latin typeface="+mn-lt"/>
                <a:ea typeface="+mn-ea"/>
                <a:cs typeface="+mn-cs"/>
              </a:rPr>
              <a:t>www.cipd.co.uk</a:t>
            </a:r>
            <a:r>
              <a:rPr lang="en-GB" sz="1200" kern="1200" dirty="0">
                <a:solidFill>
                  <a:schemeClr val="tx1"/>
                </a:solidFill>
                <a:effectLst/>
                <a:latin typeface="+mn-lt"/>
                <a:ea typeface="+mn-ea"/>
                <a:cs typeface="+mn-cs"/>
              </a:rPr>
              <a:t>/hr-resources/factsheets (Chartered Institute of Personnel Development – Factsheet on Strategic Human Resource Management)</a:t>
            </a:r>
          </a:p>
          <a:p>
            <a:pPr lvl="0"/>
            <a:r>
              <a:rPr lang="en-GB" sz="1200" kern="1200" dirty="0" err="1">
                <a:solidFill>
                  <a:schemeClr val="tx1"/>
                </a:solidFill>
                <a:effectLst/>
                <a:latin typeface="+mn-lt"/>
                <a:ea typeface="+mn-ea"/>
                <a:cs typeface="+mn-cs"/>
              </a:rPr>
              <a:t>www.cipd.co.uk</a:t>
            </a:r>
            <a:r>
              <a:rPr lang="en-GB" sz="1200" kern="1200" dirty="0">
                <a:solidFill>
                  <a:schemeClr val="tx1"/>
                </a:solidFill>
                <a:effectLst/>
                <a:latin typeface="+mn-lt"/>
                <a:ea typeface="+mn-ea"/>
                <a:cs typeface="+mn-cs"/>
              </a:rPr>
              <a:t>/hr-resources/factsheets (Chartered Institute of Personnel Development –factsheet on recruitment)</a:t>
            </a:r>
          </a:p>
          <a:p>
            <a:r>
              <a:rPr lang="en-GB" sz="1200" kern="1200" dirty="0">
                <a:solidFill>
                  <a:schemeClr val="tx1"/>
                </a:solidFill>
                <a:effectLst/>
                <a:latin typeface="+mn-lt"/>
                <a:ea typeface="+mn-ea"/>
                <a:cs typeface="+mn-cs"/>
              </a:rPr>
              <a:t> </a:t>
            </a:r>
          </a:p>
          <a:p>
            <a:pPr lvl="0"/>
            <a:r>
              <a:rPr lang="en-GB" sz="1200" kern="1200" dirty="0" err="1">
                <a:solidFill>
                  <a:schemeClr val="tx1"/>
                </a:solidFill>
                <a:effectLst/>
                <a:latin typeface="+mn-lt"/>
                <a:ea typeface="+mn-ea"/>
                <a:cs typeface="+mn-cs"/>
              </a:rPr>
              <a:t>www.gov.uk</a:t>
            </a:r>
            <a:r>
              <a:rPr lang="en-GB" sz="1200" kern="1200" dirty="0">
                <a:solidFill>
                  <a:schemeClr val="tx1"/>
                </a:solidFill>
                <a:effectLst/>
                <a:latin typeface="+mn-lt"/>
                <a:ea typeface="+mn-ea"/>
                <a:cs typeface="+mn-cs"/>
              </a:rPr>
              <a:t> (Service manual – key performance indicators)</a:t>
            </a:r>
          </a:p>
          <a:p>
            <a:pPr lvl="0"/>
            <a:r>
              <a:rPr lang="en-GB" sz="1200" kern="1200" dirty="0" err="1">
                <a:solidFill>
                  <a:schemeClr val="tx1"/>
                </a:solidFill>
                <a:effectLst/>
                <a:latin typeface="+mn-lt"/>
                <a:ea typeface="+mn-ea"/>
                <a:cs typeface="+mn-cs"/>
              </a:rPr>
              <a:t>www.businesscasestudies.co.uk</a:t>
            </a:r>
            <a:r>
              <a:rPr lang="en-GB" sz="1200" kern="1200" dirty="0">
                <a:solidFill>
                  <a:schemeClr val="tx1"/>
                </a:solidFill>
                <a:effectLst/>
                <a:latin typeface="+mn-lt"/>
                <a:ea typeface="+mn-ea"/>
                <a:cs typeface="+mn-cs"/>
              </a:rPr>
              <a:t> (A series of real-life business cases studies covering a variety of management-related issues.)</a:t>
            </a:r>
          </a:p>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2</a:t>
            </a:fld>
            <a:endParaRPr lang="en-GB"/>
          </a:p>
        </p:txBody>
      </p:sp>
    </p:spTree>
    <p:extLst>
      <p:ext uri="{BB962C8B-B14F-4D97-AF65-F5344CB8AC3E}">
        <p14:creationId xmlns:p14="http://schemas.microsoft.com/office/powerpoint/2010/main" val="2301931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www.businesscasestudies.co.uk (A series of real-life business cases studies on a variety of management-related issues.)</a:t>
            </a:r>
          </a:p>
        </p:txBody>
      </p:sp>
      <p:sp>
        <p:nvSpPr>
          <p:cNvPr id="4" name="Slide Number Placeholder 3"/>
          <p:cNvSpPr>
            <a:spLocks noGrp="1"/>
          </p:cNvSpPr>
          <p:nvPr>
            <p:ph type="sldNum" sz="quarter" idx="10"/>
          </p:nvPr>
        </p:nvSpPr>
        <p:spPr/>
        <p:txBody>
          <a:bodyPr/>
          <a:lstStyle/>
          <a:p>
            <a:fld id="{D8470B9F-12AD-47C2-A6EF-6FE3F0355880}" type="slidenum">
              <a:rPr lang="en-GB" smtClean="0"/>
              <a:t>3</a:t>
            </a:fld>
            <a:endParaRPr lang="en-GB"/>
          </a:p>
        </p:txBody>
      </p:sp>
    </p:spTree>
    <p:extLst>
      <p:ext uri="{BB962C8B-B14F-4D97-AF65-F5344CB8AC3E}">
        <p14:creationId xmlns:p14="http://schemas.microsoft.com/office/powerpoint/2010/main" val="1910832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https://www.gov.uk/government/publications/skills-and-employment-in-the-uk-the-labour-market-story</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https://www.connexions-tw.co.uk/sources-of-labour-market-information/</a:t>
            </a:r>
          </a:p>
        </p:txBody>
      </p:sp>
      <p:sp>
        <p:nvSpPr>
          <p:cNvPr id="4" name="Slide Number Placeholder 3"/>
          <p:cNvSpPr>
            <a:spLocks noGrp="1"/>
          </p:cNvSpPr>
          <p:nvPr>
            <p:ph type="sldNum" sz="quarter" idx="10"/>
          </p:nvPr>
        </p:nvSpPr>
        <p:spPr/>
        <p:txBody>
          <a:bodyPr/>
          <a:lstStyle/>
          <a:p>
            <a:fld id="{D8470B9F-12AD-47C2-A6EF-6FE3F0355880}" type="slidenum">
              <a:rPr lang="en-GB" smtClean="0"/>
              <a:t>4</a:t>
            </a:fld>
            <a:endParaRPr lang="en-GB"/>
          </a:p>
        </p:txBody>
      </p:sp>
    </p:spTree>
    <p:extLst>
      <p:ext uri="{BB962C8B-B14F-4D97-AF65-F5344CB8AC3E}">
        <p14:creationId xmlns:p14="http://schemas.microsoft.com/office/powerpoint/2010/main" val="2834204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mn-lt"/>
                <a:ea typeface="+mn-ea"/>
                <a:cs typeface="+mn-cs"/>
              </a:rPr>
              <a:t>https://www.gov.uk/government/publications/skills-and-employment-in-the-uk-the-labour-market-story</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https://www.connexions-tw.co.uk/sources-of-labour-market-information/</a:t>
            </a:r>
          </a:p>
        </p:txBody>
      </p:sp>
      <p:sp>
        <p:nvSpPr>
          <p:cNvPr id="4" name="Slide Number Placeholder 3"/>
          <p:cNvSpPr>
            <a:spLocks noGrp="1"/>
          </p:cNvSpPr>
          <p:nvPr>
            <p:ph type="sldNum" sz="quarter" idx="10"/>
          </p:nvPr>
        </p:nvSpPr>
        <p:spPr/>
        <p:txBody>
          <a:bodyPr/>
          <a:lstStyle/>
          <a:p>
            <a:fld id="{D8470B9F-12AD-47C2-A6EF-6FE3F0355880}" type="slidenum">
              <a:rPr lang="en-GB" smtClean="0"/>
              <a:t>5</a:t>
            </a:fld>
            <a:endParaRPr lang="en-GB"/>
          </a:p>
        </p:txBody>
      </p:sp>
    </p:spTree>
    <p:extLst>
      <p:ext uri="{BB962C8B-B14F-4D97-AF65-F5344CB8AC3E}">
        <p14:creationId xmlns:p14="http://schemas.microsoft.com/office/powerpoint/2010/main" val="1916973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dirty="0"/>
              <a:t>Labour</a:t>
            </a:r>
            <a:r>
              <a:rPr lang="en-GB" sz="1200" dirty="0"/>
              <a:t> </a:t>
            </a:r>
            <a:r>
              <a:rPr lang="en-GB" sz="1200" b="1" dirty="0"/>
              <a:t>market</a:t>
            </a:r>
            <a:r>
              <a:rPr lang="en-GB" sz="1200" dirty="0"/>
              <a:t> </a:t>
            </a:r>
            <a:r>
              <a:rPr lang="en-GB" sz="1200" b="1" dirty="0"/>
              <a:t>analysis</a:t>
            </a:r>
            <a:r>
              <a:rPr lang="en-GB" sz="1200" dirty="0"/>
              <a:t> is the economic study of the dynamic relationship between workers and employers in the regional, national, or global </a:t>
            </a:r>
            <a:r>
              <a:rPr lang="en-GB" sz="1200" b="1" dirty="0"/>
              <a:t>labour</a:t>
            </a:r>
            <a:r>
              <a:rPr lang="en-GB" sz="1200" dirty="0"/>
              <a:t> </a:t>
            </a:r>
            <a:r>
              <a:rPr lang="en-GB" sz="1200" b="1" dirty="0"/>
              <a:t>market</a:t>
            </a:r>
            <a:r>
              <a:rPr lang="en-GB" sz="1200" dirty="0"/>
              <a:t>.</a:t>
            </a:r>
          </a:p>
          <a:p>
            <a:pPr lvl="0"/>
            <a:r>
              <a:rPr lang="en-GB" sz="1200" dirty="0"/>
              <a:t>It involves a variety of factors from employment rates to wages, per capita income, and education levels</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https://www.gov.uk/government/publications/skills-and-employment-in-the-uk-the-labour-market-story</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https://www.connexions-tw.co.uk/sources-of-labour-market-information/</a:t>
            </a:r>
          </a:p>
        </p:txBody>
      </p:sp>
      <p:sp>
        <p:nvSpPr>
          <p:cNvPr id="4" name="Slide Number Placeholder 3"/>
          <p:cNvSpPr>
            <a:spLocks noGrp="1"/>
          </p:cNvSpPr>
          <p:nvPr>
            <p:ph type="sldNum" sz="quarter" idx="10"/>
          </p:nvPr>
        </p:nvSpPr>
        <p:spPr/>
        <p:txBody>
          <a:bodyPr/>
          <a:lstStyle/>
          <a:p>
            <a:fld id="{D8470B9F-12AD-47C2-A6EF-6FE3F0355880}" type="slidenum">
              <a:rPr lang="en-GB" smtClean="0"/>
              <a:t>6</a:t>
            </a:fld>
            <a:endParaRPr lang="en-GB"/>
          </a:p>
        </p:txBody>
      </p:sp>
    </p:spTree>
    <p:extLst>
      <p:ext uri="{BB962C8B-B14F-4D97-AF65-F5344CB8AC3E}">
        <p14:creationId xmlns:p14="http://schemas.microsoft.com/office/powerpoint/2010/main" val="2521473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Flexible hours</a:t>
            </a:r>
          </a:p>
          <a:p>
            <a:r>
              <a:rPr lang="en-GB" dirty="0"/>
              <a:t>Home working 	</a:t>
            </a:r>
          </a:p>
          <a:p>
            <a:r>
              <a:rPr lang="en-GB" dirty="0"/>
              <a:t>Part time working</a:t>
            </a:r>
          </a:p>
          <a:p>
            <a:r>
              <a:rPr lang="en-GB" dirty="0"/>
              <a:t>Temporary working</a:t>
            </a:r>
          </a:p>
          <a:p>
            <a:r>
              <a:rPr lang="en-GB" dirty="0"/>
              <a:t>Job sharing</a:t>
            </a:r>
          </a:p>
          <a:p>
            <a:r>
              <a:rPr lang="en-GB" dirty="0"/>
              <a:t>Multi-skilling</a:t>
            </a:r>
          </a:p>
          <a:p>
            <a:r>
              <a:rPr lang="en-GB" dirty="0"/>
              <a:t>Zero-hours contracts</a:t>
            </a:r>
          </a:p>
          <a:p>
            <a:r>
              <a:rPr lang="en-GB" dirty="0"/>
              <a:t>Hot-desking</a:t>
            </a:r>
          </a:p>
          <a:p>
            <a:pPr lv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www.personneltoday.com (Planning your workforce in uncertain times, Jo </a:t>
            </a:r>
            <a:r>
              <a:rPr lang="en-GB" sz="1200" kern="1200" dirty="0" err="1">
                <a:solidFill>
                  <a:schemeClr val="tx1"/>
                </a:solidFill>
                <a:effectLst/>
                <a:latin typeface="+mn-lt"/>
                <a:ea typeface="+mn-ea"/>
                <a:cs typeface="+mn-cs"/>
              </a:rPr>
              <a:t>Faragher</a:t>
            </a:r>
            <a:r>
              <a:rPr lang="en-GB" sz="1200" kern="1200" dirty="0">
                <a:solidFill>
                  <a:schemeClr val="tx1"/>
                </a:solidFill>
                <a:effectLst/>
                <a:latin typeface="+mn-lt"/>
                <a:ea typeface="+mn-ea"/>
                <a:cs typeface="+mn-cs"/>
              </a:rPr>
              <a:t>, 22 January 2013)</a:t>
            </a:r>
          </a:p>
          <a:p>
            <a:pPr lvl="0"/>
            <a:r>
              <a:rPr lang="en-GB" sz="1200" kern="1200" dirty="0">
                <a:solidFill>
                  <a:schemeClr val="tx1"/>
                </a:solidFill>
                <a:effectLst/>
                <a:latin typeface="+mn-lt"/>
                <a:ea typeface="+mn-ea"/>
                <a:cs typeface="+mn-cs"/>
              </a:rPr>
              <a:t>www.cipd.co.uk/hr-resources/factsheets (Chartered Institute of Personnel Development – Factsheet on Strategic Human Resource Management)</a:t>
            </a:r>
          </a:p>
          <a:p>
            <a:pPr lvl="0"/>
            <a:r>
              <a:rPr lang="en-GB" sz="1200" kern="1200" dirty="0">
                <a:solidFill>
                  <a:schemeClr val="tx1"/>
                </a:solidFill>
                <a:effectLst/>
                <a:latin typeface="+mn-lt"/>
                <a:ea typeface="+mn-ea"/>
                <a:cs typeface="+mn-cs"/>
              </a:rPr>
              <a:t>www.cipd.co.uk/hr-resources/factsheets (Chartered Institute of Personnel Development –factsheet on recruitment)</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www.gov.uk (Service manual – key performance indicators)</a:t>
            </a:r>
          </a:p>
          <a:p>
            <a:pPr lvl="0"/>
            <a:r>
              <a:rPr lang="en-GB" sz="1200" kern="1200" dirty="0">
                <a:solidFill>
                  <a:schemeClr val="tx1"/>
                </a:solidFill>
                <a:effectLst/>
                <a:latin typeface="+mn-lt"/>
                <a:ea typeface="+mn-ea"/>
                <a:cs typeface="+mn-cs"/>
              </a:rPr>
              <a:t>www.businesscasestudies.co.uk (A series of real-life business cases studies covering a variety of management-related issues.)</a:t>
            </a:r>
          </a:p>
        </p:txBody>
      </p:sp>
      <p:sp>
        <p:nvSpPr>
          <p:cNvPr id="4" name="Slide Number Placeholder 3"/>
          <p:cNvSpPr>
            <a:spLocks noGrp="1"/>
          </p:cNvSpPr>
          <p:nvPr>
            <p:ph type="sldNum" sz="quarter" idx="10"/>
          </p:nvPr>
        </p:nvSpPr>
        <p:spPr/>
        <p:txBody>
          <a:bodyPr/>
          <a:lstStyle/>
          <a:p>
            <a:fld id="{D8470B9F-12AD-47C2-A6EF-6FE3F0355880}" type="slidenum">
              <a:rPr lang="en-GB" smtClean="0"/>
              <a:t>7</a:t>
            </a:fld>
            <a:endParaRPr lang="en-GB"/>
          </a:p>
        </p:txBody>
      </p:sp>
    </p:spTree>
    <p:extLst>
      <p:ext uri="{BB962C8B-B14F-4D97-AF65-F5344CB8AC3E}">
        <p14:creationId xmlns:p14="http://schemas.microsoft.com/office/powerpoint/2010/main" val="321414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most businesses, large or small, the task of identifying what work needs doing and who should do it is a continuous challenge! Workforce planning is the approach most businesses take to address this challenge. </a:t>
            </a:r>
          </a:p>
          <a:p>
            <a:r>
              <a:rPr lang="en-GB" dirty="0"/>
              <a:t>It is rare that a business of any size operates for long without having to recruit or remove employees.</a:t>
            </a:r>
          </a:p>
          <a:p>
            <a:r>
              <a:rPr lang="en-GB" dirty="0"/>
              <a:t>For example, consider why a business might need to recruit staff:</a:t>
            </a:r>
          </a:p>
          <a:p>
            <a:r>
              <a:rPr lang="en-GB" dirty="0"/>
              <a:t>Business expansion due to</a:t>
            </a:r>
          </a:p>
          <a:p>
            <a:r>
              <a:rPr lang="en-GB" dirty="0"/>
              <a:t>- Increasing sales of existing products</a:t>
            </a:r>
          </a:p>
          <a:p>
            <a:r>
              <a:rPr lang="en-GB" dirty="0"/>
              <a:t>- Developing new products</a:t>
            </a:r>
          </a:p>
          <a:p>
            <a:r>
              <a:rPr lang="en-GB" dirty="0"/>
              <a:t>- Entering new markets</a:t>
            </a:r>
          </a:p>
          <a:p>
            <a:r>
              <a:rPr lang="en-GB" dirty="0"/>
              <a:t>Existing employees leave:</a:t>
            </a:r>
          </a:p>
          <a:p>
            <a:r>
              <a:rPr lang="en-GB" dirty="0"/>
              <a:t>- To work with competitors or other local employers</a:t>
            </a:r>
          </a:p>
          <a:p>
            <a:r>
              <a:rPr lang="en-GB" dirty="0"/>
              <a:t>- Due to factors such as retirement, sick leave, maternity leave</a:t>
            </a:r>
          </a:p>
          <a:p>
            <a:r>
              <a:rPr lang="en-GB" dirty="0"/>
              <a:t>Business needs employees with new skills</a:t>
            </a:r>
          </a:p>
          <a:p>
            <a:r>
              <a:rPr lang="en-GB" dirty="0"/>
              <a:t>Business is relocating – and not all of existing workforce want to move to new location</a:t>
            </a:r>
          </a:p>
          <a:p>
            <a:r>
              <a:rPr lang="en-GB" dirty="0"/>
              <a:t>The world of work is also changing rapidly:</a:t>
            </a:r>
          </a:p>
          <a:p>
            <a:r>
              <a:rPr lang="en-GB" dirty="0"/>
              <a:t>Increase in part-time working</a:t>
            </a:r>
          </a:p>
          <a:p>
            <a:r>
              <a:rPr lang="en-GB" dirty="0"/>
              <a:t>Increased number of single-parent families</a:t>
            </a:r>
          </a:p>
          <a:p>
            <a:r>
              <a:rPr lang="en-GB" dirty="0"/>
              <a:t>More women seeking work</a:t>
            </a:r>
          </a:p>
          <a:p>
            <a:r>
              <a:rPr lang="en-GB" dirty="0"/>
              <a:t>Ageing population</a:t>
            </a:r>
          </a:p>
          <a:p>
            <a:r>
              <a:rPr lang="en-GB" dirty="0"/>
              <a:t>Greater emphasis on flexible working hours</a:t>
            </a:r>
          </a:p>
          <a:p>
            <a:r>
              <a:rPr lang="en-GB" dirty="0"/>
              <a:t>Technology allows employees to communicate more effectively whilst apart</a:t>
            </a:r>
          </a:p>
          <a:p>
            <a:r>
              <a:rPr lang="en-GB" dirty="0"/>
              <a:t>People rarely stay in the same job for life</a:t>
            </a:r>
          </a:p>
          <a:p>
            <a:r>
              <a:rPr lang="en-GB" dirty="0"/>
              <a:t>Businesses need to understand and respond to these changes if they are to recruit staff of the right standard – and keep them!</a:t>
            </a:r>
          </a:p>
          <a:p>
            <a:r>
              <a:rPr lang="en-GB" dirty="0"/>
              <a:t>So what is workforce planning?</a:t>
            </a:r>
          </a:p>
          <a:p>
            <a:r>
              <a:rPr lang="en-GB" b="1" dirty="0"/>
              <a:t>Workforce planning is about deciding how many and what types of workers are required</a:t>
            </a:r>
            <a:endParaRPr lang="en-GB" dirty="0"/>
          </a:p>
          <a:p>
            <a:r>
              <a:rPr lang="en-GB" dirty="0"/>
              <a:t>There are several steps involved in workforce planning:</a:t>
            </a:r>
          </a:p>
          <a:p>
            <a:r>
              <a:rPr lang="en-GB" dirty="0"/>
              <a:t>The workforce plan establishes what vacancies exist</a:t>
            </a:r>
          </a:p>
          <a:p>
            <a:r>
              <a:rPr lang="en-GB" dirty="0"/>
              <a:t>Managers produce a job description and job specification for each post</a:t>
            </a:r>
          </a:p>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8</a:t>
            </a:fld>
            <a:endParaRPr lang="en-GB"/>
          </a:p>
        </p:txBody>
      </p:sp>
    </p:spTree>
    <p:extLst>
      <p:ext uri="{BB962C8B-B14F-4D97-AF65-F5344CB8AC3E}">
        <p14:creationId xmlns:p14="http://schemas.microsoft.com/office/powerpoint/2010/main" val="38279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9</a:t>
            </a:fld>
            <a:endParaRPr lang="en-GB"/>
          </a:p>
        </p:txBody>
      </p:sp>
    </p:spTree>
    <p:extLst>
      <p:ext uri="{BB962C8B-B14F-4D97-AF65-F5344CB8AC3E}">
        <p14:creationId xmlns:p14="http://schemas.microsoft.com/office/powerpoint/2010/main" val="105313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3B2F057-F298-4B01-AA13-16093950E2B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3320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4044107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258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B2F057-F298-4B01-AA13-16093950E2B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50110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B2F057-F298-4B01-AA13-16093950E2B4}"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8C2EA8-41C8-4380-BA87-E30AE7C22D45}"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3841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B2F057-F298-4B01-AA13-16093950E2B4}"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639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B2F057-F298-4B01-AA13-16093950E2B4}" type="datetimeFigureOut">
              <a:rPr lang="en-GB" smtClean="0"/>
              <a:t>29/06/2020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02697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B2F057-F298-4B01-AA13-16093950E2B4}" type="datetimeFigureOut">
              <a:rPr lang="en-GB" smtClean="0"/>
              <a:t>29/06/2020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528186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B2F057-F298-4B01-AA13-16093950E2B4}" type="datetimeFigureOut">
              <a:rPr lang="en-GB" smtClean="0"/>
              <a:t>29/06/2020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367961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B2F057-F298-4B01-AA13-16093950E2B4}"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spTree>
    <p:extLst>
      <p:ext uri="{BB962C8B-B14F-4D97-AF65-F5344CB8AC3E}">
        <p14:creationId xmlns:p14="http://schemas.microsoft.com/office/powerpoint/2010/main" val="162822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B2F057-F298-4B01-AA13-16093950E2B4}"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8C2EA8-41C8-4380-BA87-E30AE7C22D45}" type="slidenum">
              <a:rPr lang="en-GB" smtClean="0"/>
              <a:t>‹#›</a:t>
            </a:fld>
            <a:endParaRPr lang="en-GB"/>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4867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3B2F057-F298-4B01-AA13-16093950E2B4}" type="datetimeFigureOut">
              <a:rPr lang="en-GB" smtClean="0"/>
              <a:t>29/06/2020</a:t>
            </a:fld>
            <a:endParaRPr lang="en-GB"/>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88C2EA8-41C8-4380-BA87-E30AE7C22D45}"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34273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uk/url?sa=i&amp;source=imgres&amp;cd=&amp;cad=rja&amp;uact=8&amp;ved=0CAkQjRwwAGoVChMI3IPz-fj7yAIVBHcPCh2Biwf8&amp;url=http://www.barrjonesassociates.com/how-to-make-flexible-working-a-reality-for-your-business/&amp;psig=AFQjCNEf3GubzVxxUSp5N_xb7gzW6_bkKg&amp;ust=1446904371464985"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000" dirty="0"/>
              <a:t>Human resources</a:t>
            </a:r>
            <a:endParaRPr lang="en-GB" sz="4000" b="1" dirty="0"/>
          </a:p>
        </p:txBody>
      </p:sp>
      <p:sp>
        <p:nvSpPr>
          <p:cNvPr id="3" name="Subtitle 2"/>
          <p:cNvSpPr>
            <a:spLocks noGrp="1"/>
          </p:cNvSpPr>
          <p:nvPr>
            <p:ph type="subTitle" idx="1"/>
          </p:nvPr>
        </p:nvSpPr>
        <p:spPr/>
        <p:txBody>
          <a:bodyPr>
            <a:normAutofit/>
          </a:bodyPr>
          <a:lstStyle/>
          <a:p>
            <a:r>
              <a:rPr lang="en-GB" sz="3200" dirty="0">
                <a:solidFill>
                  <a:schemeClr val="accent2">
                    <a:lumMod val="50000"/>
                  </a:schemeClr>
                </a:solidFill>
                <a:latin typeface="Calibri" panose="020F0502020204030204" pitchFamily="34" charset="0"/>
              </a:rPr>
              <a:t>Unit 6 Topic 3</a:t>
            </a:r>
          </a:p>
          <a:p>
            <a:r>
              <a:rPr lang="en-GB" sz="3200" dirty="0">
                <a:solidFill>
                  <a:schemeClr val="accent2">
                    <a:lumMod val="50000"/>
                  </a:schemeClr>
                </a:solidFill>
                <a:latin typeface="Calibri" panose="020F0502020204030204" pitchFamily="34" charset="0"/>
              </a:rPr>
              <a:t>Learning Aim C1</a:t>
            </a:r>
          </a:p>
        </p:txBody>
      </p:sp>
      <p:sp>
        <p:nvSpPr>
          <p:cNvPr id="4" name="Subtitle 2">
            <a:extLst>
              <a:ext uri="{FF2B5EF4-FFF2-40B4-BE49-F238E27FC236}">
                <a16:creationId xmlns:a16="http://schemas.microsoft.com/office/drawing/2014/main" id="{02269DC8-3963-8A42-AF71-6DC0EEF002BC}"/>
              </a:ext>
            </a:extLst>
          </p:cNvPr>
          <p:cNvSpPr txBox="1">
            <a:spLocks/>
          </p:cNvSpPr>
          <p:nvPr/>
        </p:nvSpPr>
        <p:spPr>
          <a:xfrm>
            <a:off x="1272209" y="1587762"/>
            <a:ext cx="8391939" cy="1463040"/>
          </a:xfrm>
          <a:prstGeom prst="rect">
            <a:avLst/>
          </a:prstGeom>
        </p:spPr>
        <p:txBody>
          <a:bodyPr vert="horz" lIns="91440" tIns="45720" rIns="91440" bIns="45720" rtlCol="0" anchor="ctr">
            <a:normAutofit fontScale="62500" lnSpcReduction="20000"/>
          </a:bodyPr>
          <a:lstStyle>
            <a:lvl1pPr marL="0" indent="0" algn="l" defTabSz="914400" rtl="0" eaLnBrk="1" latinLnBrk="0" hangingPunct="1">
              <a:lnSpc>
                <a:spcPct val="100000"/>
              </a:lnSpc>
              <a:spcBef>
                <a:spcPts val="0"/>
              </a:spcBef>
              <a:spcAft>
                <a:spcPts val="200"/>
              </a:spcAft>
              <a:buClr>
                <a:schemeClr val="accent2"/>
              </a:buClr>
              <a:buSzPct val="100000"/>
              <a:buFont typeface="Tw Cen MT" panose="020B0602020104020603" pitchFamily="34" charset="0"/>
              <a:buNone/>
              <a:defRPr sz="1800" kern="1200">
                <a:solidFill>
                  <a:schemeClr val="tx1">
                    <a:lumMod val="90000"/>
                    <a:lumOff val="10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9pPr>
          </a:lstStyle>
          <a:p>
            <a:r>
              <a:rPr lang="en-GB" sz="3200" b="1" dirty="0">
                <a:solidFill>
                  <a:schemeClr val="bg1"/>
                </a:solidFill>
              </a:rPr>
              <a:t>Week 1 </a:t>
            </a:r>
          </a:p>
          <a:p>
            <a:r>
              <a:rPr lang="en-GB" sz="3200" dirty="0">
                <a:solidFill>
                  <a:schemeClr val="bg1"/>
                </a:solidFill>
              </a:rPr>
              <a:t>(7</a:t>
            </a:r>
            <a:r>
              <a:rPr lang="en-GB" sz="3200" baseline="30000" dirty="0">
                <a:solidFill>
                  <a:schemeClr val="bg1"/>
                </a:solidFill>
              </a:rPr>
              <a:t>th</a:t>
            </a:r>
            <a:r>
              <a:rPr lang="en-GB" sz="3200" dirty="0">
                <a:solidFill>
                  <a:schemeClr val="bg1"/>
                </a:solidFill>
              </a:rPr>
              <a:t> – 11</a:t>
            </a:r>
            <a:r>
              <a:rPr lang="en-GB" sz="3200" baseline="30000" dirty="0">
                <a:solidFill>
                  <a:schemeClr val="bg1"/>
                </a:solidFill>
              </a:rPr>
              <a:t>th</a:t>
            </a:r>
            <a:r>
              <a:rPr lang="en-GB" sz="3200" dirty="0">
                <a:solidFill>
                  <a:schemeClr val="bg1"/>
                </a:solidFill>
              </a:rPr>
              <a:t> September)</a:t>
            </a:r>
          </a:p>
          <a:p>
            <a:endParaRPr lang="en-GB" sz="3200" dirty="0">
              <a:solidFill>
                <a:schemeClr val="bg1"/>
              </a:solidFill>
            </a:endParaRPr>
          </a:p>
          <a:p>
            <a:r>
              <a:rPr lang="en-GB" sz="3200" b="1" dirty="0">
                <a:solidFill>
                  <a:schemeClr val="bg1"/>
                </a:solidFill>
              </a:rPr>
              <a:t>Past Paper Practice:</a:t>
            </a:r>
          </a:p>
          <a:p>
            <a:r>
              <a:rPr lang="en-GB" sz="3200" dirty="0">
                <a:solidFill>
                  <a:schemeClr val="bg1"/>
                </a:solidFill>
              </a:rPr>
              <a:t>January 2018 NBCC - Activity 1 (HR Planning)</a:t>
            </a:r>
            <a:endParaRPr lang="en-GB" sz="32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473516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F7FAA46-F63C-45FE-B4F0-A7E677E9F4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DA9B7795-7E78-4F68-B6FE-6ECC916562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0BEA406F-4C10-46D4-B500-E25F399129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3611" y="685892"/>
            <a:ext cx="5370974" cy="3886107"/>
          </a:xfrm>
        </p:spPr>
        <p:txBody>
          <a:bodyPr vert="horz" lIns="91440" tIns="45720" rIns="91440" bIns="45720" rtlCol="0" anchor="b">
            <a:normAutofit/>
          </a:bodyPr>
          <a:lstStyle/>
          <a:p>
            <a:pPr algn="r"/>
            <a:r>
              <a:rPr lang="en-US" sz="3700" b="1" spc="200" dirty="0"/>
              <a:t>A workforce may consist of lots of people employed on different contracts</a:t>
            </a:r>
            <a:br>
              <a:rPr lang="en-US" sz="3700" b="1" spc="200" dirty="0"/>
            </a:br>
            <a:br>
              <a:rPr lang="en-US" sz="3700" b="1" spc="200" dirty="0"/>
            </a:br>
            <a:endParaRPr lang="en-US" sz="3700" b="1" spc="200" dirty="0"/>
          </a:p>
        </p:txBody>
      </p:sp>
      <p:cxnSp>
        <p:nvCxnSpPr>
          <p:cNvPr id="18" name="Straight Connector 17">
            <a:extLst>
              <a:ext uri="{FF2B5EF4-FFF2-40B4-BE49-F238E27FC236}">
                <a16:creationId xmlns:a16="http://schemas.microsoft.com/office/drawing/2014/main" id="{013301D8-907C-49DD-A2C1-CA4942FAFC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611" y="3759161"/>
            <a:ext cx="5370974"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10" descr="http://www.barrjonesassociates.com/wp-content/uploads/Flexible-working_21.png">
            <a:hlinkClick r:id="rId3"/>
          </p:cNvPr>
          <p:cNvPicPr>
            <a:picLocks noChangeAspect="1" noChangeArrowheads="1"/>
          </p:cNvPicPr>
          <p:nvPr/>
        </p:nvPicPr>
        <p:blipFill rotWithShape="1">
          <a:blip r:embed="rId4" cstate="print"/>
          <a:srcRect r="6529"/>
          <a:stretch/>
        </p:blipFill>
        <p:spPr bwMode="auto">
          <a:xfrm>
            <a:off x="6363242" y="0"/>
            <a:ext cx="5825484" cy="6858000"/>
          </a:xfrm>
          <a:prstGeom prst="rect">
            <a:avLst/>
          </a:prstGeom>
          <a:noFill/>
        </p:spPr>
      </p:pic>
    </p:spTree>
    <p:extLst>
      <p:ext uri="{BB962C8B-B14F-4D97-AF65-F5344CB8AC3E}">
        <p14:creationId xmlns:p14="http://schemas.microsoft.com/office/powerpoint/2010/main" val="107055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3" name="Straight Connector 16">
            <a:extLst>
              <a:ext uri="{FF2B5EF4-FFF2-40B4-BE49-F238E27FC236}">
                <a16:creationId xmlns:a16="http://schemas.microsoft.com/office/drawing/2014/main" id="{0E117F94-4A49-4CCB-AB97-121615AE4F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4" name="Rectangle 18">
            <a:extLst>
              <a:ext uri="{FF2B5EF4-FFF2-40B4-BE49-F238E27FC236}">
                <a16:creationId xmlns:a16="http://schemas.microsoft.com/office/drawing/2014/main" id="{FC695245-44E3-4A14-900A-D06036644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3468" y="643467"/>
            <a:ext cx="3415612" cy="5571066"/>
          </a:xfrm>
        </p:spPr>
        <p:txBody>
          <a:bodyPr vert="horz" lIns="91440" tIns="45720" rIns="91440" bIns="45720" rtlCol="0" anchor="ctr">
            <a:normAutofit/>
          </a:bodyPr>
          <a:lstStyle/>
          <a:p>
            <a:r>
              <a:rPr lang="en-US" sz="4000" b="1" dirty="0">
                <a:solidFill>
                  <a:srgbClr val="FFFFFF"/>
                </a:solidFill>
              </a:rPr>
              <a:t>Core </a:t>
            </a:r>
            <a:r>
              <a:rPr lang="en-US" sz="4000" dirty="0">
                <a:solidFill>
                  <a:srgbClr val="FFFFFF"/>
                </a:solidFill>
              </a:rPr>
              <a:t>and</a:t>
            </a:r>
            <a:r>
              <a:rPr lang="en-US" sz="4000" b="1" dirty="0">
                <a:solidFill>
                  <a:srgbClr val="FFFFFF"/>
                </a:solidFill>
              </a:rPr>
              <a:t> peripheral </a:t>
            </a:r>
            <a:r>
              <a:rPr lang="en-US" sz="4000" dirty="0">
                <a:solidFill>
                  <a:srgbClr val="FFFFFF"/>
                </a:solidFill>
              </a:rPr>
              <a:t>workers</a:t>
            </a:r>
          </a:p>
        </p:txBody>
      </p:sp>
      <p:graphicFrame>
        <p:nvGraphicFramePr>
          <p:cNvPr id="8" name="Content Placeholder 2">
            <a:extLst>
              <a:ext uri="{FF2B5EF4-FFF2-40B4-BE49-F238E27FC236}">
                <a16:creationId xmlns:a16="http://schemas.microsoft.com/office/drawing/2014/main" id="{1089E8BF-3DC7-4F92-87FF-FA5C37B431B6}"/>
              </a:ext>
            </a:extLst>
          </p:cNvPr>
          <p:cNvGraphicFramePr>
            <a:graphicFrameLocks noGrp="1"/>
          </p:cNvGraphicFramePr>
          <p:nvPr>
            <p:ph sz="half" idx="1"/>
            <p:extLst>
              <p:ext uri="{D42A27DB-BD31-4B8C-83A1-F6EECF244321}">
                <p14:modId xmlns:p14="http://schemas.microsoft.com/office/powerpoint/2010/main" val="72974516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6644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0E117F94-4A49-4CCB-AB97-121615AE4F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FC695245-44E3-4A14-900A-D06036644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73797" y="876320"/>
            <a:ext cx="3415612" cy="2785533"/>
          </a:xfrm>
        </p:spPr>
        <p:txBody>
          <a:bodyPr vert="horz" lIns="91440" tIns="45720" rIns="91440" bIns="45720" rtlCol="0" anchor="ctr">
            <a:normAutofit/>
          </a:bodyPr>
          <a:lstStyle/>
          <a:p>
            <a:pPr algn="ctr"/>
            <a:r>
              <a:rPr lang="en-US" b="1" dirty="0">
                <a:solidFill>
                  <a:srgbClr val="FFFFFF"/>
                </a:solidFill>
              </a:rPr>
              <a:t>Types of working contract</a:t>
            </a:r>
          </a:p>
        </p:txBody>
      </p:sp>
      <p:graphicFrame>
        <p:nvGraphicFramePr>
          <p:cNvPr id="25" name="Content Placeholder 2">
            <a:extLst>
              <a:ext uri="{FF2B5EF4-FFF2-40B4-BE49-F238E27FC236}">
                <a16:creationId xmlns:a16="http://schemas.microsoft.com/office/drawing/2014/main" id="{215906CE-A03D-41A8-8B32-8FBCCC92D34E}"/>
              </a:ext>
            </a:extLst>
          </p:cNvPr>
          <p:cNvGraphicFramePr>
            <a:graphicFrameLocks noGrp="1"/>
          </p:cNvGraphicFramePr>
          <p:nvPr>
            <p:ph sz="half" idx="1"/>
            <p:extLst>
              <p:ext uri="{D42A27DB-BD31-4B8C-83A1-F6EECF244321}">
                <p14:modId xmlns:p14="http://schemas.microsoft.com/office/powerpoint/2010/main" val="388697667"/>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7" name="Picture 16" descr="A group of people standing in front of a crowd&#10;&#10;Description automatically generated">
            <a:extLst>
              <a:ext uri="{FF2B5EF4-FFF2-40B4-BE49-F238E27FC236}">
                <a16:creationId xmlns:a16="http://schemas.microsoft.com/office/drawing/2014/main" id="{2BD7F4E3-586E-2F4E-8842-44D4EC865F0C}"/>
              </a:ext>
            </a:extLst>
          </p:cNvPr>
          <p:cNvPicPr>
            <a:picLocks noChangeAspect="1"/>
          </p:cNvPicPr>
          <p:nvPr/>
        </p:nvPicPr>
        <p:blipFill rotWithShape="1">
          <a:blip r:embed="rId8"/>
          <a:srcRect t="5067" r="1" b="6764"/>
          <a:stretch/>
        </p:blipFill>
        <p:spPr>
          <a:xfrm>
            <a:off x="504127" y="3806635"/>
            <a:ext cx="3554953" cy="2068703"/>
          </a:xfrm>
          <a:prstGeom prst="rect">
            <a:avLst/>
          </a:prstGeom>
        </p:spPr>
      </p:pic>
    </p:spTree>
    <p:extLst>
      <p:ext uri="{BB962C8B-B14F-4D97-AF65-F5344CB8AC3E}">
        <p14:creationId xmlns:p14="http://schemas.microsoft.com/office/powerpoint/2010/main" val="138949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HR planning</a:t>
            </a:r>
            <a:br>
              <a:rPr lang="en-GB" dirty="0"/>
            </a:br>
            <a:r>
              <a:rPr lang="en-GB" dirty="0"/>
              <a:t>workforce performance</a:t>
            </a:r>
          </a:p>
        </p:txBody>
      </p:sp>
      <p:sp>
        <p:nvSpPr>
          <p:cNvPr id="3" name="Subtitle 2"/>
          <p:cNvSpPr>
            <a:spLocks noGrp="1"/>
          </p:cNvSpPr>
          <p:nvPr>
            <p:ph type="subTitle" idx="1"/>
          </p:nvPr>
        </p:nvSpPr>
        <p:spPr/>
        <p:txBody>
          <a:bodyPr>
            <a:normAutofit/>
          </a:bodyPr>
          <a:lstStyle/>
          <a:p>
            <a:r>
              <a:rPr lang="en-GB" sz="3200" dirty="0">
                <a:solidFill>
                  <a:schemeClr val="accent2">
                    <a:lumMod val="50000"/>
                  </a:schemeClr>
                </a:solidFill>
                <a:latin typeface="Calibri" panose="020F0502020204030204" pitchFamily="34" charset="0"/>
              </a:rPr>
              <a:t>Unit 6 Lesson 3</a:t>
            </a:r>
          </a:p>
          <a:p>
            <a:r>
              <a:rPr lang="en-GB" sz="3200" dirty="0">
                <a:solidFill>
                  <a:schemeClr val="accent2">
                    <a:lumMod val="50000"/>
                  </a:schemeClr>
                </a:solidFill>
                <a:latin typeface="Calibri" panose="020F0502020204030204" pitchFamily="34" charset="0"/>
              </a:rPr>
              <a:t>Learning Aim C2</a:t>
            </a:r>
          </a:p>
        </p:txBody>
      </p:sp>
      <p:sp>
        <p:nvSpPr>
          <p:cNvPr id="5" name="Subtitle 2">
            <a:extLst>
              <a:ext uri="{FF2B5EF4-FFF2-40B4-BE49-F238E27FC236}">
                <a16:creationId xmlns:a16="http://schemas.microsoft.com/office/drawing/2014/main" id="{1C23BBC8-8054-934C-8B53-06909BBCABA7}"/>
              </a:ext>
            </a:extLst>
          </p:cNvPr>
          <p:cNvSpPr txBox="1">
            <a:spLocks/>
          </p:cNvSpPr>
          <p:nvPr/>
        </p:nvSpPr>
        <p:spPr>
          <a:xfrm>
            <a:off x="909138" y="955750"/>
            <a:ext cx="8391939" cy="1463040"/>
          </a:xfrm>
          <a:prstGeom prst="rect">
            <a:avLst/>
          </a:prstGeom>
        </p:spPr>
        <p:txBody>
          <a:bodyPr vert="horz" lIns="91440" tIns="45720" rIns="91440" bIns="45720" rtlCol="0" anchor="ctr">
            <a:normAutofit fontScale="62500" lnSpcReduction="20000"/>
          </a:bodyPr>
          <a:lstStyle>
            <a:lvl1pPr marL="0" indent="0" algn="l" defTabSz="914400" rtl="0" eaLnBrk="1" latinLnBrk="0" hangingPunct="1">
              <a:lnSpc>
                <a:spcPct val="100000"/>
              </a:lnSpc>
              <a:spcBef>
                <a:spcPts val="0"/>
              </a:spcBef>
              <a:spcAft>
                <a:spcPts val="200"/>
              </a:spcAft>
              <a:buClr>
                <a:schemeClr val="accent2"/>
              </a:buClr>
              <a:buSzPct val="100000"/>
              <a:buFont typeface="Tw Cen MT" panose="020B0602020104020603" pitchFamily="34" charset="0"/>
              <a:buNone/>
              <a:defRPr sz="1800" kern="1200">
                <a:solidFill>
                  <a:schemeClr val="tx1">
                    <a:lumMod val="90000"/>
                    <a:lumOff val="10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9pPr>
          </a:lstStyle>
          <a:p>
            <a:r>
              <a:rPr lang="en-GB" sz="3200" b="1" dirty="0">
                <a:solidFill>
                  <a:schemeClr val="bg1"/>
                </a:solidFill>
              </a:rPr>
              <a:t>Week 1 </a:t>
            </a:r>
          </a:p>
          <a:p>
            <a:r>
              <a:rPr lang="en-GB" sz="3200" dirty="0">
                <a:solidFill>
                  <a:schemeClr val="bg1"/>
                </a:solidFill>
              </a:rPr>
              <a:t>(7</a:t>
            </a:r>
            <a:r>
              <a:rPr lang="en-GB" sz="3200" baseline="30000" dirty="0">
                <a:solidFill>
                  <a:schemeClr val="bg1"/>
                </a:solidFill>
              </a:rPr>
              <a:t>th</a:t>
            </a:r>
            <a:r>
              <a:rPr lang="en-GB" sz="3200" dirty="0">
                <a:solidFill>
                  <a:schemeClr val="bg1"/>
                </a:solidFill>
              </a:rPr>
              <a:t> – 11</a:t>
            </a:r>
            <a:r>
              <a:rPr lang="en-GB" sz="3200" baseline="30000" dirty="0">
                <a:solidFill>
                  <a:schemeClr val="bg1"/>
                </a:solidFill>
              </a:rPr>
              <a:t>th</a:t>
            </a:r>
            <a:r>
              <a:rPr lang="en-GB" sz="3200" dirty="0">
                <a:solidFill>
                  <a:schemeClr val="bg1"/>
                </a:solidFill>
              </a:rPr>
              <a:t> September)</a:t>
            </a:r>
          </a:p>
          <a:p>
            <a:endParaRPr lang="en-GB" sz="3200" dirty="0">
              <a:solidFill>
                <a:schemeClr val="bg1"/>
              </a:solidFill>
            </a:endParaRPr>
          </a:p>
          <a:p>
            <a:r>
              <a:rPr lang="en-GB" sz="3200" b="1" dirty="0">
                <a:solidFill>
                  <a:schemeClr val="bg1"/>
                </a:solidFill>
              </a:rPr>
              <a:t>Past Paper Practice:</a:t>
            </a:r>
          </a:p>
          <a:p>
            <a:r>
              <a:rPr lang="en-GB" sz="3200" dirty="0">
                <a:solidFill>
                  <a:schemeClr val="bg1"/>
                </a:solidFill>
              </a:rPr>
              <a:t>January 2018 NBCC - Activity 1 (HR Planning)</a:t>
            </a:r>
            <a:endParaRPr lang="en-GB" sz="32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933311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84960AC-1CD6-452A-B5F4-2186E3FD74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4788" y="804333"/>
            <a:ext cx="3302412" cy="5249334"/>
          </a:xfrm>
        </p:spPr>
        <p:txBody>
          <a:bodyPr vert="horz" lIns="91440" tIns="45720" rIns="91440" bIns="45720" rtlCol="0" anchor="ctr">
            <a:normAutofit/>
          </a:bodyPr>
          <a:lstStyle/>
          <a:p>
            <a:pPr algn="r"/>
            <a:r>
              <a:rPr lang="en-US" sz="3500" b="1">
                <a:solidFill>
                  <a:srgbClr val="FFFFFF"/>
                </a:solidFill>
              </a:rPr>
              <a:t>Workforce performance</a:t>
            </a:r>
          </a:p>
        </p:txBody>
      </p:sp>
      <p:sp>
        <p:nvSpPr>
          <p:cNvPr id="4" name="Content Placeholder 3"/>
          <p:cNvSpPr>
            <a:spLocks noGrp="1"/>
          </p:cNvSpPr>
          <p:nvPr>
            <p:ph sz="half" idx="2"/>
          </p:nvPr>
        </p:nvSpPr>
        <p:spPr>
          <a:xfrm>
            <a:off x="5109882" y="804333"/>
            <a:ext cx="6147169" cy="5249334"/>
          </a:xfrm>
        </p:spPr>
        <p:txBody>
          <a:bodyPr vert="horz" lIns="45720" tIns="45720" rIns="45720" bIns="45720" rtlCol="0" anchor="ctr">
            <a:normAutofit/>
          </a:bodyPr>
          <a:lstStyle/>
          <a:p>
            <a:r>
              <a:rPr lang="en-US" b="1" dirty="0"/>
              <a:t>Most organisations will monitor efficiency </a:t>
            </a:r>
          </a:p>
          <a:p>
            <a:pPr marL="0" indent="0">
              <a:buNone/>
            </a:pPr>
            <a:r>
              <a:rPr lang="en-US" b="1" dirty="0"/>
              <a:t> </a:t>
            </a:r>
            <a:r>
              <a:rPr lang="en-US" dirty="0"/>
              <a:t>To improve control of the business</a:t>
            </a:r>
          </a:p>
          <a:p>
            <a:r>
              <a:rPr lang="en-US" dirty="0"/>
              <a:t>To make comparisons with competitors</a:t>
            </a:r>
          </a:p>
          <a:p>
            <a:r>
              <a:rPr lang="en-US" dirty="0"/>
              <a:t>To monitor and review wages, levels of staff.</a:t>
            </a:r>
          </a:p>
          <a:p>
            <a:r>
              <a:rPr lang="en-US" b="1" dirty="0"/>
              <a:t>Costs are only one indicator of efficiency</a:t>
            </a:r>
          </a:p>
          <a:p>
            <a:endParaRPr lang="en-US" dirty="0"/>
          </a:p>
        </p:txBody>
      </p:sp>
    </p:spTree>
    <p:extLst>
      <p:ext uri="{BB962C8B-B14F-4D97-AF65-F5344CB8AC3E}">
        <p14:creationId xmlns:p14="http://schemas.microsoft.com/office/powerpoint/2010/main" val="3449252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4" name="Straight Connector 9">
            <a:extLst>
              <a:ext uri="{FF2B5EF4-FFF2-40B4-BE49-F238E27FC236}">
                <a16:creationId xmlns:a16="http://schemas.microsoft.com/office/drawing/2014/main" id="{0E117F94-4A49-4CCB-AB97-121615AE4F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Rectangle 11">
            <a:extLst>
              <a:ext uri="{FF2B5EF4-FFF2-40B4-BE49-F238E27FC236}">
                <a16:creationId xmlns:a16="http://schemas.microsoft.com/office/drawing/2014/main" id="{FC695245-44E3-4A14-900A-D06036644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3468" y="643467"/>
            <a:ext cx="3415612" cy="5571066"/>
          </a:xfrm>
        </p:spPr>
        <p:txBody>
          <a:bodyPr vert="horz" lIns="91440" tIns="45720" rIns="91440" bIns="45720" rtlCol="0" anchor="ctr">
            <a:normAutofit/>
          </a:bodyPr>
          <a:lstStyle/>
          <a:p>
            <a:r>
              <a:rPr lang="en-US" sz="3200" b="1" dirty="0">
                <a:solidFill>
                  <a:srgbClr val="FFFFFF"/>
                </a:solidFill>
                <a:latin typeface="+mn-lt"/>
              </a:rPr>
              <a:t>key terms </a:t>
            </a:r>
            <a:br>
              <a:rPr lang="en-US" sz="3200" b="1" dirty="0">
                <a:solidFill>
                  <a:srgbClr val="FFFFFF"/>
                </a:solidFill>
              </a:rPr>
            </a:br>
            <a:br>
              <a:rPr lang="en-US" sz="3200" b="1" dirty="0">
                <a:solidFill>
                  <a:srgbClr val="FFFFFF"/>
                </a:solidFill>
              </a:rPr>
            </a:br>
            <a:br>
              <a:rPr lang="en-US" sz="3200" b="1" dirty="0">
                <a:solidFill>
                  <a:srgbClr val="FFFFFF"/>
                </a:solidFill>
              </a:rPr>
            </a:br>
            <a:r>
              <a:rPr lang="en-US" sz="3200" b="1" cap="none" dirty="0">
                <a:solidFill>
                  <a:srgbClr val="FFFFFF"/>
                </a:solidFill>
              </a:rPr>
              <a:t>Workforce Performance</a:t>
            </a:r>
            <a:br>
              <a:rPr lang="en-US" sz="3200" b="1" cap="none" dirty="0">
                <a:solidFill>
                  <a:srgbClr val="FFFFFF"/>
                </a:solidFill>
              </a:rPr>
            </a:br>
            <a:br>
              <a:rPr lang="en-US" sz="3200" b="1" cap="none" dirty="0">
                <a:solidFill>
                  <a:srgbClr val="FFFFFF"/>
                </a:solidFill>
              </a:rPr>
            </a:br>
            <a:r>
              <a:rPr lang="en-US" sz="3200" b="1" cap="none" dirty="0">
                <a:solidFill>
                  <a:srgbClr val="FFFFFF"/>
                </a:solidFill>
              </a:rPr>
              <a:t>Measuring Productivity</a:t>
            </a:r>
            <a:br>
              <a:rPr lang="en-US" sz="3900" b="1" dirty="0">
                <a:solidFill>
                  <a:srgbClr val="FFFFFF"/>
                </a:solidFill>
              </a:rPr>
            </a:br>
            <a:br>
              <a:rPr lang="en-US" sz="3900" b="1" dirty="0">
                <a:solidFill>
                  <a:srgbClr val="FFFFFF"/>
                </a:solidFill>
              </a:rPr>
            </a:br>
            <a:endParaRPr lang="en-US" sz="3900" b="1" dirty="0">
              <a:solidFill>
                <a:srgbClr val="FFFFFF"/>
              </a:solidFill>
            </a:endParaRPr>
          </a:p>
        </p:txBody>
      </p:sp>
      <p:graphicFrame>
        <p:nvGraphicFramePr>
          <p:cNvPr id="16" name="Content Placeholder 3">
            <a:extLst>
              <a:ext uri="{FF2B5EF4-FFF2-40B4-BE49-F238E27FC236}">
                <a16:creationId xmlns:a16="http://schemas.microsoft.com/office/drawing/2014/main" id="{575C2BC8-80D0-4D7F-89CB-8F26F90F8319}"/>
              </a:ext>
            </a:extLst>
          </p:cNvPr>
          <p:cNvGraphicFramePr>
            <a:graphicFrameLocks noGrp="1"/>
          </p:cNvGraphicFramePr>
          <p:nvPr>
            <p:ph sz="half" idx="2"/>
            <p:extLst>
              <p:ext uri="{D42A27DB-BD31-4B8C-83A1-F6EECF244321}">
                <p14:modId xmlns:p14="http://schemas.microsoft.com/office/powerpoint/2010/main" val="336922117"/>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27701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6" name="Straight Connector 35">
            <a:extLst>
              <a:ext uri="{FF2B5EF4-FFF2-40B4-BE49-F238E27FC236}">
                <a16:creationId xmlns:a16="http://schemas.microsoft.com/office/drawing/2014/main" id="{0E117F94-4A49-4CCB-AB97-121615AE4F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24128" y="585216"/>
            <a:ext cx="9720072" cy="1499616"/>
          </a:xfrm>
        </p:spPr>
        <p:txBody>
          <a:bodyPr vert="horz" lIns="91440" tIns="45720" rIns="91440" bIns="45720" rtlCol="0" anchor="ctr">
            <a:normAutofit/>
          </a:bodyPr>
          <a:lstStyle/>
          <a:p>
            <a:r>
              <a:rPr lang="en-US" sz="4000" b="1" dirty="0"/>
              <a:t>Impact of a motivated workforce?</a:t>
            </a:r>
          </a:p>
        </p:txBody>
      </p:sp>
      <p:graphicFrame>
        <p:nvGraphicFramePr>
          <p:cNvPr id="6" name="Content Placeholder 3">
            <a:extLst>
              <a:ext uri="{FF2B5EF4-FFF2-40B4-BE49-F238E27FC236}">
                <a16:creationId xmlns:a16="http://schemas.microsoft.com/office/drawing/2014/main" id="{B4424903-4413-4393-A834-DAAC81811572}"/>
              </a:ext>
            </a:extLst>
          </p:cNvPr>
          <p:cNvGraphicFramePr>
            <a:graphicFrameLocks noGrp="1"/>
          </p:cNvGraphicFramePr>
          <p:nvPr>
            <p:ph sz="half" idx="2"/>
            <p:extLst>
              <p:ext uri="{D42A27DB-BD31-4B8C-83A1-F6EECF244321}">
                <p14:modId xmlns:p14="http://schemas.microsoft.com/office/powerpoint/2010/main" val="1029446121"/>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2963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3938" y="867438"/>
            <a:ext cx="9720072" cy="1232295"/>
          </a:xfrm>
        </p:spPr>
        <p:txBody>
          <a:bodyPr anchor="ctr">
            <a:normAutofit/>
          </a:bodyPr>
          <a:lstStyle/>
          <a:p>
            <a:r>
              <a:rPr lang="en-GB" sz="3600" b="1" cap="none" dirty="0">
                <a:latin typeface="+mn-lt"/>
              </a:rPr>
              <a:t>Activity </a:t>
            </a:r>
            <a:r>
              <a:rPr lang="en-GB" sz="3100" cap="none" dirty="0">
                <a:latin typeface="+mn-lt"/>
              </a:rPr>
              <a:t>to run for the week</a:t>
            </a:r>
            <a:br>
              <a:rPr lang="en-GB" sz="3100" cap="none" dirty="0">
                <a:latin typeface="+mn-lt"/>
              </a:rPr>
            </a:br>
            <a:r>
              <a:rPr lang="en-GB" sz="3200" b="1" cap="none" dirty="0">
                <a:solidFill>
                  <a:schemeClr val="accent2"/>
                </a:solidFill>
              </a:rPr>
              <a:t>NBCC Case Study Jan 18 Activity 2</a:t>
            </a:r>
            <a:endParaRPr lang="en-GB" sz="3200" b="1" cap="none" dirty="0"/>
          </a:p>
        </p:txBody>
      </p:sp>
      <p:graphicFrame>
        <p:nvGraphicFramePr>
          <p:cNvPr id="7" name="Content Placeholder 3">
            <a:extLst>
              <a:ext uri="{FF2B5EF4-FFF2-40B4-BE49-F238E27FC236}">
                <a16:creationId xmlns:a16="http://schemas.microsoft.com/office/drawing/2014/main" id="{DE8E68AF-FF96-439D-B1AF-4969643170D7}"/>
              </a:ext>
            </a:extLst>
          </p:cNvPr>
          <p:cNvGraphicFramePr>
            <a:graphicFrameLocks noGrp="1"/>
          </p:cNvGraphicFramePr>
          <p:nvPr>
            <p:ph idx="1"/>
            <p:extLst>
              <p:ext uri="{D42A27DB-BD31-4B8C-83A1-F6EECF244321}">
                <p14:modId xmlns:p14="http://schemas.microsoft.com/office/powerpoint/2010/main" val="2808439895"/>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8134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918" y="793376"/>
            <a:ext cx="4166902" cy="1004889"/>
          </a:xfrm>
          <a:solidFill>
            <a:schemeClr val="accent2"/>
          </a:solidFill>
        </p:spPr>
        <p:txBody>
          <a:bodyPr>
            <a:normAutofit/>
          </a:bodyPr>
          <a:lstStyle/>
          <a:p>
            <a:r>
              <a:rPr lang="en-GB" b="1" dirty="0">
                <a:solidFill>
                  <a:schemeClr val="bg1"/>
                </a:solidFill>
              </a:rPr>
              <a:t> </a:t>
            </a:r>
            <a:r>
              <a:rPr lang="en-GB" sz="4000" b="1" dirty="0">
                <a:solidFill>
                  <a:schemeClr val="bg1"/>
                </a:solidFill>
                <a:latin typeface="+mn-lt"/>
              </a:rPr>
              <a:t>Activity 1 PLAN</a:t>
            </a:r>
            <a:endParaRPr lang="en-GB" sz="4000" dirty="0">
              <a:solidFill>
                <a:schemeClr val="bg1"/>
              </a:solidFill>
              <a:latin typeface="+mn-lt"/>
            </a:endParaRPr>
          </a:p>
        </p:txBody>
      </p:sp>
      <p:sp>
        <p:nvSpPr>
          <p:cNvPr id="3" name="Content Placeholder 2"/>
          <p:cNvSpPr>
            <a:spLocks noGrp="1"/>
          </p:cNvSpPr>
          <p:nvPr>
            <p:ph idx="1"/>
          </p:nvPr>
        </p:nvSpPr>
        <p:spPr>
          <a:xfrm>
            <a:off x="528918" y="2258724"/>
            <a:ext cx="4166902" cy="4178290"/>
          </a:xfrm>
        </p:spPr>
        <p:txBody>
          <a:bodyPr>
            <a:normAutofit/>
          </a:bodyPr>
          <a:lstStyle/>
          <a:p>
            <a:pPr marL="0" indent="0">
              <a:buNone/>
            </a:pPr>
            <a:r>
              <a:rPr lang="en-GB" b="1" dirty="0"/>
              <a:t>What does HR Planning involve?</a:t>
            </a:r>
          </a:p>
          <a:p>
            <a:pPr marL="0" indent="0">
              <a:buNone/>
            </a:pPr>
            <a:endParaRPr lang="en-GB" b="1" dirty="0"/>
          </a:p>
          <a:p>
            <a:pPr marL="0" indent="0">
              <a:buNone/>
            </a:pPr>
            <a:r>
              <a:rPr lang="en-GB" b="1" dirty="0"/>
              <a:t>Why is HR Planning important to NBCC?</a:t>
            </a:r>
            <a:endParaRPr lang="en-GB" dirty="0"/>
          </a:p>
          <a:p>
            <a:pPr marL="0" lvl="0" indent="0">
              <a:buNone/>
            </a:pPr>
            <a:endParaRPr lang="en-GB" b="1" dirty="0"/>
          </a:p>
          <a:p>
            <a:pPr marL="0" lvl="0" indent="0">
              <a:buNone/>
            </a:pPr>
            <a:r>
              <a:rPr lang="en-GB" b="1" dirty="0"/>
              <a:t>What actions could be taken to improve competitiveness?</a:t>
            </a:r>
            <a:endParaRPr lang="en-GB" dirty="0"/>
          </a:p>
        </p:txBody>
      </p:sp>
      <p:sp>
        <p:nvSpPr>
          <p:cNvPr id="4" name="Content Placeholder 2"/>
          <p:cNvSpPr txBox="1">
            <a:spLocks/>
          </p:cNvSpPr>
          <p:nvPr/>
        </p:nvSpPr>
        <p:spPr>
          <a:xfrm>
            <a:off x="5507523" y="307818"/>
            <a:ext cx="6325356" cy="6129196"/>
          </a:xfrm>
          <a:prstGeom prst="rect">
            <a:avLst/>
          </a:prstGeom>
          <a:solidFill>
            <a:schemeClr val="accent2">
              <a:lumMod val="20000"/>
              <a:lumOff val="80000"/>
            </a:schemeClr>
          </a:soli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en-GB" dirty="0"/>
          </a:p>
          <a:p>
            <a:pPr marL="457200" lvl="1" indent="0">
              <a:buNone/>
            </a:pPr>
            <a:r>
              <a:rPr lang="en-GB" dirty="0"/>
              <a:t>Marks Scheme – use throughout:</a:t>
            </a:r>
          </a:p>
          <a:p>
            <a:pPr marL="457200" lvl="1" indent="0">
              <a:buNone/>
            </a:pPr>
            <a:endParaRPr lang="en-GB" dirty="0"/>
          </a:p>
          <a:p>
            <a:pPr marL="457200" lvl="1" indent="0">
              <a:buNone/>
            </a:pPr>
            <a:r>
              <a:rPr lang="en-GB" b="1" dirty="0"/>
              <a:t>Data Analysis </a:t>
            </a:r>
            <a:r>
              <a:rPr lang="en-GB" dirty="0"/>
              <a:t>(12 marks)</a:t>
            </a:r>
          </a:p>
          <a:p>
            <a:pPr marL="457200" lvl="1" indent="0">
              <a:buNone/>
            </a:pPr>
            <a:r>
              <a:rPr lang="en-GB" dirty="0"/>
              <a:t>Use figures, statistics, ratios</a:t>
            </a:r>
          </a:p>
          <a:p>
            <a:pPr marL="457200" lvl="1" indent="0">
              <a:buNone/>
            </a:pPr>
            <a:endParaRPr lang="en-GB" dirty="0"/>
          </a:p>
          <a:p>
            <a:pPr marL="457200" lvl="1" indent="0">
              <a:buNone/>
            </a:pPr>
            <a:r>
              <a:rPr lang="en-GB" b="1" dirty="0"/>
              <a:t>Key principles of management</a:t>
            </a:r>
            <a:r>
              <a:rPr lang="en-GB" dirty="0"/>
              <a:t> (12 marks)</a:t>
            </a:r>
          </a:p>
          <a:p>
            <a:pPr marL="457200" lvl="1" indent="0">
              <a:buNone/>
            </a:pPr>
            <a:r>
              <a:rPr lang="en-GB" dirty="0"/>
              <a:t>Theories, types, skills</a:t>
            </a:r>
          </a:p>
          <a:p>
            <a:pPr marL="457200" lvl="1" indent="0">
              <a:buNone/>
            </a:pPr>
            <a:endParaRPr lang="en-GB" dirty="0"/>
          </a:p>
          <a:p>
            <a:pPr marL="457200" lvl="1" indent="0">
              <a:buNone/>
            </a:pPr>
            <a:r>
              <a:rPr lang="en-GB" b="1" dirty="0"/>
              <a:t>Suggest ALTERNATIVE approaches </a:t>
            </a:r>
            <a:r>
              <a:rPr lang="en-GB" dirty="0"/>
              <a:t>(12 marks)</a:t>
            </a:r>
          </a:p>
          <a:p>
            <a:pPr marL="457200" lvl="1" indent="0">
              <a:buNone/>
            </a:pPr>
            <a:r>
              <a:rPr lang="en-GB" dirty="0"/>
              <a:t>For every decision you make, what alternatives did you discount and why?</a:t>
            </a:r>
          </a:p>
          <a:p>
            <a:pPr marL="457200" lvl="1" indent="0">
              <a:buNone/>
            </a:pPr>
            <a:endParaRPr lang="en-GB" dirty="0"/>
          </a:p>
          <a:p>
            <a:pPr marL="457200" lvl="1" indent="0">
              <a:buNone/>
            </a:pPr>
            <a:r>
              <a:rPr lang="en-GB" b="1" dirty="0"/>
              <a:t>Structure and Presentation </a:t>
            </a:r>
            <a:r>
              <a:rPr lang="en-GB" dirty="0"/>
              <a:t>(8 marks)</a:t>
            </a:r>
          </a:p>
          <a:p>
            <a:pPr marL="457200" lvl="1" indent="0">
              <a:buNone/>
            </a:pPr>
            <a:r>
              <a:rPr lang="en-GB" dirty="0"/>
              <a:t>Logical structure, business terminology, relevant principles and concepts </a:t>
            </a:r>
          </a:p>
        </p:txBody>
      </p:sp>
    </p:spTree>
    <p:extLst>
      <p:ext uri="{BB962C8B-B14F-4D97-AF65-F5344CB8AC3E}">
        <p14:creationId xmlns:p14="http://schemas.microsoft.com/office/powerpoint/2010/main" val="1020864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2687" y="427153"/>
            <a:ext cx="11448011" cy="6256279"/>
          </a:xfrm>
        </p:spPr>
        <p:txBody>
          <a:bodyPr>
            <a:normAutofit fontScale="62500" lnSpcReduction="20000"/>
          </a:bodyPr>
          <a:lstStyle/>
          <a:p>
            <a:pPr marL="0" indent="0">
              <a:buNone/>
            </a:pPr>
            <a:r>
              <a:rPr lang="en-GB" sz="2600" b="1" dirty="0"/>
              <a:t>What does HR Planning involve?</a:t>
            </a:r>
          </a:p>
          <a:p>
            <a:pPr marL="0" indent="0">
              <a:buNone/>
            </a:pPr>
            <a:r>
              <a:rPr lang="en-GB" sz="2600" dirty="0"/>
              <a:t>Matching the workforce to the needs of the business. They need to know in advance if they have enough workers for every job. If they don’t they need to recruit and select new staff or train (reskill/upskill) existing staff.</a:t>
            </a:r>
          </a:p>
          <a:p>
            <a:pPr marL="0" indent="0">
              <a:buNone/>
            </a:pPr>
            <a:endParaRPr lang="en-GB" sz="2600" b="1" dirty="0"/>
          </a:p>
          <a:p>
            <a:pPr marL="0" indent="0">
              <a:buNone/>
            </a:pPr>
            <a:r>
              <a:rPr lang="en-GB" sz="2600" b="1" dirty="0"/>
              <a:t>Why is HR Planning important to NBCC?</a:t>
            </a:r>
            <a:endParaRPr lang="en-GB" sz="2600" dirty="0"/>
          </a:p>
          <a:p>
            <a:pPr marL="0" lvl="0" indent="0">
              <a:buNone/>
            </a:pPr>
            <a:r>
              <a:rPr lang="en-GB" sz="2600" dirty="0"/>
              <a:t>Application to the case study – the building industry is complex and building a housing estate requires many different trades and skills and they all have to be scheduled to come to site at the right time and in the right order. (Groundworks, diggers, bricklayers, plumbers, electricians, roofers etc). Managers also needed – project management, site management, surveyors)</a:t>
            </a:r>
          </a:p>
          <a:p>
            <a:pPr marL="0" lvl="0" indent="0">
              <a:buNone/>
            </a:pPr>
            <a:r>
              <a:rPr lang="en-GB" sz="2600" dirty="0"/>
              <a:t>Planning and scheduling every task and matching a worker to the job is critical to ensure success.</a:t>
            </a:r>
          </a:p>
          <a:p>
            <a:pPr marL="0" lvl="0" indent="0">
              <a:buNone/>
            </a:pPr>
            <a:endParaRPr lang="en-GB" sz="2600" b="1" dirty="0"/>
          </a:p>
          <a:p>
            <a:pPr marL="0" lvl="0" indent="0">
              <a:buNone/>
            </a:pPr>
            <a:r>
              <a:rPr lang="en-GB" sz="2600" b="1" dirty="0"/>
              <a:t>What actions could be taken to maintain competitiveness and success?</a:t>
            </a:r>
          </a:p>
          <a:p>
            <a:pPr marL="0" lvl="0" indent="0">
              <a:buNone/>
            </a:pPr>
            <a:r>
              <a:rPr lang="en-GB" sz="2600" dirty="0"/>
              <a:t>3 x recommendations? Some ideas</a:t>
            </a:r>
          </a:p>
          <a:p>
            <a:pPr marL="0" lvl="0" indent="0">
              <a:buNone/>
            </a:pPr>
            <a:r>
              <a:rPr lang="en-GB" sz="2600" dirty="0"/>
              <a:t>They could reduce their training budget and refocus it so that training offered was relevant training only and linked to the job in hand</a:t>
            </a:r>
          </a:p>
          <a:p>
            <a:pPr marL="0" lvl="0" indent="0">
              <a:buNone/>
            </a:pPr>
            <a:r>
              <a:rPr lang="en-GB" sz="2600" dirty="0"/>
              <a:t>They could plan for more environmental aware projects and start training staff on this</a:t>
            </a:r>
          </a:p>
          <a:p>
            <a:pPr marL="0" lvl="0" indent="0">
              <a:buNone/>
            </a:pPr>
            <a:r>
              <a:rPr lang="en-GB" sz="2600" dirty="0"/>
              <a:t>They could reinstate the apprenticeship scheme and keep the best ones to reduce the number of self employed workers</a:t>
            </a:r>
          </a:p>
          <a:p>
            <a:pPr marL="0" lvl="0" indent="0">
              <a:buNone/>
            </a:pPr>
            <a:r>
              <a:rPr lang="en-GB" sz="2600" dirty="0"/>
              <a:t>They could do a skills audit of their self employed staff so that future selection was dependent on being appropriately qualified</a:t>
            </a:r>
          </a:p>
          <a:p>
            <a:pPr marL="0" lvl="0" indent="0">
              <a:buNone/>
            </a:pPr>
            <a:r>
              <a:rPr lang="en-GB" sz="2600" dirty="0"/>
              <a:t>They could apply for accreditation for a Quality Award based on the level of investment that they currently make</a:t>
            </a:r>
          </a:p>
          <a:p>
            <a:pPr marL="0" lvl="0" indent="0">
              <a:buNone/>
            </a:pPr>
            <a:endParaRPr lang="en-GB" dirty="0"/>
          </a:p>
        </p:txBody>
      </p:sp>
    </p:spTree>
    <p:extLst>
      <p:ext uri="{BB962C8B-B14F-4D97-AF65-F5344CB8AC3E}">
        <p14:creationId xmlns:p14="http://schemas.microsoft.com/office/powerpoint/2010/main" val="1695572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4788" y="804333"/>
            <a:ext cx="3302412" cy="5249334"/>
          </a:xfrm>
        </p:spPr>
        <p:txBody>
          <a:bodyPr>
            <a:normAutofit/>
          </a:bodyPr>
          <a:lstStyle/>
          <a:p>
            <a:pPr algn="r"/>
            <a:r>
              <a:rPr lang="en-GB" sz="4000">
                <a:solidFill>
                  <a:srgbClr val="FFFFFF"/>
                </a:solidFill>
                <a:latin typeface="+mn-lt"/>
              </a:rPr>
              <a:t>What does Human Resources do?</a:t>
            </a:r>
            <a:endParaRPr lang="en-GB" sz="4000" dirty="0">
              <a:solidFill>
                <a:srgbClr val="FFFFFF"/>
              </a:solidFill>
              <a:latin typeface="+mn-lt"/>
            </a:endParaRPr>
          </a:p>
        </p:txBody>
      </p:sp>
      <p:sp>
        <p:nvSpPr>
          <p:cNvPr id="3" name="Content Placeholder 2"/>
          <p:cNvSpPr>
            <a:spLocks noGrp="1"/>
          </p:cNvSpPr>
          <p:nvPr>
            <p:ph idx="1"/>
          </p:nvPr>
        </p:nvSpPr>
        <p:spPr>
          <a:xfrm>
            <a:off x="5109882" y="804333"/>
            <a:ext cx="6147169" cy="5249334"/>
          </a:xfrm>
        </p:spPr>
        <p:txBody>
          <a:bodyPr anchor="ctr">
            <a:normAutofit/>
          </a:bodyPr>
          <a:lstStyle/>
          <a:p>
            <a:pPr lvl="0"/>
            <a:r>
              <a:rPr lang="en-GB" sz="4000" dirty="0"/>
              <a:t>HR matches the workforce to the needs of the business</a:t>
            </a:r>
          </a:p>
          <a:p>
            <a:pPr lvl="0"/>
            <a:endParaRPr lang="en-GB" sz="4000" dirty="0"/>
          </a:p>
          <a:p>
            <a:pPr lvl="0"/>
            <a:r>
              <a:rPr lang="en-GB" sz="4000" dirty="0"/>
              <a:t>What staffing do they need today and what will they need in the future?</a:t>
            </a:r>
            <a:endParaRPr lang="en-US" sz="4000" dirty="0"/>
          </a:p>
        </p:txBody>
      </p:sp>
    </p:spTree>
    <p:extLst>
      <p:ext uri="{BB962C8B-B14F-4D97-AF65-F5344CB8AC3E}">
        <p14:creationId xmlns:p14="http://schemas.microsoft.com/office/powerpoint/2010/main" val="3124261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normAutofit/>
          </a:bodyPr>
          <a:lstStyle/>
          <a:p>
            <a:r>
              <a:rPr lang="en-GB" b="1"/>
              <a:t>How do they do this?</a:t>
            </a:r>
          </a:p>
        </p:txBody>
      </p:sp>
      <p:sp>
        <p:nvSpPr>
          <p:cNvPr id="4" name="Content Placeholder 2"/>
          <p:cNvSpPr txBox="1">
            <a:spLocks/>
          </p:cNvSpPr>
          <p:nvPr/>
        </p:nvSpPr>
        <p:spPr>
          <a:xfrm>
            <a:off x="8486775" y="2501900"/>
            <a:ext cx="2752724" cy="98425"/>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endParaRPr lang="en-GB" sz="2000" dirty="0"/>
          </a:p>
        </p:txBody>
      </p:sp>
      <p:graphicFrame>
        <p:nvGraphicFramePr>
          <p:cNvPr id="7" name="Content Placeholder 2">
            <a:extLst>
              <a:ext uri="{FF2B5EF4-FFF2-40B4-BE49-F238E27FC236}">
                <a16:creationId xmlns:a16="http://schemas.microsoft.com/office/drawing/2014/main" id="{B6762386-9736-4944-A566-AB15097CF325}"/>
              </a:ext>
            </a:extLst>
          </p:cNvPr>
          <p:cNvGraphicFramePr>
            <a:graphicFrameLocks noGrp="1"/>
          </p:cNvGraphicFramePr>
          <p:nvPr>
            <p:ph idx="1"/>
            <p:extLst>
              <p:ext uri="{D42A27DB-BD31-4B8C-83A1-F6EECF244321}">
                <p14:modId xmlns:p14="http://schemas.microsoft.com/office/powerpoint/2010/main" val="1672822180"/>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0056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C695245-44E3-4A14-900A-D06036644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3468" y="643467"/>
            <a:ext cx="3415612" cy="5571066"/>
          </a:xfrm>
        </p:spPr>
        <p:txBody>
          <a:bodyPr>
            <a:normAutofit/>
          </a:bodyPr>
          <a:lstStyle/>
          <a:p>
            <a:r>
              <a:rPr lang="en-GB" sz="4600">
                <a:solidFill>
                  <a:srgbClr val="FFFFFF"/>
                </a:solidFill>
                <a:latin typeface="+mn-lt"/>
              </a:rPr>
              <a:t>Workforce planning looks at:</a:t>
            </a:r>
          </a:p>
        </p:txBody>
      </p:sp>
      <p:graphicFrame>
        <p:nvGraphicFramePr>
          <p:cNvPr id="12" name="Content Placeholder 2">
            <a:extLst>
              <a:ext uri="{FF2B5EF4-FFF2-40B4-BE49-F238E27FC236}">
                <a16:creationId xmlns:a16="http://schemas.microsoft.com/office/drawing/2014/main" id="{C4596212-9E9B-485D-82EC-2C246ACE5C9E}"/>
              </a:ext>
            </a:extLst>
          </p:cNvPr>
          <p:cNvGraphicFramePr>
            <a:graphicFrameLocks noGrp="1"/>
          </p:cNvGraphicFramePr>
          <p:nvPr>
            <p:ph idx="1"/>
            <p:extLst>
              <p:ext uri="{D42A27DB-BD31-4B8C-83A1-F6EECF244321}">
                <p14:modId xmlns:p14="http://schemas.microsoft.com/office/powerpoint/2010/main" val="2744830985"/>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913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4788" y="804333"/>
            <a:ext cx="3302412" cy="5249334"/>
          </a:xfrm>
        </p:spPr>
        <p:txBody>
          <a:bodyPr>
            <a:normAutofit/>
          </a:bodyPr>
          <a:lstStyle/>
          <a:p>
            <a:pPr algn="r"/>
            <a:r>
              <a:rPr lang="en-GB" sz="4300">
                <a:solidFill>
                  <a:srgbClr val="FFFFFF"/>
                </a:solidFill>
                <a:latin typeface="+mn-lt"/>
              </a:rPr>
              <a:t>Workforce planning</a:t>
            </a:r>
            <a:br>
              <a:rPr lang="en-GB" sz="4300">
                <a:solidFill>
                  <a:srgbClr val="FFFFFF"/>
                </a:solidFill>
                <a:latin typeface="+mn-lt"/>
              </a:rPr>
            </a:br>
            <a:r>
              <a:rPr lang="en-GB" sz="4300">
                <a:solidFill>
                  <a:srgbClr val="FFFFFF"/>
                </a:solidFill>
                <a:latin typeface="+mn-lt"/>
              </a:rPr>
              <a:t>helps a business</a:t>
            </a:r>
            <a:endParaRPr lang="en-GB" sz="4300" dirty="0">
              <a:solidFill>
                <a:srgbClr val="FFFFFF"/>
              </a:solidFill>
              <a:latin typeface="+mn-lt"/>
            </a:endParaRPr>
          </a:p>
        </p:txBody>
      </p:sp>
      <p:sp>
        <p:nvSpPr>
          <p:cNvPr id="14" name="Content Placeholder 2"/>
          <p:cNvSpPr>
            <a:spLocks noGrp="1"/>
          </p:cNvSpPr>
          <p:nvPr>
            <p:ph idx="1"/>
          </p:nvPr>
        </p:nvSpPr>
        <p:spPr>
          <a:xfrm>
            <a:off x="5109882" y="804333"/>
            <a:ext cx="6147169" cy="5249334"/>
          </a:xfrm>
        </p:spPr>
        <p:txBody>
          <a:bodyPr anchor="ctr">
            <a:normAutofit/>
          </a:bodyPr>
          <a:lstStyle/>
          <a:p>
            <a:pPr marL="0" indent="0">
              <a:buNone/>
            </a:pPr>
            <a:r>
              <a:rPr lang="en-GB" dirty="0"/>
              <a:t>Decide how many employees are and will be needed</a:t>
            </a:r>
          </a:p>
          <a:p>
            <a:pPr marL="0" indent="0">
              <a:buNone/>
            </a:pPr>
            <a:r>
              <a:rPr lang="en-GB" dirty="0"/>
              <a:t>Manage employment expenditure by anticipating changes</a:t>
            </a:r>
          </a:p>
          <a:p>
            <a:pPr marL="0" indent="0">
              <a:buNone/>
            </a:pPr>
            <a:r>
              <a:rPr lang="en-GB" dirty="0"/>
              <a:t>Ensure that sufficient and appropriate training and development is provided</a:t>
            </a:r>
          </a:p>
          <a:p>
            <a:pPr marL="0" indent="0">
              <a:buNone/>
            </a:pPr>
            <a:r>
              <a:rPr lang="en-GB" dirty="0"/>
              <a:t>Cope with peaks and troughs in supply and demand for different skills</a:t>
            </a:r>
          </a:p>
          <a:p>
            <a:pPr marL="0" indent="0">
              <a:buNone/>
            </a:pPr>
            <a:r>
              <a:rPr lang="en-GB" dirty="0"/>
              <a:t>Deliver an improved service to customers</a:t>
            </a:r>
          </a:p>
          <a:p>
            <a:pPr marL="0" indent="0">
              <a:buNone/>
            </a:pPr>
            <a:r>
              <a:rPr lang="en-GB" dirty="0"/>
              <a:t>Reduce employee turnover</a:t>
            </a:r>
          </a:p>
          <a:p>
            <a:pPr marL="0" indent="0">
              <a:buNone/>
            </a:pPr>
            <a:r>
              <a:rPr lang="en-GB" dirty="0"/>
              <a:t>Implement diversity policies</a:t>
            </a:r>
          </a:p>
          <a:p>
            <a:pPr marL="0" indent="0">
              <a:buNone/>
            </a:pPr>
            <a:r>
              <a:rPr lang="en-GB" dirty="0"/>
              <a:t>Manage staff performance and sickness absence</a:t>
            </a:r>
          </a:p>
        </p:txBody>
      </p:sp>
    </p:spTree>
    <p:extLst>
      <p:ext uri="{BB962C8B-B14F-4D97-AF65-F5344CB8AC3E}">
        <p14:creationId xmlns:p14="http://schemas.microsoft.com/office/powerpoint/2010/main" val="3540473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normAutofit/>
          </a:bodyPr>
          <a:lstStyle/>
          <a:p>
            <a:r>
              <a:rPr lang="en-GB" sz="3600" b="1" dirty="0"/>
              <a:t>The labour market can be analysed to look at</a:t>
            </a:r>
            <a:br>
              <a:rPr lang="en-US" sz="1600" dirty="0"/>
            </a:br>
            <a:endParaRPr lang="en-GB" sz="1600" b="1" dirty="0">
              <a:latin typeface="+mn-lt"/>
            </a:endParaRPr>
          </a:p>
        </p:txBody>
      </p:sp>
      <p:graphicFrame>
        <p:nvGraphicFramePr>
          <p:cNvPr id="12" name="Content Placeholder 2">
            <a:extLst>
              <a:ext uri="{FF2B5EF4-FFF2-40B4-BE49-F238E27FC236}">
                <a16:creationId xmlns:a16="http://schemas.microsoft.com/office/drawing/2014/main" id="{D8D6850D-2222-4819-B21A-49FD70C2A011}"/>
              </a:ext>
            </a:extLst>
          </p:cNvPr>
          <p:cNvGraphicFramePr>
            <a:graphicFrameLocks noGrp="1"/>
          </p:cNvGraphicFramePr>
          <p:nvPr>
            <p:ph idx="1"/>
          </p:nvPr>
        </p:nvGraphicFramePr>
        <p:xfrm>
          <a:off x="1023938" y="1894118"/>
          <a:ext cx="9720262" cy="34678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4523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0E117F94-4A49-4CCB-AB97-121615AE4F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FC695245-44E3-4A14-900A-D06036644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3468" y="643467"/>
            <a:ext cx="3415612" cy="5571066"/>
          </a:xfrm>
        </p:spPr>
        <p:txBody>
          <a:bodyPr vert="horz" lIns="91440" tIns="45720" rIns="91440" bIns="45720" rtlCol="0" anchor="ctr">
            <a:normAutofit/>
          </a:bodyPr>
          <a:lstStyle/>
          <a:p>
            <a:r>
              <a:rPr lang="en-US" sz="4000" b="1" dirty="0">
                <a:solidFill>
                  <a:srgbClr val="FFFFFF"/>
                </a:solidFill>
              </a:rPr>
              <a:t>HR Planning avoids…</a:t>
            </a:r>
            <a:endParaRPr lang="en-US" sz="4000" dirty="0">
              <a:solidFill>
                <a:srgbClr val="FFFFFF"/>
              </a:solidFill>
            </a:endParaRPr>
          </a:p>
        </p:txBody>
      </p:sp>
      <p:graphicFrame>
        <p:nvGraphicFramePr>
          <p:cNvPr id="8" name="Content Placeholder 2">
            <a:extLst>
              <a:ext uri="{FF2B5EF4-FFF2-40B4-BE49-F238E27FC236}">
                <a16:creationId xmlns:a16="http://schemas.microsoft.com/office/drawing/2014/main" id="{34EF4BC9-A7AC-4EB5-976F-3A591BEC0509}"/>
              </a:ext>
            </a:extLst>
          </p:cNvPr>
          <p:cNvGraphicFramePr>
            <a:graphicFrameLocks noGrp="1"/>
          </p:cNvGraphicFramePr>
          <p:nvPr>
            <p:ph sz="half" idx="1"/>
            <p:extLst>
              <p:ext uri="{D42A27DB-BD31-4B8C-83A1-F6EECF244321}">
                <p14:modId xmlns:p14="http://schemas.microsoft.com/office/powerpoint/2010/main" val="3641192053"/>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15095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5">
            <a:extLst>
              <a:ext uri="{FF2B5EF4-FFF2-40B4-BE49-F238E27FC236}">
                <a16:creationId xmlns:a16="http://schemas.microsoft.com/office/drawing/2014/main" id="{FC695245-44E3-4A14-900A-D06036644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3468" y="643467"/>
            <a:ext cx="3415612" cy="5571066"/>
          </a:xfrm>
        </p:spPr>
        <p:txBody>
          <a:bodyPr>
            <a:normAutofit/>
          </a:bodyPr>
          <a:lstStyle/>
          <a:p>
            <a:r>
              <a:rPr lang="en-GB" sz="4300" b="1">
                <a:solidFill>
                  <a:srgbClr val="FFFFFF"/>
                </a:solidFill>
                <a:latin typeface="+mn-lt"/>
              </a:rPr>
              <a:t>conclusion</a:t>
            </a:r>
          </a:p>
        </p:txBody>
      </p:sp>
      <p:graphicFrame>
        <p:nvGraphicFramePr>
          <p:cNvPr id="21" name="Content Placeholder 2">
            <a:extLst>
              <a:ext uri="{FF2B5EF4-FFF2-40B4-BE49-F238E27FC236}">
                <a16:creationId xmlns:a16="http://schemas.microsoft.com/office/drawing/2014/main" id="{A54A4CF4-3CC0-4908-9D71-29D14AE0F9E8}"/>
              </a:ext>
            </a:extLst>
          </p:cNvPr>
          <p:cNvGraphicFramePr>
            <a:graphicFrameLocks noGrp="1"/>
          </p:cNvGraphicFramePr>
          <p:nvPr>
            <p:ph idx="1"/>
            <p:extLst>
              <p:ext uri="{D42A27DB-BD31-4B8C-83A1-F6EECF244321}">
                <p14:modId xmlns:p14="http://schemas.microsoft.com/office/powerpoint/2010/main" val="1042809679"/>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1070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000" dirty="0"/>
              <a:t>Types of employment contract</a:t>
            </a:r>
          </a:p>
        </p:txBody>
      </p:sp>
      <p:sp>
        <p:nvSpPr>
          <p:cNvPr id="3" name="Subtitle 2"/>
          <p:cNvSpPr>
            <a:spLocks noGrp="1"/>
          </p:cNvSpPr>
          <p:nvPr>
            <p:ph type="subTitle" idx="1"/>
          </p:nvPr>
        </p:nvSpPr>
        <p:spPr/>
        <p:txBody>
          <a:bodyPr>
            <a:normAutofit/>
          </a:bodyPr>
          <a:lstStyle/>
          <a:p>
            <a:r>
              <a:rPr lang="en-GB" sz="3200" dirty="0">
                <a:solidFill>
                  <a:schemeClr val="accent2">
                    <a:lumMod val="50000"/>
                  </a:schemeClr>
                </a:solidFill>
                <a:latin typeface="Calibri" panose="020F0502020204030204" pitchFamily="34" charset="0"/>
              </a:rPr>
              <a:t>Unit 6 </a:t>
            </a:r>
            <a:r>
              <a:rPr lang="en-GB" sz="3200">
                <a:solidFill>
                  <a:schemeClr val="accent2">
                    <a:lumMod val="50000"/>
                  </a:schemeClr>
                </a:solidFill>
                <a:latin typeface="Calibri" panose="020F0502020204030204" pitchFamily="34" charset="0"/>
              </a:rPr>
              <a:t>Lesson 2</a:t>
            </a:r>
            <a:endParaRPr lang="en-GB" sz="3200" dirty="0">
              <a:solidFill>
                <a:schemeClr val="accent2">
                  <a:lumMod val="50000"/>
                </a:schemeClr>
              </a:solidFill>
              <a:latin typeface="Calibri" panose="020F0502020204030204" pitchFamily="34" charset="0"/>
            </a:endParaRPr>
          </a:p>
          <a:p>
            <a:r>
              <a:rPr lang="en-GB" sz="3200" dirty="0">
                <a:solidFill>
                  <a:schemeClr val="accent2">
                    <a:lumMod val="50000"/>
                  </a:schemeClr>
                </a:solidFill>
                <a:latin typeface="Calibri" panose="020F0502020204030204" pitchFamily="34" charset="0"/>
              </a:rPr>
              <a:t>Learning Aim C2</a:t>
            </a:r>
          </a:p>
        </p:txBody>
      </p:sp>
      <p:sp>
        <p:nvSpPr>
          <p:cNvPr id="7" name="Subtitle 2">
            <a:extLst>
              <a:ext uri="{FF2B5EF4-FFF2-40B4-BE49-F238E27FC236}">
                <a16:creationId xmlns:a16="http://schemas.microsoft.com/office/drawing/2014/main" id="{2167BB2C-2CE5-5548-B067-F090505D5366}"/>
              </a:ext>
            </a:extLst>
          </p:cNvPr>
          <p:cNvSpPr txBox="1">
            <a:spLocks/>
          </p:cNvSpPr>
          <p:nvPr/>
        </p:nvSpPr>
        <p:spPr>
          <a:xfrm>
            <a:off x="1074985" y="1256067"/>
            <a:ext cx="8391939" cy="1463040"/>
          </a:xfrm>
          <a:prstGeom prst="rect">
            <a:avLst/>
          </a:prstGeom>
        </p:spPr>
        <p:txBody>
          <a:bodyPr vert="horz" lIns="91440" tIns="45720" rIns="91440" bIns="45720" rtlCol="0" anchor="ctr">
            <a:normAutofit fontScale="62500" lnSpcReduction="20000"/>
          </a:bodyPr>
          <a:lstStyle>
            <a:lvl1pPr marL="0" indent="0" algn="l" defTabSz="914400" rtl="0" eaLnBrk="1" latinLnBrk="0" hangingPunct="1">
              <a:lnSpc>
                <a:spcPct val="100000"/>
              </a:lnSpc>
              <a:spcBef>
                <a:spcPts val="0"/>
              </a:spcBef>
              <a:spcAft>
                <a:spcPts val="200"/>
              </a:spcAft>
              <a:buClr>
                <a:schemeClr val="accent2"/>
              </a:buClr>
              <a:buSzPct val="100000"/>
              <a:buFont typeface="Tw Cen MT" panose="020B0602020104020603" pitchFamily="34" charset="0"/>
              <a:buNone/>
              <a:defRPr sz="1800" kern="1200">
                <a:solidFill>
                  <a:schemeClr val="tx1">
                    <a:lumMod val="90000"/>
                    <a:lumOff val="10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2"/>
              </a:buClr>
              <a:buFont typeface="Wingdings 3" pitchFamily="18" charset="2"/>
              <a:buNone/>
              <a:defRPr sz="1800" kern="1200">
                <a:solidFill>
                  <a:schemeClr val="tx1"/>
                </a:solidFill>
                <a:latin typeface="+mn-lt"/>
                <a:ea typeface="+mn-ea"/>
                <a:cs typeface="+mn-cs"/>
              </a:defRPr>
            </a:lvl9pPr>
          </a:lstStyle>
          <a:p>
            <a:r>
              <a:rPr lang="en-GB" sz="3200" b="1" dirty="0">
                <a:solidFill>
                  <a:schemeClr val="bg1"/>
                </a:solidFill>
              </a:rPr>
              <a:t>Week 1 </a:t>
            </a:r>
          </a:p>
          <a:p>
            <a:r>
              <a:rPr lang="en-GB" sz="3200" dirty="0">
                <a:solidFill>
                  <a:schemeClr val="bg1"/>
                </a:solidFill>
              </a:rPr>
              <a:t>(7</a:t>
            </a:r>
            <a:r>
              <a:rPr lang="en-GB" sz="3200" baseline="30000" dirty="0">
                <a:solidFill>
                  <a:schemeClr val="bg1"/>
                </a:solidFill>
              </a:rPr>
              <a:t>th</a:t>
            </a:r>
            <a:r>
              <a:rPr lang="en-GB" sz="3200" dirty="0">
                <a:solidFill>
                  <a:schemeClr val="bg1"/>
                </a:solidFill>
              </a:rPr>
              <a:t> – 11</a:t>
            </a:r>
            <a:r>
              <a:rPr lang="en-GB" sz="3200" baseline="30000" dirty="0">
                <a:solidFill>
                  <a:schemeClr val="bg1"/>
                </a:solidFill>
              </a:rPr>
              <a:t>th</a:t>
            </a:r>
            <a:r>
              <a:rPr lang="en-GB" sz="3200" dirty="0">
                <a:solidFill>
                  <a:schemeClr val="bg1"/>
                </a:solidFill>
              </a:rPr>
              <a:t> September)</a:t>
            </a:r>
          </a:p>
          <a:p>
            <a:endParaRPr lang="en-GB" sz="3200" dirty="0">
              <a:solidFill>
                <a:schemeClr val="bg1"/>
              </a:solidFill>
            </a:endParaRPr>
          </a:p>
          <a:p>
            <a:r>
              <a:rPr lang="en-GB" sz="3200" b="1" dirty="0">
                <a:solidFill>
                  <a:schemeClr val="bg1"/>
                </a:solidFill>
              </a:rPr>
              <a:t>Past Paper Practice:</a:t>
            </a:r>
          </a:p>
          <a:p>
            <a:r>
              <a:rPr lang="en-GB" sz="3200" dirty="0">
                <a:solidFill>
                  <a:schemeClr val="bg1"/>
                </a:solidFill>
              </a:rPr>
              <a:t>January 2018 NBCC - Activity 1 (HR Planning)</a:t>
            </a:r>
            <a:endParaRPr lang="en-GB" sz="32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214867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7AAD3E-CA9F-47AF-9B5B-0275E022B146}">
  <ds:schemaRefs>
    <ds:schemaRef ds:uri="http://schemas.microsoft.com/sharepoint/v3/contenttype/forms"/>
  </ds:schemaRefs>
</ds:datastoreItem>
</file>

<file path=customXml/itemProps2.xml><?xml version="1.0" encoding="utf-8"?>
<ds:datastoreItem xmlns:ds="http://schemas.openxmlformats.org/officeDocument/2006/customXml" ds:itemID="{8772C3B2-1806-45BF-BC8D-C31CF94510E5}">
  <ds:schemaRefs>
    <ds:schemaRef ds:uri="http://purl.org/dc/elements/1.1/"/>
    <ds:schemaRef ds:uri="http://schemas.microsoft.com/office/2006/documentManagement/types"/>
    <ds:schemaRef ds:uri="http://schemas.microsoft.com/office/2006/metadata/properties"/>
    <ds:schemaRef ds:uri="http://purl.org/dc/dcmitype/"/>
    <ds:schemaRef ds:uri="http://schemas.microsoft.com/office/infopath/2007/PartnerControls"/>
    <ds:schemaRef ds:uri="http://schemas.microsoft.com/sharepoint/v3"/>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3ED6133-8669-4795-914B-1F511F02FF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TotalTime>
  <Words>2577</Words>
  <Application>Microsoft Macintosh PowerPoint</Application>
  <PresentationFormat>Widescreen</PresentationFormat>
  <Paragraphs>299</Paragraphs>
  <Slides>19</Slides>
  <Notes>17</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Tw Cen MT</vt:lpstr>
      <vt:lpstr>Wingdings 3</vt:lpstr>
      <vt:lpstr>Integral</vt:lpstr>
      <vt:lpstr>Human resources</vt:lpstr>
      <vt:lpstr>What does Human Resources do?</vt:lpstr>
      <vt:lpstr>How do they do this?</vt:lpstr>
      <vt:lpstr>Workforce planning looks at:</vt:lpstr>
      <vt:lpstr>Workforce planning helps a business</vt:lpstr>
      <vt:lpstr>The labour market can be analysed to look at </vt:lpstr>
      <vt:lpstr>HR Planning avoids…</vt:lpstr>
      <vt:lpstr>conclusion</vt:lpstr>
      <vt:lpstr>Types of employment contract</vt:lpstr>
      <vt:lpstr>A workforce may consist of lots of people employed on different contracts  </vt:lpstr>
      <vt:lpstr>Core and peripheral workers</vt:lpstr>
      <vt:lpstr>Types of working contract</vt:lpstr>
      <vt:lpstr>HR planning workforce performance</vt:lpstr>
      <vt:lpstr>Workforce performance</vt:lpstr>
      <vt:lpstr>key terms    Workforce Performance  Measuring Productivity  </vt:lpstr>
      <vt:lpstr>Impact of a motivated workforce?</vt:lpstr>
      <vt:lpstr>Activity to run for the week NBCC Case Study Jan 18 Activity 2</vt:lpstr>
      <vt:lpstr> Activity 1 PLAN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resources</dc:title>
  <dc:creator>Ailsa W Waters</dc:creator>
  <cp:lastModifiedBy>Ailsa W Waters</cp:lastModifiedBy>
  <cp:revision>4</cp:revision>
  <dcterms:created xsi:type="dcterms:W3CDTF">2020-06-22T12:02:12Z</dcterms:created>
  <dcterms:modified xsi:type="dcterms:W3CDTF">2020-06-29T15:53:55Z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