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4"/>
  </p:sldMasterIdLst>
  <p:notesMasterIdLst>
    <p:notesMasterId r:id="rId25"/>
  </p:notesMasterIdLst>
  <p:handoutMasterIdLst>
    <p:handoutMasterId r:id="rId26"/>
  </p:handoutMasterIdLst>
  <p:sldIdLst>
    <p:sldId id="256" r:id="rId5"/>
    <p:sldId id="258" r:id="rId6"/>
    <p:sldId id="260" r:id="rId7"/>
    <p:sldId id="262" r:id="rId8"/>
    <p:sldId id="264" r:id="rId9"/>
    <p:sldId id="261" r:id="rId10"/>
    <p:sldId id="259" r:id="rId11"/>
    <p:sldId id="267" r:id="rId12"/>
    <p:sldId id="269" r:id="rId13"/>
    <p:sldId id="270" r:id="rId14"/>
    <p:sldId id="272" r:id="rId15"/>
    <p:sldId id="273" r:id="rId16"/>
    <p:sldId id="271" r:id="rId17"/>
    <p:sldId id="274" r:id="rId18"/>
    <p:sldId id="275" r:id="rId19"/>
    <p:sldId id="276" r:id="rId20"/>
    <p:sldId id="277" r:id="rId21"/>
    <p:sldId id="278" r:id="rId22"/>
    <p:sldId id="364" r:id="rId23"/>
    <p:sldId id="366" r:id="rId2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9514"/>
    <a:srgbClr val="A97A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354" autoAdjust="0"/>
    <p:restoredTop sz="73968" autoAdjust="0"/>
  </p:normalViewPr>
  <p:slideViewPr>
    <p:cSldViewPr snapToGrid="0">
      <p:cViewPr varScale="1">
        <p:scale>
          <a:sx n="95" d="100"/>
          <a:sy n="95" d="100"/>
        </p:scale>
        <p:origin x="126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881DA0-5B52-43AA-9D7A-E3C09F434C13}"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en-GB"/>
        </a:p>
      </dgm:t>
    </dgm:pt>
    <dgm:pt modelId="{0A3A825A-FA7A-49D6-986F-111DC078C00A}">
      <dgm:prSet/>
      <dgm:spPr/>
      <dgm:t>
        <a:bodyPr/>
        <a:lstStyle/>
        <a:p>
          <a:pPr rtl="0"/>
          <a:r>
            <a:rPr lang="en-GB"/>
            <a:t>Some companies have a great training scheme</a:t>
          </a:r>
        </a:p>
      </dgm:t>
    </dgm:pt>
    <dgm:pt modelId="{8CA5E6CC-37AD-4A4D-B353-EDBB01121F01}" type="parTrans" cxnId="{13F81C0A-F594-4471-BDF0-A6A222D311E3}">
      <dgm:prSet/>
      <dgm:spPr/>
      <dgm:t>
        <a:bodyPr/>
        <a:lstStyle/>
        <a:p>
          <a:endParaRPr lang="en-GB"/>
        </a:p>
      </dgm:t>
    </dgm:pt>
    <dgm:pt modelId="{D7744EA1-DF3B-4BDB-BDAC-9651F6880002}" type="sibTrans" cxnId="{13F81C0A-F594-4471-BDF0-A6A222D311E3}">
      <dgm:prSet/>
      <dgm:spPr/>
      <dgm:t>
        <a:bodyPr/>
        <a:lstStyle/>
        <a:p>
          <a:endParaRPr lang="en-GB"/>
        </a:p>
      </dgm:t>
    </dgm:pt>
    <dgm:pt modelId="{711AB95C-0EFE-461A-B95A-EDC60FCC4A13}">
      <dgm:prSet/>
      <dgm:spPr/>
      <dgm:t>
        <a:bodyPr/>
        <a:lstStyle/>
        <a:p>
          <a:pPr rtl="0"/>
          <a:r>
            <a:rPr lang="en-GB"/>
            <a:t>This makes their staff very desirable to other companies</a:t>
          </a:r>
        </a:p>
      </dgm:t>
    </dgm:pt>
    <dgm:pt modelId="{467DB3C7-3DC6-48B2-A725-7EFAE60E6345}" type="parTrans" cxnId="{50A1092F-1789-42F1-851D-A80A5EA22A05}">
      <dgm:prSet/>
      <dgm:spPr/>
      <dgm:t>
        <a:bodyPr/>
        <a:lstStyle/>
        <a:p>
          <a:endParaRPr lang="en-GB"/>
        </a:p>
      </dgm:t>
    </dgm:pt>
    <dgm:pt modelId="{8AFC4C71-4291-4641-92E5-CEFB3A6BE200}" type="sibTrans" cxnId="{50A1092F-1789-42F1-851D-A80A5EA22A05}">
      <dgm:prSet/>
      <dgm:spPr/>
      <dgm:t>
        <a:bodyPr/>
        <a:lstStyle/>
        <a:p>
          <a:endParaRPr lang="en-GB"/>
        </a:p>
      </dgm:t>
    </dgm:pt>
    <dgm:pt modelId="{C1460B9E-FC32-44B5-A0D6-D1397496F207}">
      <dgm:prSet/>
      <dgm:spPr/>
      <dgm:t>
        <a:bodyPr/>
        <a:lstStyle/>
        <a:p>
          <a:pPr rtl="0"/>
          <a:r>
            <a:rPr lang="en-GB"/>
            <a:t>Other companies poach their ready trained staff rather than training their own staff</a:t>
          </a:r>
        </a:p>
      </dgm:t>
    </dgm:pt>
    <dgm:pt modelId="{37C28F3A-E38C-4BF0-8AC6-BEC4C4345D2B}" type="parTrans" cxnId="{5A5F0904-A55B-44E8-992C-88F4CB6F791D}">
      <dgm:prSet/>
      <dgm:spPr/>
      <dgm:t>
        <a:bodyPr/>
        <a:lstStyle/>
        <a:p>
          <a:endParaRPr lang="en-GB"/>
        </a:p>
      </dgm:t>
    </dgm:pt>
    <dgm:pt modelId="{6E955ADF-D483-42D6-8F5E-BAF83DB9A73B}" type="sibTrans" cxnId="{5A5F0904-A55B-44E8-992C-88F4CB6F791D}">
      <dgm:prSet/>
      <dgm:spPr/>
      <dgm:t>
        <a:bodyPr/>
        <a:lstStyle/>
        <a:p>
          <a:endParaRPr lang="en-GB"/>
        </a:p>
      </dgm:t>
    </dgm:pt>
    <dgm:pt modelId="{F4F82BC5-CD96-4199-B49C-8D71BE2D88AF}">
      <dgm:prSet/>
      <dgm:spPr/>
      <dgm:t>
        <a:bodyPr/>
        <a:lstStyle/>
        <a:p>
          <a:pPr rtl="0"/>
          <a:r>
            <a:rPr lang="en-GB" dirty="0"/>
            <a:t>The companies with the great training schemes are spending too much on training staff who then leave</a:t>
          </a:r>
        </a:p>
      </dgm:t>
    </dgm:pt>
    <dgm:pt modelId="{92E28A3F-83E6-4CE3-B92E-5A10DA7FECF8}" type="parTrans" cxnId="{E7BAB2D7-3F01-48ED-B839-DC1711109443}">
      <dgm:prSet/>
      <dgm:spPr/>
      <dgm:t>
        <a:bodyPr/>
        <a:lstStyle/>
        <a:p>
          <a:endParaRPr lang="en-GB"/>
        </a:p>
      </dgm:t>
    </dgm:pt>
    <dgm:pt modelId="{84E10175-161D-441E-9563-9FAD71954D84}" type="sibTrans" cxnId="{E7BAB2D7-3F01-48ED-B839-DC1711109443}">
      <dgm:prSet/>
      <dgm:spPr/>
      <dgm:t>
        <a:bodyPr/>
        <a:lstStyle/>
        <a:p>
          <a:endParaRPr lang="en-GB"/>
        </a:p>
      </dgm:t>
    </dgm:pt>
    <dgm:pt modelId="{3ABC5E67-C342-48AD-9DE8-2995DD9953BE}">
      <dgm:prSet/>
      <dgm:spPr/>
      <dgm:t>
        <a:bodyPr/>
        <a:lstStyle/>
        <a:p>
          <a:pPr rtl="0"/>
          <a:r>
            <a:rPr lang="en-GB"/>
            <a:t>They decide to stop the training schemes</a:t>
          </a:r>
        </a:p>
      </dgm:t>
    </dgm:pt>
    <dgm:pt modelId="{A431150F-7517-4260-86E7-0763CAC1613E}" type="parTrans" cxnId="{02268B11-453C-4496-B3E4-6A1FBFB10102}">
      <dgm:prSet/>
      <dgm:spPr/>
      <dgm:t>
        <a:bodyPr/>
        <a:lstStyle/>
        <a:p>
          <a:endParaRPr lang="en-GB"/>
        </a:p>
      </dgm:t>
    </dgm:pt>
    <dgm:pt modelId="{D67369A6-7664-4975-B63B-54C2C11F2A9A}" type="sibTrans" cxnId="{02268B11-453C-4496-B3E4-6A1FBFB10102}">
      <dgm:prSet/>
      <dgm:spPr/>
      <dgm:t>
        <a:bodyPr/>
        <a:lstStyle/>
        <a:p>
          <a:endParaRPr lang="en-GB"/>
        </a:p>
      </dgm:t>
    </dgm:pt>
    <dgm:pt modelId="{33FE8E1D-3339-4948-902D-B45CB6B0E416}" type="pres">
      <dgm:prSet presAssocID="{7F881DA0-5B52-43AA-9D7A-E3C09F434C13}" presName="CompostProcess" presStyleCnt="0">
        <dgm:presLayoutVars>
          <dgm:dir/>
          <dgm:resizeHandles val="exact"/>
        </dgm:presLayoutVars>
      </dgm:prSet>
      <dgm:spPr/>
    </dgm:pt>
    <dgm:pt modelId="{F1AD6256-EA28-4CD0-8FF9-077F10ACCCED}" type="pres">
      <dgm:prSet presAssocID="{7F881DA0-5B52-43AA-9D7A-E3C09F434C13}" presName="arrow" presStyleLbl="bgShp" presStyleIdx="0" presStyleCnt="1"/>
      <dgm:spPr/>
    </dgm:pt>
    <dgm:pt modelId="{9FB706EA-5365-4BAE-AD68-AD4AC513DA5E}" type="pres">
      <dgm:prSet presAssocID="{7F881DA0-5B52-43AA-9D7A-E3C09F434C13}" presName="linearProcess" presStyleCnt="0"/>
      <dgm:spPr/>
    </dgm:pt>
    <dgm:pt modelId="{9500A1F8-E4FA-4B47-B511-25D1F3DF79B8}" type="pres">
      <dgm:prSet presAssocID="{0A3A825A-FA7A-49D6-986F-111DC078C00A}" presName="textNode" presStyleLbl="node1" presStyleIdx="0" presStyleCnt="5">
        <dgm:presLayoutVars>
          <dgm:bulletEnabled val="1"/>
        </dgm:presLayoutVars>
      </dgm:prSet>
      <dgm:spPr/>
    </dgm:pt>
    <dgm:pt modelId="{0D156A9E-14AD-4E4A-AEA8-ED9E39AB0653}" type="pres">
      <dgm:prSet presAssocID="{D7744EA1-DF3B-4BDB-BDAC-9651F6880002}" presName="sibTrans" presStyleCnt="0"/>
      <dgm:spPr/>
    </dgm:pt>
    <dgm:pt modelId="{0341AAE3-22D2-4DDC-A8C9-24B979F2702D}" type="pres">
      <dgm:prSet presAssocID="{711AB95C-0EFE-461A-B95A-EDC60FCC4A13}" presName="textNode" presStyleLbl="node1" presStyleIdx="1" presStyleCnt="5">
        <dgm:presLayoutVars>
          <dgm:bulletEnabled val="1"/>
        </dgm:presLayoutVars>
      </dgm:prSet>
      <dgm:spPr/>
    </dgm:pt>
    <dgm:pt modelId="{40B53B92-1CE8-4A9B-95CE-D192D4F5B86A}" type="pres">
      <dgm:prSet presAssocID="{8AFC4C71-4291-4641-92E5-CEFB3A6BE200}" presName="sibTrans" presStyleCnt="0"/>
      <dgm:spPr/>
    </dgm:pt>
    <dgm:pt modelId="{AFCF5ED7-EB17-4640-B3FD-2A4B494D5461}" type="pres">
      <dgm:prSet presAssocID="{C1460B9E-FC32-44B5-A0D6-D1397496F207}" presName="textNode" presStyleLbl="node1" presStyleIdx="2" presStyleCnt="5">
        <dgm:presLayoutVars>
          <dgm:bulletEnabled val="1"/>
        </dgm:presLayoutVars>
      </dgm:prSet>
      <dgm:spPr/>
    </dgm:pt>
    <dgm:pt modelId="{8F9B4AB7-3B10-4331-B5DF-41D2FD2DF2D9}" type="pres">
      <dgm:prSet presAssocID="{6E955ADF-D483-42D6-8F5E-BAF83DB9A73B}" presName="sibTrans" presStyleCnt="0"/>
      <dgm:spPr/>
    </dgm:pt>
    <dgm:pt modelId="{73E09839-D2C9-4E68-A110-807F812A71EA}" type="pres">
      <dgm:prSet presAssocID="{F4F82BC5-CD96-4199-B49C-8D71BE2D88AF}" presName="textNode" presStyleLbl="node1" presStyleIdx="3" presStyleCnt="5">
        <dgm:presLayoutVars>
          <dgm:bulletEnabled val="1"/>
        </dgm:presLayoutVars>
      </dgm:prSet>
      <dgm:spPr/>
    </dgm:pt>
    <dgm:pt modelId="{8B598141-B8EF-4B70-9573-C016023B9FF2}" type="pres">
      <dgm:prSet presAssocID="{84E10175-161D-441E-9563-9FAD71954D84}" presName="sibTrans" presStyleCnt="0"/>
      <dgm:spPr/>
    </dgm:pt>
    <dgm:pt modelId="{D16018DC-A7ED-4707-9689-98345C8EFA64}" type="pres">
      <dgm:prSet presAssocID="{3ABC5E67-C342-48AD-9DE8-2995DD9953BE}" presName="textNode" presStyleLbl="node1" presStyleIdx="4" presStyleCnt="5">
        <dgm:presLayoutVars>
          <dgm:bulletEnabled val="1"/>
        </dgm:presLayoutVars>
      </dgm:prSet>
      <dgm:spPr/>
    </dgm:pt>
  </dgm:ptLst>
  <dgm:cxnLst>
    <dgm:cxn modelId="{5A5F0904-A55B-44E8-992C-88F4CB6F791D}" srcId="{7F881DA0-5B52-43AA-9D7A-E3C09F434C13}" destId="{C1460B9E-FC32-44B5-A0D6-D1397496F207}" srcOrd="2" destOrd="0" parTransId="{37C28F3A-E38C-4BF0-8AC6-BEC4C4345D2B}" sibTransId="{6E955ADF-D483-42D6-8F5E-BAF83DB9A73B}"/>
    <dgm:cxn modelId="{13F81C0A-F594-4471-BDF0-A6A222D311E3}" srcId="{7F881DA0-5B52-43AA-9D7A-E3C09F434C13}" destId="{0A3A825A-FA7A-49D6-986F-111DC078C00A}" srcOrd="0" destOrd="0" parTransId="{8CA5E6CC-37AD-4A4D-B353-EDBB01121F01}" sibTransId="{D7744EA1-DF3B-4BDB-BDAC-9651F6880002}"/>
    <dgm:cxn modelId="{02268B11-453C-4496-B3E4-6A1FBFB10102}" srcId="{7F881DA0-5B52-43AA-9D7A-E3C09F434C13}" destId="{3ABC5E67-C342-48AD-9DE8-2995DD9953BE}" srcOrd="4" destOrd="0" parTransId="{A431150F-7517-4260-86E7-0763CAC1613E}" sibTransId="{D67369A6-7664-4975-B63B-54C2C11F2A9A}"/>
    <dgm:cxn modelId="{50A1092F-1789-42F1-851D-A80A5EA22A05}" srcId="{7F881DA0-5B52-43AA-9D7A-E3C09F434C13}" destId="{711AB95C-0EFE-461A-B95A-EDC60FCC4A13}" srcOrd="1" destOrd="0" parTransId="{467DB3C7-3DC6-48B2-A725-7EFAE60E6345}" sibTransId="{8AFC4C71-4291-4641-92E5-CEFB3A6BE200}"/>
    <dgm:cxn modelId="{123C0937-985F-40E3-915E-BFF56817A570}" type="presOf" srcId="{C1460B9E-FC32-44B5-A0D6-D1397496F207}" destId="{AFCF5ED7-EB17-4640-B3FD-2A4B494D5461}" srcOrd="0" destOrd="0" presId="urn:microsoft.com/office/officeart/2005/8/layout/hProcess9"/>
    <dgm:cxn modelId="{655BE568-F954-44D0-B99E-7AEF78AB7FAF}" type="presOf" srcId="{F4F82BC5-CD96-4199-B49C-8D71BE2D88AF}" destId="{73E09839-D2C9-4E68-A110-807F812A71EA}" srcOrd="0" destOrd="0" presId="urn:microsoft.com/office/officeart/2005/8/layout/hProcess9"/>
    <dgm:cxn modelId="{15581B6A-7E59-4463-93B6-EE3868BD3C64}" type="presOf" srcId="{3ABC5E67-C342-48AD-9DE8-2995DD9953BE}" destId="{D16018DC-A7ED-4707-9689-98345C8EFA64}" srcOrd="0" destOrd="0" presId="urn:microsoft.com/office/officeart/2005/8/layout/hProcess9"/>
    <dgm:cxn modelId="{6FF65577-ECD6-447F-A069-842FD0B55DC5}" type="presOf" srcId="{7F881DA0-5B52-43AA-9D7A-E3C09F434C13}" destId="{33FE8E1D-3339-4948-902D-B45CB6B0E416}" srcOrd="0" destOrd="0" presId="urn:microsoft.com/office/officeart/2005/8/layout/hProcess9"/>
    <dgm:cxn modelId="{6FF13097-2C33-4F7C-BE63-24ECCAFC14AA}" type="presOf" srcId="{711AB95C-0EFE-461A-B95A-EDC60FCC4A13}" destId="{0341AAE3-22D2-4DDC-A8C9-24B979F2702D}" srcOrd="0" destOrd="0" presId="urn:microsoft.com/office/officeart/2005/8/layout/hProcess9"/>
    <dgm:cxn modelId="{E7BAB2D7-3F01-48ED-B839-DC1711109443}" srcId="{7F881DA0-5B52-43AA-9D7A-E3C09F434C13}" destId="{F4F82BC5-CD96-4199-B49C-8D71BE2D88AF}" srcOrd="3" destOrd="0" parTransId="{92E28A3F-83E6-4CE3-B92E-5A10DA7FECF8}" sibTransId="{84E10175-161D-441E-9563-9FAD71954D84}"/>
    <dgm:cxn modelId="{3E2045FF-0D21-4BC2-849B-36BB1CD214C0}" type="presOf" srcId="{0A3A825A-FA7A-49D6-986F-111DC078C00A}" destId="{9500A1F8-E4FA-4B47-B511-25D1F3DF79B8}" srcOrd="0" destOrd="0" presId="urn:microsoft.com/office/officeart/2005/8/layout/hProcess9"/>
    <dgm:cxn modelId="{BD2CE545-91E7-40C2-8884-0AE141110A89}" type="presParOf" srcId="{33FE8E1D-3339-4948-902D-B45CB6B0E416}" destId="{F1AD6256-EA28-4CD0-8FF9-077F10ACCCED}" srcOrd="0" destOrd="0" presId="urn:microsoft.com/office/officeart/2005/8/layout/hProcess9"/>
    <dgm:cxn modelId="{1443CD23-2870-478C-891E-A536C9A44142}" type="presParOf" srcId="{33FE8E1D-3339-4948-902D-B45CB6B0E416}" destId="{9FB706EA-5365-4BAE-AD68-AD4AC513DA5E}" srcOrd="1" destOrd="0" presId="urn:microsoft.com/office/officeart/2005/8/layout/hProcess9"/>
    <dgm:cxn modelId="{5415E39C-45CE-4060-B61D-F551B9B60AC0}" type="presParOf" srcId="{9FB706EA-5365-4BAE-AD68-AD4AC513DA5E}" destId="{9500A1F8-E4FA-4B47-B511-25D1F3DF79B8}" srcOrd="0" destOrd="0" presId="urn:microsoft.com/office/officeart/2005/8/layout/hProcess9"/>
    <dgm:cxn modelId="{8EAF6953-C32D-48B5-8142-4BAE36C32338}" type="presParOf" srcId="{9FB706EA-5365-4BAE-AD68-AD4AC513DA5E}" destId="{0D156A9E-14AD-4E4A-AEA8-ED9E39AB0653}" srcOrd="1" destOrd="0" presId="urn:microsoft.com/office/officeart/2005/8/layout/hProcess9"/>
    <dgm:cxn modelId="{27E9C6D0-8BFA-46F9-BC40-07C9167E5D42}" type="presParOf" srcId="{9FB706EA-5365-4BAE-AD68-AD4AC513DA5E}" destId="{0341AAE3-22D2-4DDC-A8C9-24B979F2702D}" srcOrd="2" destOrd="0" presId="urn:microsoft.com/office/officeart/2005/8/layout/hProcess9"/>
    <dgm:cxn modelId="{214F86AC-97FB-44A0-A024-950830595E02}" type="presParOf" srcId="{9FB706EA-5365-4BAE-AD68-AD4AC513DA5E}" destId="{40B53B92-1CE8-4A9B-95CE-D192D4F5B86A}" srcOrd="3" destOrd="0" presId="urn:microsoft.com/office/officeart/2005/8/layout/hProcess9"/>
    <dgm:cxn modelId="{DCAA4669-5A61-4F37-93A7-2AE36F633B64}" type="presParOf" srcId="{9FB706EA-5365-4BAE-AD68-AD4AC513DA5E}" destId="{AFCF5ED7-EB17-4640-B3FD-2A4B494D5461}" srcOrd="4" destOrd="0" presId="urn:microsoft.com/office/officeart/2005/8/layout/hProcess9"/>
    <dgm:cxn modelId="{01CA6CD0-6933-457C-BAB3-848B9DAD66DE}" type="presParOf" srcId="{9FB706EA-5365-4BAE-AD68-AD4AC513DA5E}" destId="{8F9B4AB7-3B10-4331-B5DF-41D2FD2DF2D9}" srcOrd="5" destOrd="0" presId="urn:microsoft.com/office/officeart/2005/8/layout/hProcess9"/>
    <dgm:cxn modelId="{6C193FFB-BC17-45DA-9AB5-5800FBCED026}" type="presParOf" srcId="{9FB706EA-5365-4BAE-AD68-AD4AC513DA5E}" destId="{73E09839-D2C9-4E68-A110-807F812A71EA}" srcOrd="6" destOrd="0" presId="urn:microsoft.com/office/officeart/2005/8/layout/hProcess9"/>
    <dgm:cxn modelId="{3DDF0DEE-E1AD-4494-BF4C-E60B7C802EA3}" type="presParOf" srcId="{9FB706EA-5365-4BAE-AD68-AD4AC513DA5E}" destId="{8B598141-B8EF-4B70-9573-C016023B9FF2}" srcOrd="7" destOrd="0" presId="urn:microsoft.com/office/officeart/2005/8/layout/hProcess9"/>
    <dgm:cxn modelId="{B835D177-5C73-49BE-B2CB-0485B632BC41}" type="presParOf" srcId="{9FB706EA-5365-4BAE-AD68-AD4AC513DA5E}" destId="{D16018DC-A7ED-4707-9689-98345C8EFA64}"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EAE94AF-F4D5-4986-A4C1-10DD5B106F1C}"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GB"/>
        </a:p>
      </dgm:t>
    </dgm:pt>
    <dgm:pt modelId="{A73898E5-B88A-4920-8BA1-378D55EEAFDD}">
      <dgm:prSet/>
      <dgm:spPr/>
      <dgm:t>
        <a:bodyPr/>
        <a:lstStyle/>
        <a:p>
          <a:pPr rtl="0"/>
          <a:r>
            <a:rPr lang="en-GB"/>
            <a:t>Training is designed to improve performance and productivity</a:t>
          </a:r>
        </a:p>
      </dgm:t>
    </dgm:pt>
    <dgm:pt modelId="{70143DFD-4C6F-4636-BD1C-D2D7F9C70FB9}" type="parTrans" cxnId="{331115B9-0930-4EDE-AF6F-F2645695B184}">
      <dgm:prSet/>
      <dgm:spPr/>
      <dgm:t>
        <a:bodyPr/>
        <a:lstStyle/>
        <a:p>
          <a:endParaRPr lang="en-GB"/>
        </a:p>
      </dgm:t>
    </dgm:pt>
    <dgm:pt modelId="{951C1B93-16D8-454D-BCBB-122AFB5B99D7}" type="sibTrans" cxnId="{331115B9-0930-4EDE-AF6F-F2645695B184}">
      <dgm:prSet/>
      <dgm:spPr/>
      <dgm:t>
        <a:bodyPr/>
        <a:lstStyle/>
        <a:p>
          <a:endParaRPr lang="en-GB"/>
        </a:p>
      </dgm:t>
    </dgm:pt>
    <dgm:pt modelId="{95B56281-9FFB-4BBB-B6DD-C18FD7170204}">
      <dgm:prSet/>
      <dgm:spPr/>
      <dgm:t>
        <a:bodyPr/>
        <a:lstStyle/>
        <a:p>
          <a:pPr rtl="0"/>
          <a:r>
            <a:rPr lang="en-GB"/>
            <a:t>Training costs money</a:t>
          </a:r>
        </a:p>
      </dgm:t>
    </dgm:pt>
    <dgm:pt modelId="{3828A7CB-A3FB-442B-92D2-39E184C6549E}" type="parTrans" cxnId="{10AC088B-2D5B-4ED4-B2E4-436E7F427A25}">
      <dgm:prSet/>
      <dgm:spPr/>
      <dgm:t>
        <a:bodyPr/>
        <a:lstStyle/>
        <a:p>
          <a:endParaRPr lang="en-GB"/>
        </a:p>
      </dgm:t>
    </dgm:pt>
    <dgm:pt modelId="{F29CDE51-D902-46C9-95F0-5A5094156823}" type="sibTrans" cxnId="{10AC088B-2D5B-4ED4-B2E4-436E7F427A25}">
      <dgm:prSet/>
      <dgm:spPr/>
      <dgm:t>
        <a:bodyPr/>
        <a:lstStyle/>
        <a:p>
          <a:endParaRPr lang="en-GB"/>
        </a:p>
      </dgm:t>
    </dgm:pt>
    <dgm:pt modelId="{8BF0C60C-8CB1-4ED3-8829-0C1E481C7F93}">
      <dgm:prSet/>
      <dgm:spPr/>
      <dgm:t>
        <a:bodyPr/>
        <a:lstStyle/>
        <a:p>
          <a:pPr rtl="0"/>
          <a:r>
            <a:rPr lang="en-GB"/>
            <a:t>The benefits of training need to be measurable and measured to ensure value for money (cost/benefit analysis)</a:t>
          </a:r>
        </a:p>
      </dgm:t>
    </dgm:pt>
    <dgm:pt modelId="{AC91BB94-F007-48F4-AC82-74EB2E6A02A0}" type="parTrans" cxnId="{F287542E-94BE-4181-90A9-2F99FE627256}">
      <dgm:prSet/>
      <dgm:spPr/>
      <dgm:t>
        <a:bodyPr/>
        <a:lstStyle/>
        <a:p>
          <a:endParaRPr lang="en-GB"/>
        </a:p>
      </dgm:t>
    </dgm:pt>
    <dgm:pt modelId="{7FC38633-CF78-4A84-9900-D459A2DD4FEE}" type="sibTrans" cxnId="{F287542E-94BE-4181-90A9-2F99FE627256}">
      <dgm:prSet/>
      <dgm:spPr/>
      <dgm:t>
        <a:bodyPr/>
        <a:lstStyle/>
        <a:p>
          <a:endParaRPr lang="en-GB"/>
        </a:p>
      </dgm:t>
    </dgm:pt>
    <dgm:pt modelId="{659362A7-5CD6-4591-837B-84A8D47B932F}" type="pres">
      <dgm:prSet presAssocID="{9EAE94AF-F4D5-4986-A4C1-10DD5B106F1C}" presName="linear" presStyleCnt="0">
        <dgm:presLayoutVars>
          <dgm:animLvl val="lvl"/>
          <dgm:resizeHandles val="exact"/>
        </dgm:presLayoutVars>
      </dgm:prSet>
      <dgm:spPr/>
    </dgm:pt>
    <dgm:pt modelId="{F34ABAB9-ACF9-46A7-B081-DE9D1F6B61D6}" type="pres">
      <dgm:prSet presAssocID="{A73898E5-B88A-4920-8BA1-378D55EEAFDD}" presName="parentText" presStyleLbl="node1" presStyleIdx="0" presStyleCnt="3" custLinFactNeighborY="-36496">
        <dgm:presLayoutVars>
          <dgm:chMax val="0"/>
          <dgm:bulletEnabled val="1"/>
        </dgm:presLayoutVars>
      </dgm:prSet>
      <dgm:spPr/>
    </dgm:pt>
    <dgm:pt modelId="{DE5C6B48-3242-458D-9CF6-B80D00C70DA7}" type="pres">
      <dgm:prSet presAssocID="{951C1B93-16D8-454D-BCBB-122AFB5B99D7}" presName="spacer" presStyleCnt="0"/>
      <dgm:spPr/>
    </dgm:pt>
    <dgm:pt modelId="{63014D88-8B68-4462-915C-76AB1864DDEB}" type="pres">
      <dgm:prSet presAssocID="{95B56281-9FFB-4BBB-B6DD-C18FD7170204}" presName="parentText" presStyleLbl="node1" presStyleIdx="1" presStyleCnt="3">
        <dgm:presLayoutVars>
          <dgm:chMax val="0"/>
          <dgm:bulletEnabled val="1"/>
        </dgm:presLayoutVars>
      </dgm:prSet>
      <dgm:spPr/>
    </dgm:pt>
    <dgm:pt modelId="{09E6361C-181C-4D7F-B442-7498EC001698}" type="pres">
      <dgm:prSet presAssocID="{F29CDE51-D902-46C9-95F0-5A5094156823}" presName="spacer" presStyleCnt="0"/>
      <dgm:spPr/>
    </dgm:pt>
    <dgm:pt modelId="{50D1E6CF-5309-46ED-8480-0D2463EEE87C}" type="pres">
      <dgm:prSet presAssocID="{8BF0C60C-8CB1-4ED3-8829-0C1E481C7F93}" presName="parentText" presStyleLbl="node1" presStyleIdx="2" presStyleCnt="3">
        <dgm:presLayoutVars>
          <dgm:chMax val="0"/>
          <dgm:bulletEnabled val="1"/>
        </dgm:presLayoutVars>
      </dgm:prSet>
      <dgm:spPr/>
    </dgm:pt>
  </dgm:ptLst>
  <dgm:cxnLst>
    <dgm:cxn modelId="{F287542E-94BE-4181-90A9-2F99FE627256}" srcId="{9EAE94AF-F4D5-4986-A4C1-10DD5B106F1C}" destId="{8BF0C60C-8CB1-4ED3-8829-0C1E481C7F93}" srcOrd="2" destOrd="0" parTransId="{AC91BB94-F007-48F4-AC82-74EB2E6A02A0}" sibTransId="{7FC38633-CF78-4A84-9900-D459A2DD4FEE}"/>
    <dgm:cxn modelId="{45849550-EAA7-485E-B5B1-A150F1AD87C6}" type="presOf" srcId="{A73898E5-B88A-4920-8BA1-378D55EEAFDD}" destId="{F34ABAB9-ACF9-46A7-B081-DE9D1F6B61D6}" srcOrd="0" destOrd="0" presId="urn:microsoft.com/office/officeart/2005/8/layout/vList2"/>
    <dgm:cxn modelId="{969CA152-D91B-403E-A458-8040573C90BA}" type="presOf" srcId="{95B56281-9FFB-4BBB-B6DD-C18FD7170204}" destId="{63014D88-8B68-4462-915C-76AB1864DDEB}" srcOrd="0" destOrd="0" presId="urn:microsoft.com/office/officeart/2005/8/layout/vList2"/>
    <dgm:cxn modelId="{E6BA4A7E-8F12-4619-820F-C6DD83EF1C6A}" type="presOf" srcId="{9EAE94AF-F4D5-4986-A4C1-10DD5B106F1C}" destId="{659362A7-5CD6-4591-837B-84A8D47B932F}" srcOrd="0" destOrd="0" presId="urn:microsoft.com/office/officeart/2005/8/layout/vList2"/>
    <dgm:cxn modelId="{10AC088B-2D5B-4ED4-B2E4-436E7F427A25}" srcId="{9EAE94AF-F4D5-4986-A4C1-10DD5B106F1C}" destId="{95B56281-9FFB-4BBB-B6DD-C18FD7170204}" srcOrd="1" destOrd="0" parTransId="{3828A7CB-A3FB-442B-92D2-39E184C6549E}" sibTransId="{F29CDE51-D902-46C9-95F0-5A5094156823}"/>
    <dgm:cxn modelId="{331115B9-0930-4EDE-AF6F-F2645695B184}" srcId="{9EAE94AF-F4D5-4986-A4C1-10DD5B106F1C}" destId="{A73898E5-B88A-4920-8BA1-378D55EEAFDD}" srcOrd="0" destOrd="0" parTransId="{70143DFD-4C6F-4636-BD1C-D2D7F9C70FB9}" sibTransId="{951C1B93-16D8-454D-BCBB-122AFB5B99D7}"/>
    <dgm:cxn modelId="{F14144E4-900E-4E8F-8014-558B7530B426}" type="presOf" srcId="{8BF0C60C-8CB1-4ED3-8829-0C1E481C7F93}" destId="{50D1E6CF-5309-46ED-8480-0D2463EEE87C}" srcOrd="0" destOrd="0" presId="urn:microsoft.com/office/officeart/2005/8/layout/vList2"/>
    <dgm:cxn modelId="{E1A8A17D-9AEA-4AD9-850F-121A63DB9A10}" type="presParOf" srcId="{659362A7-5CD6-4591-837B-84A8D47B932F}" destId="{F34ABAB9-ACF9-46A7-B081-DE9D1F6B61D6}" srcOrd="0" destOrd="0" presId="urn:microsoft.com/office/officeart/2005/8/layout/vList2"/>
    <dgm:cxn modelId="{F4F2FFDB-AC74-4073-926D-9D96ECDB2B98}" type="presParOf" srcId="{659362A7-5CD6-4591-837B-84A8D47B932F}" destId="{DE5C6B48-3242-458D-9CF6-B80D00C70DA7}" srcOrd="1" destOrd="0" presId="urn:microsoft.com/office/officeart/2005/8/layout/vList2"/>
    <dgm:cxn modelId="{17A09EB0-5F06-443C-AE22-E6FDF751939A}" type="presParOf" srcId="{659362A7-5CD6-4591-837B-84A8D47B932F}" destId="{63014D88-8B68-4462-915C-76AB1864DDEB}" srcOrd="2" destOrd="0" presId="urn:microsoft.com/office/officeart/2005/8/layout/vList2"/>
    <dgm:cxn modelId="{A7E04C5E-E688-4BBC-87A5-F43E5D97676E}" type="presParOf" srcId="{659362A7-5CD6-4591-837B-84A8D47B932F}" destId="{09E6361C-181C-4D7F-B442-7498EC001698}" srcOrd="3" destOrd="0" presId="urn:microsoft.com/office/officeart/2005/8/layout/vList2"/>
    <dgm:cxn modelId="{CD422105-DB51-4D9F-9460-11062692A64D}" type="presParOf" srcId="{659362A7-5CD6-4591-837B-84A8D47B932F}" destId="{50D1E6CF-5309-46ED-8480-0D2463EEE87C}"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184A6D9-4D32-4103-A1D2-180EA71E7A87}" type="doc">
      <dgm:prSet loTypeId="urn:microsoft.com/office/officeart/2016/7/layout/BasicLinearProcessNumbered" loCatId="process" qsTypeId="urn:microsoft.com/office/officeart/2005/8/quickstyle/simple1" qsCatId="simple" csTypeId="urn:microsoft.com/office/officeart/2005/8/colors/colorful2" csCatId="colorful" phldr="1"/>
      <dgm:spPr/>
      <dgm:t>
        <a:bodyPr/>
        <a:lstStyle/>
        <a:p>
          <a:endParaRPr lang="en-US"/>
        </a:p>
      </dgm:t>
    </dgm:pt>
    <dgm:pt modelId="{EBD493F7-E2EF-6E4A-AF5D-A6F594B7DC2B}">
      <dgm:prSet/>
      <dgm:spPr/>
      <dgm:t>
        <a:bodyPr/>
        <a:lstStyle/>
        <a:p>
          <a:r>
            <a:rPr lang="en-GB" b="0" i="0" dirty="0"/>
            <a:t>With reference to the case study, you are to prepare a presentation for the Managing Director of NBCC Ltd</a:t>
          </a:r>
        </a:p>
      </dgm:t>
    </dgm:pt>
    <dgm:pt modelId="{034324A4-319F-3A4C-8D46-D16FE5DBD4C3}" type="parTrans" cxnId="{7D8E6588-D46B-FA43-BE31-9B7CC6FE2CDB}">
      <dgm:prSet/>
      <dgm:spPr/>
      <dgm:t>
        <a:bodyPr/>
        <a:lstStyle/>
        <a:p>
          <a:endParaRPr lang="en-US"/>
        </a:p>
      </dgm:t>
    </dgm:pt>
    <dgm:pt modelId="{B8990C1C-EB19-4F4D-ABEF-D1D8B584490C}" type="sibTrans" cxnId="{7D8E6588-D46B-FA43-BE31-9B7CC6FE2CDB}">
      <dgm:prSet phldrT="1" phldr="0"/>
      <dgm:spPr/>
      <dgm:t>
        <a:bodyPr/>
        <a:lstStyle/>
        <a:p>
          <a:r>
            <a:rPr lang="en-US"/>
            <a:t>1</a:t>
          </a:r>
        </a:p>
      </dgm:t>
    </dgm:pt>
    <dgm:pt modelId="{F49D800E-F82F-EA43-8473-97D364B17D3A}">
      <dgm:prSet/>
      <dgm:spPr/>
      <dgm:t>
        <a:bodyPr/>
        <a:lstStyle/>
        <a:p>
          <a:r>
            <a:rPr lang="en-GB" dirty="0"/>
            <a:t>Explain the training and development approaches that NBCC could use</a:t>
          </a:r>
          <a:endParaRPr lang="en-GB" b="0" i="0" dirty="0"/>
        </a:p>
      </dgm:t>
    </dgm:pt>
    <dgm:pt modelId="{EBC7B8FF-28FA-E048-A085-28CBD9156C60}" type="parTrans" cxnId="{21241DDC-1BAB-4D4B-A9A8-BE7725711FA5}">
      <dgm:prSet/>
      <dgm:spPr/>
      <dgm:t>
        <a:bodyPr/>
        <a:lstStyle/>
        <a:p>
          <a:endParaRPr lang="en-US"/>
        </a:p>
      </dgm:t>
    </dgm:pt>
    <dgm:pt modelId="{62C59BAE-A01B-0B4D-9F4B-364F9744D710}" type="sibTrans" cxnId="{21241DDC-1BAB-4D4B-A9A8-BE7725711FA5}">
      <dgm:prSet phldrT="2" phldr="0"/>
      <dgm:spPr/>
      <dgm:t>
        <a:bodyPr/>
        <a:lstStyle/>
        <a:p>
          <a:r>
            <a:rPr lang="en-US"/>
            <a:t>2</a:t>
          </a:r>
        </a:p>
      </dgm:t>
    </dgm:pt>
    <dgm:pt modelId="{E31CECCF-EF00-5A43-B742-C346EE3262B3}">
      <dgm:prSet/>
      <dgm:spPr/>
      <dgm:t>
        <a:bodyPr/>
        <a:lstStyle/>
        <a:p>
          <a:r>
            <a:rPr lang="en-GB" dirty="0"/>
            <a:t>Recommend methods that NBCC could use to </a:t>
          </a:r>
          <a:r>
            <a:rPr lang="en-GB" b="1" dirty="0"/>
            <a:t>measure the effectiveness </a:t>
          </a:r>
          <a:r>
            <a:rPr lang="en-GB" dirty="0"/>
            <a:t>of training and development initiatives</a:t>
          </a:r>
          <a:endParaRPr lang="en-GB" b="0" i="0" dirty="0"/>
        </a:p>
      </dgm:t>
    </dgm:pt>
    <dgm:pt modelId="{8D4D8D10-A3F0-7E4D-B35A-65FA20D44C8D}" type="parTrans" cxnId="{F700D975-1796-5D4A-9F43-8AED0801619D}">
      <dgm:prSet/>
      <dgm:spPr/>
      <dgm:t>
        <a:bodyPr/>
        <a:lstStyle/>
        <a:p>
          <a:endParaRPr lang="en-US"/>
        </a:p>
      </dgm:t>
    </dgm:pt>
    <dgm:pt modelId="{2E2773B7-1363-6A43-9614-E41CA1E68196}" type="sibTrans" cxnId="{F700D975-1796-5D4A-9F43-8AED0801619D}">
      <dgm:prSet phldrT="3" phldr="0"/>
      <dgm:spPr/>
      <dgm:t>
        <a:bodyPr/>
        <a:lstStyle/>
        <a:p>
          <a:r>
            <a:rPr lang="en-US"/>
            <a:t>3</a:t>
          </a:r>
        </a:p>
      </dgm:t>
    </dgm:pt>
    <dgm:pt modelId="{C085FBEF-CCBE-6049-B0CF-08ACB93211AC}" type="pres">
      <dgm:prSet presAssocID="{4184A6D9-4D32-4103-A1D2-180EA71E7A87}" presName="Name0" presStyleCnt="0">
        <dgm:presLayoutVars>
          <dgm:animLvl val="lvl"/>
          <dgm:resizeHandles val="exact"/>
        </dgm:presLayoutVars>
      </dgm:prSet>
      <dgm:spPr/>
    </dgm:pt>
    <dgm:pt modelId="{EC8E4AB4-96B5-CA4B-A1F2-ED1CF91C9A1F}" type="pres">
      <dgm:prSet presAssocID="{EBD493F7-E2EF-6E4A-AF5D-A6F594B7DC2B}" presName="compositeNode" presStyleCnt="0">
        <dgm:presLayoutVars>
          <dgm:bulletEnabled val="1"/>
        </dgm:presLayoutVars>
      </dgm:prSet>
      <dgm:spPr/>
    </dgm:pt>
    <dgm:pt modelId="{7AEF942D-75EF-5848-962E-FFF402B7E690}" type="pres">
      <dgm:prSet presAssocID="{EBD493F7-E2EF-6E4A-AF5D-A6F594B7DC2B}" presName="bgRect" presStyleLbl="bgAccFollowNode1" presStyleIdx="0" presStyleCnt="3"/>
      <dgm:spPr/>
    </dgm:pt>
    <dgm:pt modelId="{9162A9ED-3FE4-9B49-91DD-4BCF01FBEDA2}" type="pres">
      <dgm:prSet presAssocID="{B8990C1C-EB19-4F4D-ABEF-D1D8B584490C}" presName="sibTransNodeCircle" presStyleLbl="alignNode1" presStyleIdx="0" presStyleCnt="6">
        <dgm:presLayoutVars>
          <dgm:chMax val="0"/>
          <dgm:bulletEnabled/>
        </dgm:presLayoutVars>
      </dgm:prSet>
      <dgm:spPr/>
    </dgm:pt>
    <dgm:pt modelId="{711F2C87-8E8F-4549-A20D-2D54CD3707AE}" type="pres">
      <dgm:prSet presAssocID="{EBD493F7-E2EF-6E4A-AF5D-A6F594B7DC2B}" presName="bottomLine" presStyleLbl="alignNode1" presStyleIdx="1" presStyleCnt="6">
        <dgm:presLayoutVars/>
      </dgm:prSet>
      <dgm:spPr/>
    </dgm:pt>
    <dgm:pt modelId="{AE0483FA-7731-FE4D-9368-31F410063D6C}" type="pres">
      <dgm:prSet presAssocID="{EBD493F7-E2EF-6E4A-AF5D-A6F594B7DC2B}" presName="nodeText" presStyleLbl="bgAccFollowNode1" presStyleIdx="0" presStyleCnt="3">
        <dgm:presLayoutVars>
          <dgm:bulletEnabled val="1"/>
        </dgm:presLayoutVars>
      </dgm:prSet>
      <dgm:spPr/>
    </dgm:pt>
    <dgm:pt modelId="{7C038034-4640-844A-9721-8A74F3C7A5F1}" type="pres">
      <dgm:prSet presAssocID="{B8990C1C-EB19-4F4D-ABEF-D1D8B584490C}" presName="sibTrans" presStyleCnt="0"/>
      <dgm:spPr/>
    </dgm:pt>
    <dgm:pt modelId="{55A9716F-E7F2-7C4C-A2CC-D9BC21DDEF09}" type="pres">
      <dgm:prSet presAssocID="{F49D800E-F82F-EA43-8473-97D364B17D3A}" presName="compositeNode" presStyleCnt="0">
        <dgm:presLayoutVars>
          <dgm:bulletEnabled val="1"/>
        </dgm:presLayoutVars>
      </dgm:prSet>
      <dgm:spPr/>
    </dgm:pt>
    <dgm:pt modelId="{35896611-84D0-6C47-8E29-C6DC7AFE11F3}" type="pres">
      <dgm:prSet presAssocID="{F49D800E-F82F-EA43-8473-97D364B17D3A}" presName="bgRect" presStyleLbl="bgAccFollowNode1" presStyleIdx="1" presStyleCnt="3"/>
      <dgm:spPr/>
    </dgm:pt>
    <dgm:pt modelId="{557B098E-F464-8B40-978E-91329B8551BD}" type="pres">
      <dgm:prSet presAssocID="{62C59BAE-A01B-0B4D-9F4B-364F9744D710}" presName="sibTransNodeCircle" presStyleLbl="alignNode1" presStyleIdx="2" presStyleCnt="6">
        <dgm:presLayoutVars>
          <dgm:chMax val="0"/>
          <dgm:bulletEnabled/>
        </dgm:presLayoutVars>
      </dgm:prSet>
      <dgm:spPr/>
    </dgm:pt>
    <dgm:pt modelId="{C44971C6-F894-8A42-8639-FF5EFD6F4AC3}" type="pres">
      <dgm:prSet presAssocID="{F49D800E-F82F-EA43-8473-97D364B17D3A}" presName="bottomLine" presStyleLbl="alignNode1" presStyleIdx="3" presStyleCnt="6">
        <dgm:presLayoutVars/>
      </dgm:prSet>
      <dgm:spPr/>
    </dgm:pt>
    <dgm:pt modelId="{12EF3113-D2DD-BE48-94F1-46E242F1F8DD}" type="pres">
      <dgm:prSet presAssocID="{F49D800E-F82F-EA43-8473-97D364B17D3A}" presName="nodeText" presStyleLbl="bgAccFollowNode1" presStyleIdx="1" presStyleCnt="3">
        <dgm:presLayoutVars>
          <dgm:bulletEnabled val="1"/>
        </dgm:presLayoutVars>
      </dgm:prSet>
      <dgm:spPr/>
    </dgm:pt>
    <dgm:pt modelId="{5A980D28-F3C3-FD46-A0B9-87B72368EF31}" type="pres">
      <dgm:prSet presAssocID="{62C59BAE-A01B-0B4D-9F4B-364F9744D710}" presName="sibTrans" presStyleCnt="0"/>
      <dgm:spPr/>
    </dgm:pt>
    <dgm:pt modelId="{548F8C5C-EC46-3846-991B-4DCAA9E8E47B}" type="pres">
      <dgm:prSet presAssocID="{E31CECCF-EF00-5A43-B742-C346EE3262B3}" presName="compositeNode" presStyleCnt="0">
        <dgm:presLayoutVars>
          <dgm:bulletEnabled val="1"/>
        </dgm:presLayoutVars>
      </dgm:prSet>
      <dgm:spPr/>
    </dgm:pt>
    <dgm:pt modelId="{F77D34A4-B3B5-B242-B06B-34041420ABA3}" type="pres">
      <dgm:prSet presAssocID="{E31CECCF-EF00-5A43-B742-C346EE3262B3}" presName="bgRect" presStyleLbl="bgAccFollowNode1" presStyleIdx="2" presStyleCnt="3"/>
      <dgm:spPr/>
    </dgm:pt>
    <dgm:pt modelId="{993AF5D8-37DB-5441-A183-9D9E7C4FB926}" type="pres">
      <dgm:prSet presAssocID="{2E2773B7-1363-6A43-9614-E41CA1E68196}" presName="sibTransNodeCircle" presStyleLbl="alignNode1" presStyleIdx="4" presStyleCnt="6">
        <dgm:presLayoutVars>
          <dgm:chMax val="0"/>
          <dgm:bulletEnabled/>
        </dgm:presLayoutVars>
      </dgm:prSet>
      <dgm:spPr/>
    </dgm:pt>
    <dgm:pt modelId="{FF643B55-585F-4049-A819-D717CE74B94E}" type="pres">
      <dgm:prSet presAssocID="{E31CECCF-EF00-5A43-B742-C346EE3262B3}" presName="bottomLine" presStyleLbl="alignNode1" presStyleIdx="5" presStyleCnt="6">
        <dgm:presLayoutVars/>
      </dgm:prSet>
      <dgm:spPr/>
    </dgm:pt>
    <dgm:pt modelId="{429F0202-B6FC-394F-969E-D4E62C685AEF}" type="pres">
      <dgm:prSet presAssocID="{E31CECCF-EF00-5A43-B742-C346EE3262B3}" presName="nodeText" presStyleLbl="bgAccFollowNode1" presStyleIdx="2" presStyleCnt="3">
        <dgm:presLayoutVars>
          <dgm:bulletEnabled val="1"/>
        </dgm:presLayoutVars>
      </dgm:prSet>
      <dgm:spPr/>
    </dgm:pt>
  </dgm:ptLst>
  <dgm:cxnLst>
    <dgm:cxn modelId="{D98C7700-09EC-C34A-82EA-23A78AB7A3B0}" type="presOf" srcId="{E31CECCF-EF00-5A43-B742-C346EE3262B3}" destId="{F77D34A4-B3B5-B242-B06B-34041420ABA3}" srcOrd="0" destOrd="0" presId="urn:microsoft.com/office/officeart/2016/7/layout/BasicLinearProcessNumbered"/>
    <dgm:cxn modelId="{B1194007-510D-7F44-8919-3CA4B4211A51}" type="presOf" srcId="{62C59BAE-A01B-0B4D-9F4B-364F9744D710}" destId="{557B098E-F464-8B40-978E-91329B8551BD}" srcOrd="0" destOrd="0" presId="urn:microsoft.com/office/officeart/2016/7/layout/BasicLinearProcessNumbered"/>
    <dgm:cxn modelId="{9E945A08-7774-E14A-9DDC-8F082F6E3750}" type="presOf" srcId="{F49D800E-F82F-EA43-8473-97D364B17D3A}" destId="{35896611-84D0-6C47-8E29-C6DC7AFE11F3}" srcOrd="0" destOrd="0" presId="urn:microsoft.com/office/officeart/2016/7/layout/BasicLinearProcessNumbered"/>
    <dgm:cxn modelId="{C1C08211-B67E-EB4F-9018-EBB633677169}" type="presOf" srcId="{B8990C1C-EB19-4F4D-ABEF-D1D8B584490C}" destId="{9162A9ED-3FE4-9B49-91DD-4BCF01FBEDA2}" srcOrd="0" destOrd="0" presId="urn:microsoft.com/office/officeart/2016/7/layout/BasicLinearProcessNumbered"/>
    <dgm:cxn modelId="{81E37C28-B71D-7F47-9B23-4176AA773E0B}" type="presOf" srcId="{E31CECCF-EF00-5A43-B742-C346EE3262B3}" destId="{429F0202-B6FC-394F-969E-D4E62C685AEF}" srcOrd="1" destOrd="0" presId="urn:microsoft.com/office/officeart/2016/7/layout/BasicLinearProcessNumbered"/>
    <dgm:cxn modelId="{9B163549-DAE0-FA45-B910-6898CA24C47F}" type="presOf" srcId="{EBD493F7-E2EF-6E4A-AF5D-A6F594B7DC2B}" destId="{7AEF942D-75EF-5848-962E-FFF402B7E690}" srcOrd="0" destOrd="0" presId="urn:microsoft.com/office/officeart/2016/7/layout/BasicLinearProcessNumbered"/>
    <dgm:cxn modelId="{2138154D-780A-1747-A0FC-92BB2A90EE2D}" type="presOf" srcId="{F49D800E-F82F-EA43-8473-97D364B17D3A}" destId="{12EF3113-D2DD-BE48-94F1-46E242F1F8DD}" srcOrd="1" destOrd="0" presId="urn:microsoft.com/office/officeart/2016/7/layout/BasicLinearProcessNumbered"/>
    <dgm:cxn modelId="{F700D975-1796-5D4A-9F43-8AED0801619D}" srcId="{4184A6D9-4D32-4103-A1D2-180EA71E7A87}" destId="{E31CECCF-EF00-5A43-B742-C346EE3262B3}" srcOrd="2" destOrd="0" parTransId="{8D4D8D10-A3F0-7E4D-B35A-65FA20D44C8D}" sibTransId="{2E2773B7-1363-6A43-9614-E41CA1E68196}"/>
    <dgm:cxn modelId="{7D8E6588-D46B-FA43-BE31-9B7CC6FE2CDB}" srcId="{4184A6D9-4D32-4103-A1D2-180EA71E7A87}" destId="{EBD493F7-E2EF-6E4A-AF5D-A6F594B7DC2B}" srcOrd="0" destOrd="0" parTransId="{034324A4-319F-3A4C-8D46-D16FE5DBD4C3}" sibTransId="{B8990C1C-EB19-4F4D-ABEF-D1D8B584490C}"/>
    <dgm:cxn modelId="{33937C8C-B3DA-C145-BC90-1A882E8220D2}" type="presOf" srcId="{4184A6D9-4D32-4103-A1D2-180EA71E7A87}" destId="{C085FBEF-CCBE-6049-B0CF-08ACB93211AC}" srcOrd="0" destOrd="0" presId="urn:microsoft.com/office/officeart/2016/7/layout/BasicLinearProcessNumbered"/>
    <dgm:cxn modelId="{A8A5AC94-14EE-F44B-82EB-7C8D2730BD49}" type="presOf" srcId="{EBD493F7-E2EF-6E4A-AF5D-A6F594B7DC2B}" destId="{AE0483FA-7731-FE4D-9368-31F410063D6C}" srcOrd="1" destOrd="0" presId="urn:microsoft.com/office/officeart/2016/7/layout/BasicLinearProcessNumbered"/>
    <dgm:cxn modelId="{CB2DF5D2-712F-724A-8D7C-8B8B582550E1}" type="presOf" srcId="{2E2773B7-1363-6A43-9614-E41CA1E68196}" destId="{993AF5D8-37DB-5441-A183-9D9E7C4FB926}" srcOrd="0" destOrd="0" presId="urn:microsoft.com/office/officeart/2016/7/layout/BasicLinearProcessNumbered"/>
    <dgm:cxn modelId="{21241DDC-1BAB-4D4B-A9A8-BE7725711FA5}" srcId="{4184A6D9-4D32-4103-A1D2-180EA71E7A87}" destId="{F49D800E-F82F-EA43-8473-97D364B17D3A}" srcOrd="1" destOrd="0" parTransId="{EBC7B8FF-28FA-E048-A085-28CBD9156C60}" sibTransId="{62C59BAE-A01B-0B4D-9F4B-364F9744D710}"/>
    <dgm:cxn modelId="{BDB833F5-A8AE-E842-A639-C251FB9A70EE}" type="presParOf" srcId="{C085FBEF-CCBE-6049-B0CF-08ACB93211AC}" destId="{EC8E4AB4-96B5-CA4B-A1F2-ED1CF91C9A1F}" srcOrd="0" destOrd="0" presId="urn:microsoft.com/office/officeart/2016/7/layout/BasicLinearProcessNumbered"/>
    <dgm:cxn modelId="{AD91BAC1-B22A-1549-95CC-424ACB2AE231}" type="presParOf" srcId="{EC8E4AB4-96B5-CA4B-A1F2-ED1CF91C9A1F}" destId="{7AEF942D-75EF-5848-962E-FFF402B7E690}" srcOrd="0" destOrd="0" presId="urn:microsoft.com/office/officeart/2016/7/layout/BasicLinearProcessNumbered"/>
    <dgm:cxn modelId="{CFACA468-4CEA-B04F-9366-6115F5576400}" type="presParOf" srcId="{EC8E4AB4-96B5-CA4B-A1F2-ED1CF91C9A1F}" destId="{9162A9ED-3FE4-9B49-91DD-4BCF01FBEDA2}" srcOrd="1" destOrd="0" presId="urn:microsoft.com/office/officeart/2016/7/layout/BasicLinearProcessNumbered"/>
    <dgm:cxn modelId="{1706BFB2-6172-4F4F-98B5-8604FF548E8D}" type="presParOf" srcId="{EC8E4AB4-96B5-CA4B-A1F2-ED1CF91C9A1F}" destId="{711F2C87-8E8F-4549-A20D-2D54CD3707AE}" srcOrd="2" destOrd="0" presId="urn:microsoft.com/office/officeart/2016/7/layout/BasicLinearProcessNumbered"/>
    <dgm:cxn modelId="{18493C91-BEDE-E74C-893A-744229091A81}" type="presParOf" srcId="{EC8E4AB4-96B5-CA4B-A1F2-ED1CF91C9A1F}" destId="{AE0483FA-7731-FE4D-9368-31F410063D6C}" srcOrd="3" destOrd="0" presId="urn:microsoft.com/office/officeart/2016/7/layout/BasicLinearProcessNumbered"/>
    <dgm:cxn modelId="{D25846AD-133A-1749-99B2-A4B4BE5709EB}" type="presParOf" srcId="{C085FBEF-CCBE-6049-B0CF-08ACB93211AC}" destId="{7C038034-4640-844A-9721-8A74F3C7A5F1}" srcOrd="1" destOrd="0" presId="urn:microsoft.com/office/officeart/2016/7/layout/BasicLinearProcessNumbered"/>
    <dgm:cxn modelId="{74899DCC-ABF3-CD4C-A4DE-4657E0E9E532}" type="presParOf" srcId="{C085FBEF-CCBE-6049-B0CF-08ACB93211AC}" destId="{55A9716F-E7F2-7C4C-A2CC-D9BC21DDEF09}" srcOrd="2" destOrd="0" presId="urn:microsoft.com/office/officeart/2016/7/layout/BasicLinearProcessNumbered"/>
    <dgm:cxn modelId="{5975C76C-FE68-6842-82BE-09FE7B48EDA9}" type="presParOf" srcId="{55A9716F-E7F2-7C4C-A2CC-D9BC21DDEF09}" destId="{35896611-84D0-6C47-8E29-C6DC7AFE11F3}" srcOrd="0" destOrd="0" presId="urn:microsoft.com/office/officeart/2016/7/layout/BasicLinearProcessNumbered"/>
    <dgm:cxn modelId="{B1DE1CB0-566A-3F4C-954F-2B985B2FF6AF}" type="presParOf" srcId="{55A9716F-E7F2-7C4C-A2CC-D9BC21DDEF09}" destId="{557B098E-F464-8B40-978E-91329B8551BD}" srcOrd="1" destOrd="0" presId="urn:microsoft.com/office/officeart/2016/7/layout/BasicLinearProcessNumbered"/>
    <dgm:cxn modelId="{460EE9FE-E4B0-9648-9AE6-49F5C209D05C}" type="presParOf" srcId="{55A9716F-E7F2-7C4C-A2CC-D9BC21DDEF09}" destId="{C44971C6-F894-8A42-8639-FF5EFD6F4AC3}" srcOrd="2" destOrd="0" presId="urn:microsoft.com/office/officeart/2016/7/layout/BasicLinearProcessNumbered"/>
    <dgm:cxn modelId="{A3E48DFA-F147-854A-A4E2-025F3E3312DA}" type="presParOf" srcId="{55A9716F-E7F2-7C4C-A2CC-D9BC21DDEF09}" destId="{12EF3113-D2DD-BE48-94F1-46E242F1F8DD}" srcOrd="3" destOrd="0" presId="urn:microsoft.com/office/officeart/2016/7/layout/BasicLinearProcessNumbered"/>
    <dgm:cxn modelId="{9A78F9A6-D482-DB43-A31A-E7BC3402733C}" type="presParOf" srcId="{C085FBEF-CCBE-6049-B0CF-08ACB93211AC}" destId="{5A980D28-F3C3-FD46-A0B9-87B72368EF31}" srcOrd="3" destOrd="0" presId="urn:microsoft.com/office/officeart/2016/7/layout/BasicLinearProcessNumbered"/>
    <dgm:cxn modelId="{7B6B7FA1-72E6-1C44-B4D5-2E599887A96D}" type="presParOf" srcId="{C085FBEF-CCBE-6049-B0CF-08ACB93211AC}" destId="{548F8C5C-EC46-3846-991B-4DCAA9E8E47B}" srcOrd="4" destOrd="0" presId="urn:microsoft.com/office/officeart/2016/7/layout/BasicLinearProcessNumbered"/>
    <dgm:cxn modelId="{6997C7EE-0BFF-F941-877C-E548113FB9E7}" type="presParOf" srcId="{548F8C5C-EC46-3846-991B-4DCAA9E8E47B}" destId="{F77D34A4-B3B5-B242-B06B-34041420ABA3}" srcOrd="0" destOrd="0" presId="urn:microsoft.com/office/officeart/2016/7/layout/BasicLinearProcessNumbered"/>
    <dgm:cxn modelId="{B9389F05-95A4-DC42-8942-1A16307A8BE9}" type="presParOf" srcId="{548F8C5C-EC46-3846-991B-4DCAA9E8E47B}" destId="{993AF5D8-37DB-5441-A183-9D9E7C4FB926}" srcOrd="1" destOrd="0" presId="urn:microsoft.com/office/officeart/2016/7/layout/BasicLinearProcessNumbered"/>
    <dgm:cxn modelId="{8BA8D8B4-3225-154B-A5E2-E955A2E69BA1}" type="presParOf" srcId="{548F8C5C-EC46-3846-991B-4DCAA9E8E47B}" destId="{FF643B55-585F-4049-A819-D717CE74B94E}" srcOrd="2" destOrd="0" presId="urn:microsoft.com/office/officeart/2016/7/layout/BasicLinearProcessNumbered"/>
    <dgm:cxn modelId="{A54E74B2-97BF-EE49-88A6-3CC3BB99B429}" type="presParOf" srcId="{548F8C5C-EC46-3846-991B-4DCAA9E8E47B}" destId="{429F0202-B6FC-394F-969E-D4E62C685AEF}" srcOrd="3" destOrd="0" presId="urn:microsoft.com/office/officeart/2016/7/layout/BasicLinear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AD6256-EA28-4CD0-8FF9-077F10ACCCED}">
      <dsp:nvSpPr>
        <dsp:cNvPr id="0" name=""/>
        <dsp:cNvSpPr/>
      </dsp:nvSpPr>
      <dsp:spPr>
        <a:xfrm>
          <a:off x="762984" y="0"/>
          <a:ext cx="8647152" cy="4195654"/>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500A1F8-E4FA-4B47-B511-25D1F3DF79B8}">
      <dsp:nvSpPr>
        <dsp:cNvPr id="0" name=""/>
        <dsp:cNvSpPr/>
      </dsp:nvSpPr>
      <dsp:spPr>
        <a:xfrm>
          <a:off x="4470" y="1258696"/>
          <a:ext cx="1954649" cy="167826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n-GB" sz="1600" kern="1200"/>
            <a:t>Some companies have a great training scheme</a:t>
          </a:r>
        </a:p>
      </dsp:txBody>
      <dsp:txXfrm>
        <a:off x="86396" y="1340622"/>
        <a:ext cx="1790797" cy="1514409"/>
      </dsp:txXfrm>
    </dsp:sp>
    <dsp:sp modelId="{0341AAE3-22D2-4DDC-A8C9-24B979F2702D}">
      <dsp:nvSpPr>
        <dsp:cNvPr id="0" name=""/>
        <dsp:cNvSpPr/>
      </dsp:nvSpPr>
      <dsp:spPr>
        <a:xfrm>
          <a:off x="2056853" y="1258696"/>
          <a:ext cx="1954649" cy="167826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n-GB" sz="1600" kern="1200"/>
            <a:t>This makes their staff very desirable to other companies</a:t>
          </a:r>
        </a:p>
      </dsp:txBody>
      <dsp:txXfrm>
        <a:off x="2138779" y="1340622"/>
        <a:ext cx="1790797" cy="1514409"/>
      </dsp:txXfrm>
    </dsp:sp>
    <dsp:sp modelId="{AFCF5ED7-EB17-4640-B3FD-2A4B494D5461}">
      <dsp:nvSpPr>
        <dsp:cNvPr id="0" name=""/>
        <dsp:cNvSpPr/>
      </dsp:nvSpPr>
      <dsp:spPr>
        <a:xfrm>
          <a:off x="4109235" y="1258696"/>
          <a:ext cx="1954649" cy="167826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n-GB" sz="1600" kern="1200"/>
            <a:t>Other companies poach their ready trained staff rather than training their own staff</a:t>
          </a:r>
        </a:p>
      </dsp:txBody>
      <dsp:txXfrm>
        <a:off x="4191161" y="1340622"/>
        <a:ext cx="1790797" cy="1514409"/>
      </dsp:txXfrm>
    </dsp:sp>
    <dsp:sp modelId="{73E09839-D2C9-4E68-A110-807F812A71EA}">
      <dsp:nvSpPr>
        <dsp:cNvPr id="0" name=""/>
        <dsp:cNvSpPr/>
      </dsp:nvSpPr>
      <dsp:spPr>
        <a:xfrm>
          <a:off x="6161617" y="1258696"/>
          <a:ext cx="1954649" cy="167826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n-GB" sz="1600" kern="1200" dirty="0"/>
            <a:t>The companies with the great training schemes are spending too much on training staff who then leave</a:t>
          </a:r>
        </a:p>
      </dsp:txBody>
      <dsp:txXfrm>
        <a:off x="6243543" y="1340622"/>
        <a:ext cx="1790797" cy="1514409"/>
      </dsp:txXfrm>
    </dsp:sp>
    <dsp:sp modelId="{D16018DC-A7ED-4707-9689-98345C8EFA64}">
      <dsp:nvSpPr>
        <dsp:cNvPr id="0" name=""/>
        <dsp:cNvSpPr/>
      </dsp:nvSpPr>
      <dsp:spPr>
        <a:xfrm>
          <a:off x="8214000" y="1258696"/>
          <a:ext cx="1954649" cy="167826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n-GB" sz="1600" kern="1200"/>
            <a:t>They decide to stop the training schemes</a:t>
          </a:r>
        </a:p>
      </dsp:txBody>
      <dsp:txXfrm>
        <a:off x="8295926" y="1340622"/>
        <a:ext cx="1790797" cy="15144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4ABAB9-ACF9-46A7-B081-DE9D1F6B61D6}">
      <dsp:nvSpPr>
        <dsp:cNvPr id="0" name=""/>
        <dsp:cNvSpPr/>
      </dsp:nvSpPr>
      <dsp:spPr>
        <a:xfrm>
          <a:off x="0" y="210247"/>
          <a:ext cx="9720071" cy="119340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rtl="0">
            <a:lnSpc>
              <a:spcPct val="90000"/>
            </a:lnSpc>
            <a:spcBef>
              <a:spcPct val="0"/>
            </a:spcBef>
            <a:spcAft>
              <a:spcPct val="35000"/>
            </a:spcAft>
            <a:buNone/>
          </a:pPr>
          <a:r>
            <a:rPr lang="en-GB" sz="3000" kern="1200"/>
            <a:t>Training is designed to improve performance and productivity</a:t>
          </a:r>
        </a:p>
      </dsp:txBody>
      <dsp:txXfrm>
        <a:off x="58257" y="268504"/>
        <a:ext cx="9603557" cy="1076886"/>
      </dsp:txXfrm>
    </dsp:sp>
    <dsp:sp modelId="{63014D88-8B68-4462-915C-76AB1864DDEB}">
      <dsp:nvSpPr>
        <dsp:cNvPr id="0" name=""/>
        <dsp:cNvSpPr/>
      </dsp:nvSpPr>
      <dsp:spPr>
        <a:xfrm>
          <a:off x="0" y="1521579"/>
          <a:ext cx="9720071" cy="119340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rtl="0">
            <a:lnSpc>
              <a:spcPct val="90000"/>
            </a:lnSpc>
            <a:spcBef>
              <a:spcPct val="0"/>
            </a:spcBef>
            <a:spcAft>
              <a:spcPct val="35000"/>
            </a:spcAft>
            <a:buNone/>
          </a:pPr>
          <a:r>
            <a:rPr lang="en-GB" sz="3000" kern="1200"/>
            <a:t>Training costs money</a:t>
          </a:r>
        </a:p>
      </dsp:txBody>
      <dsp:txXfrm>
        <a:off x="58257" y="1579836"/>
        <a:ext cx="9603557" cy="1076886"/>
      </dsp:txXfrm>
    </dsp:sp>
    <dsp:sp modelId="{50D1E6CF-5309-46ED-8480-0D2463EEE87C}">
      <dsp:nvSpPr>
        <dsp:cNvPr id="0" name=""/>
        <dsp:cNvSpPr/>
      </dsp:nvSpPr>
      <dsp:spPr>
        <a:xfrm>
          <a:off x="0" y="2801379"/>
          <a:ext cx="9720071" cy="1193400"/>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rtl="0">
            <a:lnSpc>
              <a:spcPct val="90000"/>
            </a:lnSpc>
            <a:spcBef>
              <a:spcPct val="0"/>
            </a:spcBef>
            <a:spcAft>
              <a:spcPct val="35000"/>
            </a:spcAft>
            <a:buNone/>
          </a:pPr>
          <a:r>
            <a:rPr lang="en-GB" sz="3000" kern="1200"/>
            <a:t>The benefits of training need to be measurable and measured to ensure value for money (cost/benefit analysis)</a:t>
          </a:r>
        </a:p>
      </dsp:txBody>
      <dsp:txXfrm>
        <a:off x="58257" y="2859636"/>
        <a:ext cx="9603557" cy="10768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EF942D-75EF-5848-962E-FFF402B7E690}">
      <dsp:nvSpPr>
        <dsp:cNvPr id="0" name=""/>
        <dsp:cNvSpPr/>
      </dsp:nvSpPr>
      <dsp:spPr>
        <a:xfrm>
          <a:off x="0" y="0"/>
          <a:ext cx="3037581" cy="4022725"/>
        </a:xfrm>
        <a:prstGeom prst="rect">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6822" tIns="330200" rIns="236822" bIns="330200" numCol="1" spcCol="1270" anchor="t" anchorCtr="0">
          <a:noAutofit/>
        </a:bodyPr>
        <a:lstStyle/>
        <a:p>
          <a:pPr marL="0" lvl="0" indent="0" algn="l" defTabSz="889000">
            <a:lnSpc>
              <a:spcPct val="90000"/>
            </a:lnSpc>
            <a:spcBef>
              <a:spcPct val="0"/>
            </a:spcBef>
            <a:spcAft>
              <a:spcPct val="35000"/>
            </a:spcAft>
            <a:buNone/>
          </a:pPr>
          <a:r>
            <a:rPr lang="en-GB" sz="2000" b="0" i="0" kern="1200" dirty="0"/>
            <a:t>With reference to the case study, you are to prepare a presentation for the Managing Director of NBCC Ltd</a:t>
          </a:r>
        </a:p>
      </dsp:txBody>
      <dsp:txXfrm>
        <a:off x="0" y="1528635"/>
        <a:ext cx="3037581" cy="2413635"/>
      </dsp:txXfrm>
    </dsp:sp>
    <dsp:sp modelId="{9162A9ED-3FE4-9B49-91DD-4BCF01FBEDA2}">
      <dsp:nvSpPr>
        <dsp:cNvPr id="0" name=""/>
        <dsp:cNvSpPr/>
      </dsp:nvSpPr>
      <dsp:spPr>
        <a:xfrm>
          <a:off x="915382" y="402272"/>
          <a:ext cx="1206817" cy="1206817"/>
        </a:xfrm>
        <a:prstGeom prst="ellips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4088" tIns="12700" rIns="94088"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1092116" y="579006"/>
        <a:ext cx="853349" cy="853349"/>
      </dsp:txXfrm>
    </dsp:sp>
    <dsp:sp modelId="{711F2C87-8E8F-4549-A20D-2D54CD3707AE}">
      <dsp:nvSpPr>
        <dsp:cNvPr id="0" name=""/>
        <dsp:cNvSpPr/>
      </dsp:nvSpPr>
      <dsp:spPr>
        <a:xfrm>
          <a:off x="0" y="4022653"/>
          <a:ext cx="3037581" cy="72"/>
        </a:xfrm>
        <a:prstGeom prst="rect">
          <a:avLst/>
        </a:prstGeom>
        <a:solidFill>
          <a:schemeClr val="accent2">
            <a:hueOff val="648018"/>
            <a:satOff val="90"/>
            <a:lumOff val="78"/>
            <a:alphaOff val="0"/>
          </a:schemeClr>
        </a:solidFill>
        <a:ln w="15875" cap="flat" cmpd="sng" algn="ctr">
          <a:solidFill>
            <a:schemeClr val="accent2">
              <a:hueOff val="648018"/>
              <a:satOff val="90"/>
              <a:lumOff val="7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896611-84D0-6C47-8E29-C6DC7AFE11F3}">
      <dsp:nvSpPr>
        <dsp:cNvPr id="0" name=""/>
        <dsp:cNvSpPr/>
      </dsp:nvSpPr>
      <dsp:spPr>
        <a:xfrm>
          <a:off x="3341340" y="0"/>
          <a:ext cx="3037581" cy="4022725"/>
        </a:xfrm>
        <a:prstGeom prst="rect">
          <a:avLst/>
        </a:prstGeom>
        <a:solidFill>
          <a:schemeClr val="accent2">
            <a:tint val="40000"/>
            <a:alpha val="90000"/>
            <a:hueOff val="1130152"/>
            <a:satOff val="422"/>
            <a:lumOff val="53"/>
            <a:alphaOff val="0"/>
          </a:schemeClr>
        </a:solidFill>
        <a:ln w="15875" cap="flat" cmpd="sng" algn="ctr">
          <a:solidFill>
            <a:schemeClr val="accent2">
              <a:tint val="40000"/>
              <a:alpha val="90000"/>
              <a:hueOff val="1130152"/>
              <a:satOff val="422"/>
              <a:lumOff val="5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6822" tIns="330200" rIns="236822" bIns="330200" numCol="1" spcCol="1270" anchor="t" anchorCtr="0">
          <a:noAutofit/>
        </a:bodyPr>
        <a:lstStyle/>
        <a:p>
          <a:pPr marL="0" lvl="0" indent="0" algn="l" defTabSz="889000">
            <a:lnSpc>
              <a:spcPct val="90000"/>
            </a:lnSpc>
            <a:spcBef>
              <a:spcPct val="0"/>
            </a:spcBef>
            <a:spcAft>
              <a:spcPct val="35000"/>
            </a:spcAft>
            <a:buNone/>
          </a:pPr>
          <a:r>
            <a:rPr lang="en-GB" sz="2000" kern="1200" dirty="0"/>
            <a:t>Explain the training and development approaches that NBCC could use</a:t>
          </a:r>
          <a:endParaRPr lang="en-GB" sz="2000" b="0" i="0" kern="1200" dirty="0"/>
        </a:p>
      </dsp:txBody>
      <dsp:txXfrm>
        <a:off x="3341340" y="1528635"/>
        <a:ext cx="3037581" cy="2413635"/>
      </dsp:txXfrm>
    </dsp:sp>
    <dsp:sp modelId="{557B098E-F464-8B40-978E-91329B8551BD}">
      <dsp:nvSpPr>
        <dsp:cNvPr id="0" name=""/>
        <dsp:cNvSpPr/>
      </dsp:nvSpPr>
      <dsp:spPr>
        <a:xfrm>
          <a:off x="4256722" y="402272"/>
          <a:ext cx="1206817" cy="1206817"/>
        </a:xfrm>
        <a:prstGeom prst="ellipse">
          <a:avLst/>
        </a:prstGeom>
        <a:solidFill>
          <a:schemeClr val="accent2">
            <a:hueOff val="1296036"/>
            <a:satOff val="180"/>
            <a:lumOff val="157"/>
            <a:alphaOff val="0"/>
          </a:schemeClr>
        </a:solidFill>
        <a:ln w="15875" cap="flat" cmpd="sng" algn="ctr">
          <a:solidFill>
            <a:schemeClr val="accent2">
              <a:hueOff val="1296036"/>
              <a:satOff val="180"/>
              <a:lumOff val="15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4088" tIns="12700" rIns="94088"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4433456" y="579006"/>
        <a:ext cx="853349" cy="853349"/>
      </dsp:txXfrm>
    </dsp:sp>
    <dsp:sp modelId="{C44971C6-F894-8A42-8639-FF5EFD6F4AC3}">
      <dsp:nvSpPr>
        <dsp:cNvPr id="0" name=""/>
        <dsp:cNvSpPr/>
      </dsp:nvSpPr>
      <dsp:spPr>
        <a:xfrm>
          <a:off x="3341340" y="4022653"/>
          <a:ext cx="3037581" cy="72"/>
        </a:xfrm>
        <a:prstGeom prst="rect">
          <a:avLst/>
        </a:prstGeom>
        <a:solidFill>
          <a:schemeClr val="accent2">
            <a:hueOff val="1944054"/>
            <a:satOff val="271"/>
            <a:lumOff val="235"/>
            <a:alphaOff val="0"/>
          </a:schemeClr>
        </a:solidFill>
        <a:ln w="15875" cap="flat" cmpd="sng" algn="ctr">
          <a:solidFill>
            <a:schemeClr val="accent2">
              <a:hueOff val="1944054"/>
              <a:satOff val="271"/>
              <a:lumOff val="23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7D34A4-B3B5-B242-B06B-34041420ABA3}">
      <dsp:nvSpPr>
        <dsp:cNvPr id="0" name=""/>
        <dsp:cNvSpPr/>
      </dsp:nvSpPr>
      <dsp:spPr>
        <a:xfrm>
          <a:off x="6682680" y="0"/>
          <a:ext cx="3037581" cy="4022725"/>
        </a:xfrm>
        <a:prstGeom prst="rect">
          <a:avLst/>
        </a:prstGeom>
        <a:solidFill>
          <a:schemeClr val="accent2">
            <a:tint val="40000"/>
            <a:alpha val="90000"/>
            <a:hueOff val="2260305"/>
            <a:satOff val="843"/>
            <a:lumOff val="106"/>
            <a:alphaOff val="0"/>
          </a:schemeClr>
        </a:solidFill>
        <a:ln w="15875" cap="flat" cmpd="sng" algn="ctr">
          <a:solidFill>
            <a:schemeClr val="accent2">
              <a:tint val="40000"/>
              <a:alpha val="90000"/>
              <a:hueOff val="2260305"/>
              <a:satOff val="843"/>
              <a:lumOff val="10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6822" tIns="330200" rIns="236822" bIns="330200" numCol="1" spcCol="1270" anchor="t" anchorCtr="0">
          <a:noAutofit/>
        </a:bodyPr>
        <a:lstStyle/>
        <a:p>
          <a:pPr marL="0" lvl="0" indent="0" algn="l" defTabSz="889000">
            <a:lnSpc>
              <a:spcPct val="90000"/>
            </a:lnSpc>
            <a:spcBef>
              <a:spcPct val="0"/>
            </a:spcBef>
            <a:spcAft>
              <a:spcPct val="35000"/>
            </a:spcAft>
            <a:buNone/>
          </a:pPr>
          <a:r>
            <a:rPr lang="en-GB" sz="2000" kern="1200" dirty="0"/>
            <a:t>Recommend methods that NBCC could use to </a:t>
          </a:r>
          <a:r>
            <a:rPr lang="en-GB" sz="2000" b="1" kern="1200" dirty="0"/>
            <a:t>measure the effectiveness </a:t>
          </a:r>
          <a:r>
            <a:rPr lang="en-GB" sz="2000" kern="1200" dirty="0"/>
            <a:t>of training and development initiatives</a:t>
          </a:r>
          <a:endParaRPr lang="en-GB" sz="2000" b="0" i="0" kern="1200" dirty="0"/>
        </a:p>
      </dsp:txBody>
      <dsp:txXfrm>
        <a:off x="6682680" y="1528635"/>
        <a:ext cx="3037581" cy="2413635"/>
      </dsp:txXfrm>
    </dsp:sp>
    <dsp:sp modelId="{993AF5D8-37DB-5441-A183-9D9E7C4FB926}">
      <dsp:nvSpPr>
        <dsp:cNvPr id="0" name=""/>
        <dsp:cNvSpPr/>
      </dsp:nvSpPr>
      <dsp:spPr>
        <a:xfrm>
          <a:off x="7598062" y="402272"/>
          <a:ext cx="1206817" cy="1206817"/>
        </a:xfrm>
        <a:prstGeom prst="ellipse">
          <a:avLst/>
        </a:prstGeom>
        <a:solidFill>
          <a:schemeClr val="accent2">
            <a:hueOff val="2592072"/>
            <a:satOff val="361"/>
            <a:lumOff val="314"/>
            <a:alphaOff val="0"/>
          </a:schemeClr>
        </a:solidFill>
        <a:ln w="15875" cap="flat" cmpd="sng" algn="ctr">
          <a:solidFill>
            <a:schemeClr val="accent2">
              <a:hueOff val="2592072"/>
              <a:satOff val="361"/>
              <a:lumOff val="31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4088" tIns="12700" rIns="94088"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7774796" y="579006"/>
        <a:ext cx="853349" cy="853349"/>
      </dsp:txXfrm>
    </dsp:sp>
    <dsp:sp modelId="{FF643B55-585F-4049-A819-D717CE74B94E}">
      <dsp:nvSpPr>
        <dsp:cNvPr id="0" name=""/>
        <dsp:cNvSpPr/>
      </dsp:nvSpPr>
      <dsp:spPr>
        <a:xfrm>
          <a:off x="6682680" y="4022653"/>
          <a:ext cx="3037581" cy="72"/>
        </a:xfrm>
        <a:prstGeom prst="rect">
          <a:avLst/>
        </a:prstGeom>
        <a:solidFill>
          <a:schemeClr val="accent2">
            <a:hueOff val="3240090"/>
            <a:satOff val="451"/>
            <a:lumOff val="392"/>
            <a:alphaOff val="0"/>
          </a:schemeClr>
        </a:solidFill>
        <a:ln w="15875" cap="flat" cmpd="sng" algn="ctr">
          <a:solidFill>
            <a:schemeClr val="accent2">
              <a:hueOff val="3240090"/>
              <a:satOff val="451"/>
              <a:lumOff val="39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87F4672C-F6D0-4CAA-A902-D9228D570B3E}" type="datetimeFigureOut">
              <a:rPr lang="en-GB" smtClean="0"/>
              <a:t>29/06/2020</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D2AC85C-CF4B-47F4-83DB-68FEB072B1FD}" type="slidenum">
              <a:rPr lang="en-GB" smtClean="0"/>
              <a:t>‹#›</a:t>
            </a:fld>
            <a:endParaRPr lang="en-GB"/>
          </a:p>
        </p:txBody>
      </p:sp>
    </p:spTree>
    <p:extLst>
      <p:ext uri="{BB962C8B-B14F-4D97-AF65-F5344CB8AC3E}">
        <p14:creationId xmlns:p14="http://schemas.microsoft.com/office/powerpoint/2010/main" val="9727710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2170F64-DEF7-471C-B5C0-F3312127FD85}" type="datetimeFigureOut">
              <a:rPr lang="en-GB" smtClean="0"/>
              <a:t>29/06/2020</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D8470B9F-12AD-47C2-A6EF-6FE3F0355880}" type="slidenum">
              <a:rPr lang="en-GB" smtClean="0"/>
              <a:t>‹#›</a:t>
            </a:fld>
            <a:endParaRPr lang="en-GB"/>
          </a:p>
        </p:txBody>
      </p:sp>
    </p:spTree>
    <p:extLst>
      <p:ext uri="{BB962C8B-B14F-4D97-AF65-F5344CB8AC3E}">
        <p14:creationId xmlns:p14="http://schemas.microsoft.com/office/powerpoint/2010/main" val="622523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8470B9F-12AD-47C2-A6EF-6FE3F0355880}" type="slidenum">
              <a:rPr lang="en-GB" smtClean="0"/>
              <a:t>1</a:t>
            </a:fld>
            <a:endParaRPr lang="en-GB"/>
          </a:p>
        </p:txBody>
      </p:sp>
    </p:spTree>
    <p:extLst>
      <p:ext uri="{BB962C8B-B14F-4D97-AF65-F5344CB8AC3E}">
        <p14:creationId xmlns:p14="http://schemas.microsoft.com/office/powerpoint/2010/main" val="29515614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8470B9F-12AD-47C2-A6EF-6FE3F0355880}" type="slidenum">
              <a:rPr lang="en-GB" smtClean="0"/>
              <a:t>13</a:t>
            </a:fld>
            <a:endParaRPr lang="en-GB"/>
          </a:p>
        </p:txBody>
      </p:sp>
    </p:spTree>
    <p:extLst>
      <p:ext uri="{BB962C8B-B14F-4D97-AF65-F5344CB8AC3E}">
        <p14:creationId xmlns:p14="http://schemas.microsoft.com/office/powerpoint/2010/main" val="42421273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8470B9F-12AD-47C2-A6EF-6FE3F0355880}" type="slidenum">
              <a:rPr lang="en-GB" smtClean="0"/>
              <a:t>14</a:t>
            </a:fld>
            <a:endParaRPr lang="en-GB"/>
          </a:p>
        </p:txBody>
      </p:sp>
    </p:spTree>
    <p:extLst>
      <p:ext uri="{BB962C8B-B14F-4D97-AF65-F5344CB8AC3E}">
        <p14:creationId xmlns:p14="http://schemas.microsoft.com/office/powerpoint/2010/main" val="28293136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8470B9F-12AD-47C2-A6EF-6FE3F0355880}" type="slidenum">
              <a:rPr lang="en-GB" smtClean="0"/>
              <a:t>15</a:t>
            </a:fld>
            <a:endParaRPr lang="en-GB"/>
          </a:p>
        </p:txBody>
      </p:sp>
    </p:spTree>
    <p:extLst>
      <p:ext uri="{BB962C8B-B14F-4D97-AF65-F5344CB8AC3E}">
        <p14:creationId xmlns:p14="http://schemas.microsoft.com/office/powerpoint/2010/main" val="31264466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The Four Levels</a:t>
            </a:r>
          </a:p>
          <a:p>
            <a:r>
              <a:rPr lang="en-GB" dirty="0">
                <a:effectLst/>
              </a:rPr>
              <a:t>Donald Kirkpatrick, Professor Emeritus at the University of Wisconsin and past president of the American Society for Training and Development (ASTD), first published his Four-Level Training Evaluation Model in 1959, in the US Training and Development Journal.</a:t>
            </a:r>
          </a:p>
          <a:p>
            <a:r>
              <a:rPr lang="en-GB" dirty="0">
                <a:effectLst/>
              </a:rPr>
              <a:t>The model was then updated in 1975, and again in 1994, when he published his best-known work, "Evaluating Training Programs."</a:t>
            </a:r>
          </a:p>
          <a:p>
            <a:r>
              <a:rPr lang="en-GB" dirty="0">
                <a:effectLst/>
              </a:rPr>
              <a:t>The four levels are:</a:t>
            </a:r>
          </a:p>
          <a:p>
            <a:r>
              <a:rPr lang="en-GB" dirty="0">
                <a:effectLst/>
              </a:rPr>
              <a:t>Reaction.</a:t>
            </a:r>
          </a:p>
          <a:p>
            <a:r>
              <a:rPr lang="en-GB" dirty="0">
                <a:effectLst/>
              </a:rPr>
              <a:t>Learning.</a:t>
            </a:r>
          </a:p>
          <a:p>
            <a:r>
              <a:rPr lang="en-GB" dirty="0" err="1">
                <a:effectLst/>
              </a:rPr>
              <a:t>Behavior</a:t>
            </a:r>
            <a:r>
              <a:rPr lang="en-GB" dirty="0">
                <a:effectLst/>
              </a:rPr>
              <a:t>.</a:t>
            </a:r>
          </a:p>
          <a:p>
            <a:r>
              <a:rPr lang="en-GB" dirty="0">
                <a:effectLst/>
              </a:rPr>
              <a:t>Results.</a:t>
            </a:r>
          </a:p>
          <a:p>
            <a:r>
              <a:rPr lang="en-GB" dirty="0">
                <a:effectLst/>
              </a:rPr>
              <a:t>Let's look at each level in greater detail.</a:t>
            </a:r>
          </a:p>
          <a:p>
            <a:r>
              <a:rPr lang="en-GB" sz="1200" b="1" kern="1200" dirty="0">
                <a:solidFill>
                  <a:schemeClr val="tx1"/>
                </a:solidFill>
                <a:effectLst/>
                <a:latin typeface="+mn-lt"/>
                <a:ea typeface="+mn-ea"/>
                <a:cs typeface="+mn-cs"/>
              </a:rPr>
              <a:t>Level 1: Reaction</a:t>
            </a:r>
          </a:p>
          <a:p>
            <a:r>
              <a:rPr lang="en-GB" dirty="0">
                <a:effectLst/>
              </a:rPr>
              <a:t>This level measures how your trainees (the people being trained), reacted to the training. Obviously, you want them to feel that the training was a valuable experience, and you want them to feel good about the instructor, the topic, the material, its presentation, and the venue.</a:t>
            </a:r>
          </a:p>
          <a:p>
            <a:r>
              <a:rPr lang="en-GB" dirty="0">
                <a:effectLst/>
              </a:rPr>
              <a:t>It's important to measure reaction, because it helps you understand how well the training was received by your audience. It also helps you improve the training for future trainees, including identifying important areas or topics that are missing from the training.</a:t>
            </a:r>
          </a:p>
          <a:p>
            <a:r>
              <a:rPr lang="en-GB" sz="1200" b="1" kern="1200" dirty="0">
                <a:solidFill>
                  <a:schemeClr val="tx1"/>
                </a:solidFill>
                <a:effectLst/>
                <a:latin typeface="+mn-lt"/>
                <a:ea typeface="+mn-ea"/>
                <a:cs typeface="+mn-cs"/>
              </a:rPr>
              <a:t>Level 2: Learning</a:t>
            </a:r>
          </a:p>
          <a:p>
            <a:r>
              <a:rPr lang="en-GB" dirty="0">
                <a:effectLst/>
              </a:rPr>
              <a:t>At level 2, you measure what your trainees have learned. How much has their knowledge increased as a result of the training?</a:t>
            </a:r>
          </a:p>
          <a:p>
            <a:r>
              <a:rPr lang="en-GB" dirty="0">
                <a:effectLst/>
              </a:rPr>
              <a:t>When you planned the training session, you hopefully started with a list of specific learning objectives: these should be the starting point for your measurement. Keep in mind that you can measure learning in different ways depending on these objectives, and depending on whether you're interested in changes to knowledge, skills, or attitude.</a:t>
            </a:r>
          </a:p>
          <a:p>
            <a:r>
              <a:rPr lang="en-GB" dirty="0">
                <a:effectLst/>
              </a:rPr>
              <a:t>It's important to measure this, because knowing what your trainees are learning and what they aren't will help you improve future training.</a:t>
            </a:r>
          </a:p>
          <a:p>
            <a:r>
              <a:rPr lang="en-GB" sz="1200" b="1" kern="1200" dirty="0">
                <a:solidFill>
                  <a:schemeClr val="tx1"/>
                </a:solidFill>
                <a:effectLst/>
                <a:latin typeface="+mn-lt"/>
                <a:ea typeface="+mn-ea"/>
                <a:cs typeface="+mn-cs"/>
              </a:rPr>
              <a:t>Level 3: </a:t>
            </a:r>
            <a:r>
              <a:rPr lang="en-GB" sz="1200" b="1" kern="1200" dirty="0" err="1">
                <a:solidFill>
                  <a:schemeClr val="tx1"/>
                </a:solidFill>
                <a:effectLst/>
                <a:latin typeface="+mn-lt"/>
                <a:ea typeface="+mn-ea"/>
                <a:cs typeface="+mn-cs"/>
              </a:rPr>
              <a:t>Behavior</a:t>
            </a:r>
            <a:endParaRPr lang="en-GB" sz="12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Donald Kirkpatrick (1959 and then revisited</a:t>
            </a:r>
            <a:r>
              <a:rPr lang="en-GB" b="1" baseline="0" dirty="0"/>
              <a:t> in 1994)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https://www.mindtools.com/pages/article/kirkpatrick.htm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r>
              <a:rPr lang="en-GB" dirty="0">
                <a:effectLst/>
              </a:rPr>
              <a:t>At this level, you evaluate how far your trainees have changed their </a:t>
            </a:r>
            <a:r>
              <a:rPr lang="en-GB" dirty="0" err="1">
                <a:effectLst/>
              </a:rPr>
              <a:t>behavior</a:t>
            </a:r>
            <a:r>
              <a:rPr lang="en-GB" dirty="0">
                <a:effectLst/>
              </a:rPr>
              <a:t>, based on the training they received. Specifically, this looks at how trainees </a:t>
            </a:r>
            <a:r>
              <a:rPr lang="en-GB" b="1" dirty="0">
                <a:effectLst/>
              </a:rPr>
              <a:t>apply</a:t>
            </a:r>
            <a:r>
              <a:rPr lang="en-GB" dirty="0">
                <a:effectLst/>
              </a:rPr>
              <a:t> the information.</a:t>
            </a:r>
          </a:p>
          <a:p>
            <a:r>
              <a:rPr lang="en-GB" dirty="0">
                <a:effectLst/>
              </a:rPr>
              <a:t>It's important to realize that </a:t>
            </a:r>
            <a:r>
              <a:rPr lang="en-GB" dirty="0" err="1">
                <a:effectLst/>
              </a:rPr>
              <a:t>behavior</a:t>
            </a:r>
            <a:r>
              <a:rPr lang="en-GB" dirty="0">
                <a:effectLst/>
              </a:rPr>
              <a:t> can only change if conditions are </a:t>
            </a:r>
            <a:r>
              <a:rPr lang="en-GB" dirty="0" err="1">
                <a:effectLst/>
              </a:rPr>
              <a:t>favorable</a:t>
            </a:r>
            <a:r>
              <a:rPr lang="en-GB" dirty="0">
                <a:effectLst/>
              </a:rPr>
              <a:t>. For instance, imagine you've skipped measurement at the first two Kirkpatrick levels and, when looking at your group's </a:t>
            </a:r>
            <a:r>
              <a:rPr lang="en-GB" dirty="0" err="1">
                <a:effectLst/>
              </a:rPr>
              <a:t>behavior</a:t>
            </a:r>
            <a:r>
              <a:rPr lang="en-GB" dirty="0">
                <a:effectLst/>
              </a:rPr>
              <a:t>, you determine that no </a:t>
            </a:r>
            <a:r>
              <a:rPr lang="en-GB" dirty="0" err="1">
                <a:effectLst/>
              </a:rPr>
              <a:t>behavior</a:t>
            </a:r>
            <a:r>
              <a:rPr lang="en-GB" dirty="0">
                <a:effectLst/>
              </a:rPr>
              <a:t> change has taken place. Therefore, you assume that your trainees haven't learned anything and that the training was ineffective.</a:t>
            </a:r>
          </a:p>
          <a:p>
            <a:r>
              <a:rPr lang="en-GB" dirty="0">
                <a:effectLst/>
              </a:rPr>
              <a:t>However, just because </a:t>
            </a:r>
            <a:r>
              <a:rPr lang="en-GB" dirty="0" err="1">
                <a:effectLst/>
              </a:rPr>
              <a:t>behavior</a:t>
            </a:r>
            <a:r>
              <a:rPr lang="en-GB" dirty="0">
                <a:effectLst/>
              </a:rPr>
              <a:t> hasn't changed, it doesn't mean that trainees haven't learned anything. Perhaps their boss won't let them apply new knowledge. Or, maybe they've learned everything you taught, but they have no desire to apply the knowledge themselves.</a:t>
            </a:r>
          </a:p>
          <a:p>
            <a:r>
              <a:rPr lang="en-GB" sz="1200" b="1" kern="1200" dirty="0">
                <a:solidFill>
                  <a:schemeClr val="tx1"/>
                </a:solidFill>
                <a:effectLst/>
                <a:latin typeface="+mn-lt"/>
                <a:ea typeface="+mn-ea"/>
                <a:cs typeface="+mn-cs"/>
              </a:rPr>
              <a:t>Level 4: Results</a:t>
            </a:r>
          </a:p>
          <a:p>
            <a:r>
              <a:rPr lang="en-GB" dirty="0">
                <a:effectLst/>
              </a:rPr>
              <a:t>At this level, you </a:t>
            </a:r>
            <a:r>
              <a:rPr lang="en-GB" dirty="0" err="1">
                <a:effectLst/>
              </a:rPr>
              <a:t>analyze</a:t>
            </a:r>
            <a:r>
              <a:rPr lang="en-GB" dirty="0">
                <a:effectLst/>
              </a:rPr>
              <a:t> the final results of your training. This includes outcomes that you or your organization have determined to be good for business, good for the employees, or good for the bottom line</a:t>
            </a:r>
          </a:p>
          <a:p>
            <a:pPr lvl="0"/>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8470B9F-12AD-47C2-A6EF-6FE3F0355880}" type="slidenum">
              <a:rPr lang="en-GB" smtClean="0"/>
              <a:t>16</a:t>
            </a:fld>
            <a:endParaRPr lang="en-GB"/>
          </a:p>
        </p:txBody>
      </p:sp>
    </p:spTree>
    <p:extLst>
      <p:ext uri="{BB962C8B-B14F-4D97-AF65-F5344CB8AC3E}">
        <p14:creationId xmlns:p14="http://schemas.microsoft.com/office/powerpoint/2010/main" val="9147478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8470B9F-12AD-47C2-A6EF-6FE3F0355880}" type="slidenum">
              <a:rPr lang="en-GB" smtClean="0"/>
              <a:t>17</a:t>
            </a:fld>
            <a:endParaRPr lang="en-GB"/>
          </a:p>
        </p:txBody>
      </p:sp>
    </p:spTree>
    <p:extLst>
      <p:ext uri="{BB962C8B-B14F-4D97-AF65-F5344CB8AC3E}">
        <p14:creationId xmlns:p14="http://schemas.microsoft.com/office/powerpoint/2010/main" val="18887973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8470B9F-12AD-47C2-A6EF-6FE3F0355880}" type="slidenum">
              <a:rPr lang="en-GB" smtClean="0"/>
              <a:t>18</a:t>
            </a:fld>
            <a:endParaRPr lang="en-GB"/>
          </a:p>
        </p:txBody>
      </p:sp>
    </p:spTree>
    <p:extLst>
      <p:ext uri="{BB962C8B-B14F-4D97-AF65-F5344CB8AC3E}">
        <p14:creationId xmlns:p14="http://schemas.microsoft.com/office/powerpoint/2010/main" val="16747437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b="1" dirty="0"/>
              <a:t>What does HR Planning involve?</a:t>
            </a:r>
          </a:p>
          <a:p>
            <a:pPr marL="0" indent="0">
              <a:buNone/>
            </a:pPr>
            <a:endParaRPr lang="en-GB" b="1" dirty="0"/>
          </a:p>
          <a:p>
            <a:pPr marL="0" indent="0">
              <a:buNone/>
            </a:pPr>
            <a:r>
              <a:rPr lang="en-GB" b="1" dirty="0"/>
              <a:t>Why is HR Planning important to NBCC?</a:t>
            </a:r>
            <a:endParaRPr lang="en-GB" dirty="0"/>
          </a:p>
          <a:p>
            <a:pPr marL="0" lvl="0" indent="0">
              <a:buNone/>
            </a:pPr>
            <a:endParaRPr lang="en-GB" b="1" dirty="0"/>
          </a:p>
          <a:p>
            <a:pPr marL="0" lvl="0" indent="0">
              <a:buNone/>
            </a:pPr>
            <a:r>
              <a:rPr lang="en-GB" b="1" dirty="0"/>
              <a:t>What actions could be taken to improve competitiveness?</a:t>
            </a:r>
            <a:endParaRPr lang="en-GB" dirty="0"/>
          </a:p>
          <a:p>
            <a:pPr lvl="0"/>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629F4BC-4AA2-45A7-85AD-4DB632E925E7}" type="slidenum">
              <a:rPr lang="en-GB" smtClean="0"/>
              <a:t>19</a:t>
            </a:fld>
            <a:endParaRPr lang="en-GB"/>
          </a:p>
        </p:txBody>
      </p:sp>
    </p:spTree>
    <p:extLst>
      <p:ext uri="{BB962C8B-B14F-4D97-AF65-F5344CB8AC3E}">
        <p14:creationId xmlns:p14="http://schemas.microsoft.com/office/powerpoint/2010/main" val="1600392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8470B9F-12AD-47C2-A6EF-6FE3F0355880}" type="slidenum">
              <a:rPr lang="en-GB" smtClean="0"/>
              <a:t>2</a:t>
            </a:fld>
            <a:endParaRPr lang="en-GB"/>
          </a:p>
        </p:txBody>
      </p:sp>
    </p:spTree>
    <p:extLst>
      <p:ext uri="{BB962C8B-B14F-4D97-AF65-F5344CB8AC3E}">
        <p14:creationId xmlns:p14="http://schemas.microsoft.com/office/powerpoint/2010/main" val="4061616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8470B9F-12AD-47C2-A6EF-6FE3F0355880}" type="slidenum">
              <a:rPr lang="en-GB" smtClean="0"/>
              <a:t>3</a:t>
            </a:fld>
            <a:endParaRPr lang="en-GB"/>
          </a:p>
        </p:txBody>
      </p:sp>
    </p:spTree>
    <p:extLst>
      <p:ext uri="{BB962C8B-B14F-4D97-AF65-F5344CB8AC3E}">
        <p14:creationId xmlns:p14="http://schemas.microsoft.com/office/powerpoint/2010/main" val="26916467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https://www.cipd.co.uk/knowledge/fundamentals/people/hr/outsourcing-facsheet#7815</a:t>
            </a:r>
          </a:p>
          <a:p>
            <a:pPr lvl="0"/>
            <a:endParaRPr lang="en-GB" sz="1200" kern="1200" dirty="0">
              <a:solidFill>
                <a:schemeClr val="tx1"/>
              </a:solidFill>
              <a:effectLst/>
              <a:latin typeface="+mn-lt"/>
              <a:ea typeface="+mn-ea"/>
              <a:cs typeface="+mn-cs"/>
            </a:endParaRPr>
          </a:p>
          <a:p>
            <a:pPr lvl="0"/>
            <a:r>
              <a:rPr lang="en-GB" dirty="0"/>
              <a:t>Outsourcing can offer benefits, such as increased efficiency and access to expertise; however, it can also present challenges, such as loss of local knowledge and processes, and fragmentation of the service provided.</a:t>
            </a:r>
          </a:p>
          <a:p>
            <a:pPr lvl="0"/>
            <a:endParaRPr lang="en-GB" sz="1200" kern="1200" dirty="0">
              <a:solidFill>
                <a:schemeClr val="tx1"/>
              </a:solidFill>
              <a:effectLst/>
              <a:latin typeface="+mn-lt"/>
              <a:ea typeface="+mn-ea"/>
              <a:cs typeface="+mn-cs"/>
            </a:endParaRPr>
          </a:p>
          <a:p>
            <a:r>
              <a:rPr lang="en-GB" sz="1200" b="1" dirty="0"/>
              <a:t>Advantages</a:t>
            </a:r>
          </a:p>
          <a:p>
            <a:endParaRPr lang="en-GB" sz="1200" b="1" dirty="0"/>
          </a:p>
          <a:p>
            <a:r>
              <a:rPr lang="en-GB" sz="1200" b="1" dirty="0"/>
              <a:t>Swiftness and Expertise:</a:t>
            </a:r>
            <a:r>
              <a:rPr lang="en-GB" sz="1200" dirty="0"/>
              <a:t> Most of the times tasks are outsourced to vendors who specialize in their field. The outsourced vendors also have specific equipment and technical expertise, most of the times better than the ones at the outsourcing organization. Effectively the tasks can be completed faster and with better quality output</a:t>
            </a:r>
          </a:p>
          <a:p>
            <a:r>
              <a:rPr lang="en-GB" sz="1200" b="1" dirty="0"/>
              <a:t>Concentrating on core process rather than the supporting ones:</a:t>
            </a:r>
            <a:r>
              <a:rPr lang="en-GB" sz="1200" dirty="0"/>
              <a:t> Outsourcing the supporting processes gives the organization more time to strengthen their core business process</a:t>
            </a:r>
          </a:p>
          <a:p>
            <a:r>
              <a:rPr lang="en-GB" sz="1200" b="1" dirty="0"/>
              <a:t>Risk-sharing:</a:t>
            </a:r>
            <a:r>
              <a:rPr lang="en-GB" sz="1200" dirty="0"/>
              <a:t> one of the most crucial factors determining the outcome of a campaign is risk-analysis. Outsourcing certain components of your business process helps the organization to shift certain responsibilities to the outsourced vendor. Since the outsourced vendor is a specialist, they plan your risk-mitigating factors better</a:t>
            </a:r>
          </a:p>
          <a:p>
            <a:r>
              <a:rPr lang="en-GB" sz="1200" b="1" dirty="0"/>
              <a:t>Reduced Operational and Recruitment costs:</a:t>
            </a:r>
            <a:r>
              <a:rPr lang="en-GB" sz="1200" dirty="0"/>
              <a:t> Outsourcing eludes the need to hire individuals in-house; hence recruitment and operational costs can be minimized to a great extent. This is one of the prime advantages of offshore outsourcing</a:t>
            </a:r>
          </a:p>
          <a:p>
            <a:endParaRPr lang="en-GB" sz="1200" dirty="0"/>
          </a:p>
          <a:p>
            <a:r>
              <a:rPr lang="en-GB" sz="1200" b="1" dirty="0"/>
              <a:t>Disadvantages</a:t>
            </a:r>
          </a:p>
          <a:p>
            <a:endParaRPr lang="en-GB" sz="1200" b="1" dirty="0"/>
          </a:p>
          <a:p>
            <a:r>
              <a:rPr lang="en-GB" sz="1200" b="1" dirty="0"/>
              <a:t>Risk of exposing confidential data:</a:t>
            </a:r>
            <a:r>
              <a:rPr lang="en-GB" sz="1200" dirty="0"/>
              <a:t> When an organization outsources HR, Payroll and Recruitment services, it involves a risk if exposing confidential company information to a third-party</a:t>
            </a:r>
          </a:p>
          <a:p>
            <a:r>
              <a:rPr lang="en-GB" sz="1200" b="1" dirty="0"/>
              <a:t>Synchronizing the deliverables:</a:t>
            </a:r>
            <a:r>
              <a:rPr lang="en-GB" sz="1200" dirty="0"/>
              <a:t> In case you do not choose a right partner for outsourcing, some of the common problem areas include stretched delivery time frames, sub-standard quality output and inappropriate categorization of responsibilities. At times it is easier to regulate these factors inside an organization rather than with an outsourced partner</a:t>
            </a:r>
          </a:p>
          <a:p>
            <a:r>
              <a:rPr lang="en-GB" sz="1200" b="1" dirty="0"/>
              <a:t>Hidden costs:</a:t>
            </a:r>
            <a:r>
              <a:rPr lang="en-GB" sz="1200" dirty="0"/>
              <a:t> Although outsourcing most of the times is cost-effective at times the hidden costs involved in signing a contract while signing a contract across international boundaries may pose a serious threat</a:t>
            </a:r>
          </a:p>
          <a:p>
            <a:r>
              <a:rPr lang="en-GB" sz="1200" b="1" dirty="0"/>
              <a:t>Lack of customer focus:</a:t>
            </a:r>
            <a:r>
              <a:rPr lang="en-GB" sz="1200" dirty="0"/>
              <a:t> An outsourced vendor may be catering to the expertise-needs of multiple organizations at a time. In such situations vendors may lack complete focus on your organization’s tasks</a:t>
            </a:r>
            <a:endParaRPr lang="en-GB" sz="1200" dirty="0">
              <a:effectLst/>
            </a:endParaRPr>
          </a:p>
          <a:p>
            <a:pPr lvl="0"/>
            <a:endParaRPr lang="en-GB" sz="1200" kern="1200" dirty="0">
              <a:solidFill>
                <a:schemeClr val="tx1"/>
              </a:solidFill>
              <a:effectLst/>
              <a:latin typeface="+mn-lt"/>
              <a:ea typeface="+mn-ea"/>
              <a:cs typeface="+mn-cs"/>
            </a:endParaRPr>
          </a:p>
          <a:p>
            <a:endParaRPr lang="en-GB" sz="1200" dirty="0"/>
          </a:p>
          <a:p>
            <a:pPr lvl="0"/>
            <a:endParaRPr lang="en-GB" sz="1200" kern="1200" dirty="0">
              <a:solidFill>
                <a:schemeClr val="tx1"/>
              </a:solidFill>
              <a:effectLst/>
              <a:latin typeface="+mn-lt"/>
              <a:ea typeface="+mn-ea"/>
              <a:cs typeface="+mn-cs"/>
            </a:endParaRPr>
          </a:p>
          <a:p>
            <a:pPr lvl="0"/>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8470B9F-12AD-47C2-A6EF-6FE3F0355880}" type="slidenum">
              <a:rPr lang="en-GB" smtClean="0"/>
              <a:t>4</a:t>
            </a:fld>
            <a:endParaRPr lang="en-GB"/>
          </a:p>
        </p:txBody>
      </p:sp>
    </p:spTree>
    <p:extLst>
      <p:ext uri="{BB962C8B-B14F-4D97-AF65-F5344CB8AC3E}">
        <p14:creationId xmlns:p14="http://schemas.microsoft.com/office/powerpoint/2010/main" val="2334854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sz="1200" kern="1200" dirty="0">
              <a:solidFill>
                <a:schemeClr val="tx1"/>
              </a:solidFill>
              <a:effectLst/>
              <a:latin typeface="+mn-lt"/>
              <a:ea typeface="+mn-ea"/>
              <a:cs typeface="+mn-cs"/>
            </a:endParaRPr>
          </a:p>
          <a:p>
            <a:r>
              <a:rPr lang="en-GB" sz="1200" b="1" u="none" strike="noStrike" kern="1200" dirty="0">
                <a:solidFill>
                  <a:schemeClr val="tx1"/>
                </a:solidFill>
                <a:effectLst/>
                <a:latin typeface="+mn-lt"/>
                <a:ea typeface="+mn-ea"/>
                <a:cs typeface="+mn-cs"/>
              </a:rPr>
              <a:t>http://www.investopedia.com/terms/r/restructuring.asp</a:t>
            </a:r>
          </a:p>
          <a:p>
            <a:endParaRPr lang="en-GB" sz="1200" b="1" u="none" strike="noStrike" kern="1200" dirty="0">
              <a:solidFill>
                <a:schemeClr val="tx1"/>
              </a:solidFill>
              <a:effectLst/>
              <a:latin typeface="+mn-lt"/>
              <a:ea typeface="+mn-ea"/>
              <a:cs typeface="+mn-cs"/>
            </a:endParaRPr>
          </a:p>
          <a:p>
            <a:r>
              <a:rPr lang="en-GB" sz="1200" b="1" u="none" strike="noStrike" kern="1200" dirty="0">
                <a:solidFill>
                  <a:schemeClr val="tx1"/>
                </a:solidFill>
                <a:effectLst/>
                <a:latin typeface="+mn-lt"/>
                <a:ea typeface="+mn-ea"/>
                <a:cs typeface="+mn-cs"/>
              </a:rPr>
              <a:t>Organizational Restructuring</a:t>
            </a:r>
          </a:p>
          <a:p>
            <a:r>
              <a:rPr lang="en-GB" sz="1200" u="none" strike="noStrike" kern="1200" dirty="0">
                <a:solidFill>
                  <a:schemeClr val="tx1"/>
                </a:solidFill>
                <a:effectLst/>
                <a:latin typeface="+mn-lt"/>
                <a:ea typeface="+mn-ea"/>
                <a:cs typeface="+mn-cs"/>
              </a:rPr>
              <a:t>When a company restructures internally, the operations, processes, departments or ownership may change, enabling the business to become more integrated and profitable. Financial and legal advisors are often hired for negotiating restructuring plans. Parts of the company may be sold to investors, and a new chief executive officer (CEO) may be hired to help implement the changes. The results may include alterations in procedures, computer systems, networks, locations and legal issues. Because positions may overlap, jobs may be eliminated and employees laid off.</a:t>
            </a:r>
          </a:p>
          <a:p>
            <a:r>
              <a:rPr lang="en-GB" sz="1200" u="none" strike="noStrike" kern="1200" dirty="0">
                <a:solidFill>
                  <a:schemeClr val="tx1"/>
                </a:solidFill>
                <a:effectLst/>
                <a:latin typeface="+mn-lt"/>
                <a:ea typeface="+mn-ea"/>
                <a:cs typeface="+mn-cs"/>
              </a:rPr>
              <a:t>Restructuring should result in smoother, more economically sound business operations. After employees adjust to the new environment, the company should be better equipped for achieving its goals through greater efficiency in production.</a:t>
            </a:r>
          </a:p>
          <a:p>
            <a:br>
              <a:rPr lang="en-GB" sz="1200" u="none" strike="noStrike" kern="1200" dirty="0">
                <a:solidFill>
                  <a:schemeClr val="tx1"/>
                </a:solidFill>
                <a:effectLst/>
                <a:latin typeface="+mn-lt"/>
                <a:ea typeface="+mn-ea"/>
                <a:cs typeface="+mn-cs"/>
              </a:rPr>
            </a:br>
            <a:br>
              <a:rPr lang="en-GB" sz="1200" u="none" strike="noStrike" kern="1200" dirty="0">
                <a:solidFill>
                  <a:schemeClr val="tx1"/>
                </a:solidFill>
                <a:effectLst/>
                <a:latin typeface="+mn-lt"/>
                <a:ea typeface="+mn-ea"/>
                <a:cs typeface="+mn-cs"/>
              </a:rPr>
            </a:br>
            <a:r>
              <a:rPr lang="en-GB" sz="1200" u="none" strike="noStrike" kern="1200" dirty="0">
                <a:solidFill>
                  <a:schemeClr val="tx1"/>
                </a:solidFill>
                <a:effectLst/>
                <a:latin typeface="+mn-lt"/>
                <a:ea typeface="+mn-ea"/>
                <a:cs typeface="+mn-cs"/>
              </a:rPr>
              <a:t>http://www.acas.org.uk/index.aspx?articleid=3619</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8470B9F-12AD-47C2-A6EF-6FE3F0355880}" type="slidenum">
              <a:rPr lang="en-GB" smtClean="0"/>
              <a:t>5</a:t>
            </a:fld>
            <a:endParaRPr lang="en-GB"/>
          </a:p>
        </p:txBody>
      </p:sp>
    </p:spTree>
    <p:extLst>
      <p:ext uri="{BB962C8B-B14F-4D97-AF65-F5344CB8AC3E}">
        <p14:creationId xmlns:p14="http://schemas.microsoft.com/office/powerpoint/2010/main" val="33553180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dirty="0"/>
              <a:t>The process of learning new skills or teaching workers new skills</a:t>
            </a:r>
          </a:p>
          <a:p>
            <a:pPr lvl="0"/>
            <a:r>
              <a:rPr lang="en-GB" sz="1200" dirty="0"/>
              <a:t>Retraining and developing new skills</a:t>
            </a:r>
          </a:p>
          <a:p>
            <a:r>
              <a:rPr lang="en-GB" sz="1200" dirty="0"/>
              <a:t>Reskilling is needed to</a:t>
            </a:r>
          </a:p>
          <a:p>
            <a:r>
              <a:rPr lang="en-GB" sz="1200" dirty="0"/>
              <a:t>Adapt to rapid economic and technological change</a:t>
            </a:r>
          </a:p>
          <a:p>
            <a:r>
              <a:rPr lang="en-GB" sz="1200" dirty="0"/>
              <a:t>Traditional jobs may be less secure, upskilling to avoid redundancy</a:t>
            </a:r>
          </a:p>
          <a:p>
            <a:r>
              <a:rPr lang="en-GB" sz="1200" dirty="0"/>
              <a:t>Increased retirement age means people are working for longer and need to continue to participate in the labour market</a:t>
            </a:r>
          </a:p>
          <a:p>
            <a:r>
              <a:rPr lang="en-GB" sz="1200" dirty="0"/>
              <a:t>Older workers may need to retrain and develop skills to move back into employment in their current sector or a new one</a:t>
            </a:r>
          </a:p>
          <a:p>
            <a:r>
              <a:rPr lang="en-GB" sz="1200" dirty="0"/>
              <a:t>Social mobility is essential to building sustainable growth for the economy</a:t>
            </a:r>
          </a:p>
        </p:txBody>
      </p:sp>
      <p:sp>
        <p:nvSpPr>
          <p:cNvPr id="4" name="Slide Number Placeholder 3"/>
          <p:cNvSpPr>
            <a:spLocks noGrp="1"/>
          </p:cNvSpPr>
          <p:nvPr>
            <p:ph type="sldNum" sz="quarter" idx="10"/>
          </p:nvPr>
        </p:nvSpPr>
        <p:spPr/>
        <p:txBody>
          <a:bodyPr/>
          <a:lstStyle/>
          <a:p>
            <a:fld id="{D8470B9F-12AD-47C2-A6EF-6FE3F0355880}" type="slidenum">
              <a:rPr lang="en-GB" smtClean="0"/>
              <a:t>6</a:t>
            </a:fld>
            <a:endParaRPr lang="en-GB"/>
          </a:p>
        </p:txBody>
      </p:sp>
    </p:spTree>
    <p:extLst>
      <p:ext uri="{BB962C8B-B14F-4D97-AF65-F5344CB8AC3E}">
        <p14:creationId xmlns:p14="http://schemas.microsoft.com/office/powerpoint/2010/main" val="16134093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470B9F-12AD-47C2-A6EF-6FE3F0355880}" type="slidenum">
              <a:rPr lang="en-GB" smtClean="0"/>
              <a:t>7</a:t>
            </a:fld>
            <a:endParaRPr lang="en-GB"/>
          </a:p>
        </p:txBody>
      </p:sp>
    </p:spTree>
    <p:extLst>
      <p:ext uri="{BB962C8B-B14F-4D97-AF65-F5344CB8AC3E}">
        <p14:creationId xmlns:p14="http://schemas.microsoft.com/office/powerpoint/2010/main" val="13607690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8470B9F-12AD-47C2-A6EF-6FE3F0355880}" type="slidenum">
              <a:rPr lang="en-GB" smtClean="0"/>
              <a:t>8</a:t>
            </a:fld>
            <a:endParaRPr lang="en-GB"/>
          </a:p>
        </p:txBody>
      </p:sp>
    </p:spTree>
    <p:extLst>
      <p:ext uri="{BB962C8B-B14F-4D97-AF65-F5344CB8AC3E}">
        <p14:creationId xmlns:p14="http://schemas.microsoft.com/office/powerpoint/2010/main" val="15241280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www.businesscasestudies.co.uk (A series of real-life business cases studies covering a variety of management-related issues.)</a:t>
            </a:r>
          </a:p>
          <a:p>
            <a:pPr lvl="0"/>
            <a:r>
              <a:rPr lang="en-GB" sz="1200" kern="1200" dirty="0">
                <a:solidFill>
                  <a:schemeClr val="tx1"/>
                </a:solidFill>
                <a:effectLst/>
                <a:latin typeface="+mn-lt"/>
                <a:ea typeface="+mn-ea"/>
                <a:cs typeface="+mn-cs"/>
              </a:rPr>
              <a:t>www.businessballs.com (Tuckman’s team formation model.)</a:t>
            </a:r>
          </a:p>
          <a:p>
            <a:r>
              <a:rPr lang="en-GB" sz="1200" kern="1200" dirty="0">
                <a:solidFill>
                  <a:schemeClr val="tx1"/>
                </a:solidFill>
                <a:effectLst/>
                <a:latin typeface="+mn-lt"/>
                <a:ea typeface="+mn-ea"/>
                <a:cs typeface="+mn-cs"/>
              </a:rPr>
              <a:t> </a:t>
            </a:r>
          </a:p>
          <a:p>
            <a:pPr lvl="0"/>
            <a:r>
              <a:rPr lang="en-GB" sz="1200" kern="1200">
                <a:solidFill>
                  <a:schemeClr val="tx1"/>
                </a:solidFill>
                <a:effectLst/>
                <a:latin typeface="+mn-lt"/>
                <a:ea typeface="+mn-ea"/>
                <a:cs typeface="+mn-cs"/>
              </a:rPr>
              <a:t>www.tutor2u.net (Search for ‘organisational structures worksheet’; see also the slide presentation by Jim Riley on organisational structures, and the article ‘How Businesses organise</a:t>
            </a:r>
          </a:p>
          <a:p>
            <a:pPr lvl="0"/>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8470B9F-12AD-47C2-A6EF-6FE3F0355880}" type="slidenum">
              <a:rPr lang="en-GB" smtClean="0"/>
              <a:t>10</a:t>
            </a:fld>
            <a:endParaRPr lang="en-GB"/>
          </a:p>
        </p:txBody>
      </p:sp>
    </p:spTree>
    <p:extLst>
      <p:ext uri="{BB962C8B-B14F-4D97-AF65-F5344CB8AC3E}">
        <p14:creationId xmlns:p14="http://schemas.microsoft.com/office/powerpoint/2010/main" val="1724471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03B2F057-F298-4B01-AA13-16093950E2B4}" type="datetimeFigureOut">
              <a:rPr lang="en-GB" smtClean="0"/>
              <a:t>29/06/2020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8C2EA8-41C8-4380-BA87-E30AE7C22D45}" type="slidenum">
              <a:rPr lang="en-GB" smtClean="0"/>
              <a:t>‹#›</a:t>
            </a:fld>
            <a:endParaRPr lang="en-GB"/>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3320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B2F057-F298-4B01-AA13-16093950E2B4}" type="datetimeFigureOut">
              <a:rPr lang="en-GB" smtClean="0"/>
              <a:t>29/06/2020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8C2EA8-41C8-4380-BA87-E30AE7C22D45}" type="slidenum">
              <a:rPr lang="en-GB" smtClean="0"/>
              <a:t>‹#›</a:t>
            </a:fld>
            <a:endParaRPr lang="en-GB"/>
          </a:p>
        </p:txBody>
      </p:sp>
    </p:spTree>
    <p:extLst>
      <p:ext uri="{BB962C8B-B14F-4D97-AF65-F5344CB8AC3E}">
        <p14:creationId xmlns:p14="http://schemas.microsoft.com/office/powerpoint/2010/main" val="4044107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B2F057-F298-4B01-AA13-16093950E2B4}" type="datetimeFigureOut">
              <a:rPr lang="en-GB" smtClean="0"/>
              <a:t>29/06/2020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8C2EA8-41C8-4380-BA87-E30AE7C22D45}" type="slidenum">
              <a:rPr lang="en-GB" smtClean="0"/>
              <a:t>‹#›</a:t>
            </a:fld>
            <a:endParaRPr lang="en-GB"/>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2588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B2F057-F298-4B01-AA13-16093950E2B4}" type="datetimeFigureOut">
              <a:rPr lang="en-GB" smtClean="0"/>
              <a:t>29/06/2020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8C2EA8-41C8-4380-BA87-E30AE7C22D45}" type="slidenum">
              <a:rPr lang="en-GB" smtClean="0"/>
              <a:t>‹#›</a:t>
            </a:fld>
            <a:endParaRPr lang="en-GB"/>
          </a:p>
        </p:txBody>
      </p:sp>
    </p:spTree>
    <p:extLst>
      <p:ext uri="{BB962C8B-B14F-4D97-AF65-F5344CB8AC3E}">
        <p14:creationId xmlns:p14="http://schemas.microsoft.com/office/powerpoint/2010/main" val="501105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B2F057-F298-4B01-AA13-16093950E2B4}" type="datetimeFigureOut">
              <a:rPr lang="en-GB" smtClean="0"/>
              <a:t>29/06/2020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8C2EA8-41C8-4380-BA87-E30AE7C22D45}" type="slidenum">
              <a:rPr lang="en-GB" smtClean="0"/>
              <a:t>‹#›</a:t>
            </a:fld>
            <a:endParaRPr lang="en-GB"/>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3841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3B2F057-F298-4B01-AA13-16093950E2B4}" type="datetimeFigureOut">
              <a:rPr lang="en-GB" smtClean="0"/>
              <a:t>29/06/2020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8C2EA8-41C8-4380-BA87-E30AE7C22D45}" type="slidenum">
              <a:rPr lang="en-GB" smtClean="0"/>
              <a:t>‹#›</a:t>
            </a:fld>
            <a:endParaRPr lang="en-GB"/>
          </a:p>
        </p:txBody>
      </p:sp>
    </p:spTree>
    <p:extLst>
      <p:ext uri="{BB962C8B-B14F-4D97-AF65-F5344CB8AC3E}">
        <p14:creationId xmlns:p14="http://schemas.microsoft.com/office/powerpoint/2010/main" val="16399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3B2F057-F298-4B01-AA13-16093950E2B4}" type="datetimeFigureOut">
              <a:rPr lang="en-GB" smtClean="0"/>
              <a:t>29/06/2020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88C2EA8-41C8-4380-BA87-E30AE7C22D45}" type="slidenum">
              <a:rPr lang="en-GB" smtClean="0"/>
              <a:t>‹#›</a:t>
            </a:fld>
            <a:endParaRPr lang="en-GB"/>
          </a:p>
        </p:txBody>
      </p:sp>
    </p:spTree>
    <p:extLst>
      <p:ext uri="{BB962C8B-B14F-4D97-AF65-F5344CB8AC3E}">
        <p14:creationId xmlns:p14="http://schemas.microsoft.com/office/powerpoint/2010/main" val="1026975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3B2F057-F298-4B01-AA13-16093950E2B4}" type="datetimeFigureOut">
              <a:rPr lang="en-GB" smtClean="0"/>
              <a:t>29/06/2020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88C2EA8-41C8-4380-BA87-E30AE7C22D45}" type="slidenum">
              <a:rPr lang="en-GB" smtClean="0"/>
              <a:t>‹#›</a:t>
            </a:fld>
            <a:endParaRPr lang="en-GB"/>
          </a:p>
        </p:txBody>
      </p:sp>
    </p:spTree>
    <p:extLst>
      <p:ext uri="{BB962C8B-B14F-4D97-AF65-F5344CB8AC3E}">
        <p14:creationId xmlns:p14="http://schemas.microsoft.com/office/powerpoint/2010/main" val="1528186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B2F057-F298-4B01-AA13-16093950E2B4}" type="datetimeFigureOut">
              <a:rPr lang="en-GB" smtClean="0"/>
              <a:t>29/06/2020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88C2EA8-41C8-4380-BA87-E30AE7C22D45}" type="slidenum">
              <a:rPr lang="en-GB" smtClean="0"/>
              <a:t>‹#›</a:t>
            </a:fld>
            <a:endParaRPr lang="en-GB"/>
          </a:p>
        </p:txBody>
      </p:sp>
    </p:spTree>
    <p:extLst>
      <p:ext uri="{BB962C8B-B14F-4D97-AF65-F5344CB8AC3E}">
        <p14:creationId xmlns:p14="http://schemas.microsoft.com/office/powerpoint/2010/main" val="3679613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B2F057-F298-4B01-AA13-16093950E2B4}" type="datetimeFigureOut">
              <a:rPr lang="en-GB" smtClean="0"/>
              <a:t>29/06/2020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8C2EA8-41C8-4380-BA87-E30AE7C22D45}" type="slidenum">
              <a:rPr lang="en-GB" smtClean="0"/>
              <a:t>‹#›</a:t>
            </a:fld>
            <a:endParaRPr lang="en-GB"/>
          </a:p>
        </p:txBody>
      </p:sp>
    </p:spTree>
    <p:extLst>
      <p:ext uri="{BB962C8B-B14F-4D97-AF65-F5344CB8AC3E}">
        <p14:creationId xmlns:p14="http://schemas.microsoft.com/office/powerpoint/2010/main" val="1628226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B2F057-F298-4B01-AA13-16093950E2B4}" type="datetimeFigureOut">
              <a:rPr lang="en-GB" smtClean="0"/>
              <a:t>29/06/2020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8C2EA8-41C8-4380-BA87-E30AE7C22D45}" type="slidenum">
              <a:rPr lang="en-GB" smtClean="0"/>
              <a:t>‹#›</a:t>
            </a:fld>
            <a:endParaRPr lang="en-GB"/>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4867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03B2F057-F298-4B01-AA13-16093950E2B4}" type="datetimeFigureOut">
              <a:rPr lang="en-GB" smtClean="0"/>
              <a:t>29/06/2020</a:t>
            </a:fld>
            <a:endParaRPr lang="en-GB"/>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GB"/>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088C2EA8-41C8-4380-BA87-E30AE7C22D45}" type="slidenum">
              <a:rPr lang="en-GB" smtClean="0"/>
              <a:t>‹#›</a:t>
            </a:fld>
            <a:endParaRPr lang="en-GB"/>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934273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a:t>Techniques to meet skills requirements</a:t>
            </a:r>
          </a:p>
        </p:txBody>
      </p:sp>
      <p:sp>
        <p:nvSpPr>
          <p:cNvPr id="3" name="Subtitle 2"/>
          <p:cNvSpPr>
            <a:spLocks noGrp="1"/>
          </p:cNvSpPr>
          <p:nvPr>
            <p:ph type="subTitle" idx="1"/>
          </p:nvPr>
        </p:nvSpPr>
        <p:spPr>
          <a:xfrm>
            <a:off x="8610600" y="4960137"/>
            <a:ext cx="3200400" cy="1463040"/>
          </a:xfrm>
        </p:spPr>
        <p:txBody>
          <a:bodyPr>
            <a:normAutofit/>
          </a:bodyPr>
          <a:lstStyle/>
          <a:p>
            <a:r>
              <a:rPr lang="en-GB" sz="3200" dirty="0">
                <a:solidFill>
                  <a:schemeClr val="accent2">
                    <a:lumMod val="50000"/>
                  </a:schemeClr>
                </a:solidFill>
                <a:latin typeface="Calibri" panose="020F0502020204030204" pitchFamily="34" charset="0"/>
              </a:rPr>
              <a:t>Unit 6 Lesson 1</a:t>
            </a:r>
          </a:p>
          <a:p>
            <a:r>
              <a:rPr lang="en-GB" sz="3200" dirty="0">
                <a:solidFill>
                  <a:schemeClr val="accent2">
                    <a:lumMod val="50000"/>
                  </a:schemeClr>
                </a:solidFill>
                <a:latin typeface="Calibri" panose="020F0502020204030204" pitchFamily="34" charset="0"/>
              </a:rPr>
              <a:t>Learning Aim D2</a:t>
            </a:r>
          </a:p>
        </p:txBody>
      </p:sp>
      <p:sp>
        <p:nvSpPr>
          <p:cNvPr id="4" name="Subtitle 2">
            <a:extLst>
              <a:ext uri="{FF2B5EF4-FFF2-40B4-BE49-F238E27FC236}">
                <a16:creationId xmlns:a16="http://schemas.microsoft.com/office/drawing/2014/main" id="{58DCFAA2-550A-5E41-BC00-D4B4D1F88251}"/>
              </a:ext>
            </a:extLst>
          </p:cNvPr>
          <p:cNvSpPr txBox="1">
            <a:spLocks/>
          </p:cNvSpPr>
          <p:nvPr/>
        </p:nvSpPr>
        <p:spPr>
          <a:xfrm>
            <a:off x="722487" y="811470"/>
            <a:ext cx="10318046" cy="2699374"/>
          </a:xfrm>
          <a:prstGeom prst="rect">
            <a:avLst/>
          </a:prstGeom>
        </p:spPr>
        <p:txBody>
          <a:bodyPr vert="horz" lIns="91440" tIns="45720" rIns="91440" bIns="45720" rtlCol="0" anchor="ctr">
            <a:normAutofit/>
          </a:bodyPr>
          <a:lstStyle>
            <a:lvl1pPr marL="0" indent="0" algn="l" defTabSz="914400" rtl="0" eaLnBrk="1" latinLnBrk="0" hangingPunct="1">
              <a:lnSpc>
                <a:spcPct val="100000"/>
              </a:lnSpc>
              <a:spcBef>
                <a:spcPts val="0"/>
              </a:spcBef>
              <a:spcAft>
                <a:spcPts val="200"/>
              </a:spcAft>
              <a:buClr>
                <a:schemeClr val="accent2"/>
              </a:buClr>
              <a:buSzPct val="100000"/>
              <a:buFont typeface="Tw Cen MT" panose="020B0602020104020603" pitchFamily="34" charset="0"/>
              <a:buNone/>
              <a:defRPr sz="1800" kern="1200">
                <a:solidFill>
                  <a:schemeClr val="tx1">
                    <a:lumMod val="90000"/>
                    <a:lumOff val="10000"/>
                  </a:schemeClr>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9pPr>
          </a:lstStyle>
          <a:p>
            <a:r>
              <a:rPr lang="en-GB" sz="2400" b="1" dirty="0">
                <a:solidFill>
                  <a:schemeClr val="bg1"/>
                </a:solidFill>
                <a:latin typeface="+mj-lt"/>
              </a:rPr>
              <a:t>Week 2 </a:t>
            </a:r>
          </a:p>
          <a:p>
            <a:r>
              <a:rPr lang="en-GB" sz="2400" dirty="0">
                <a:solidFill>
                  <a:schemeClr val="bg1"/>
                </a:solidFill>
              </a:rPr>
              <a:t>(14</a:t>
            </a:r>
            <a:r>
              <a:rPr lang="en-GB" sz="2400" baseline="30000" dirty="0">
                <a:solidFill>
                  <a:schemeClr val="bg1"/>
                </a:solidFill>
              </a:rPr>
              <a:t>th</a:t>
            </a:r>
            <a:r>
              <a:rPr lang="en-GB" sz="2400" dirty="0">
                <a:solidFill>
                  <a:schemeClr val="bg1"/>
                </a:solidFill>
              </a:rPr>
              <a:t> – 18</a:t>
            </a:r>
            <a:r>
              <a:rPr lang="en-GB" sz="2400" baseline="30000" dirty="0">
                <a:solidFill>
                  <a:schemeClr val="bg1"/>
                </a:solidFill>
              </a:rPr>
              <a:t>th</a:t>
            </a:r>
            <a:r>
              <a:rPr lang="en-GB" sz="2400" dirty="0">
                <a:solidFill>
                  <a:schemeClr val="bg1"/>
                </a:solidFill>
              </a:rPr>
              <a:t> September)</a:t>
            </a:r>
          </a:p>
          <a:p>
            <a:endParaRPr lang="en-GB" sz="2400" dirty="0">
              <a:solidFill>
                <a:schemeClr val="bg1"/>
              </a:solidFill>
              <a:latin typeface="+mj-lt"/>
            </a:endParaRPr>
          </a:p>
          <a:p>
            <a:r>
              <a:rPr lang="en-GB" sz="2400" b="1" dirty="0">
                <a:solidFill>
                  <a:schemeClr val="bg1"/>
                </a:solidFill>
                <a:latin typeface="+mj-lt"/>
              </a:rPr>
              <a:t>Past Paper Practice:</a:t>
            </a:r>
          </a:p>
          <a:p>
            <a:r>
              <a:rPr lang="en-GB" sz="2400" dirty="0">
                <a:solidFill>
                  <a:schemeClr val="bg1"/>
                </a:solidFill>
                <a:latin typeface="+mj-lt"/>
              </a:rPr>
              <a:t>January 2018 NBCC - </a:t>
            </a:r>
            <a:r>
              <a:rPr lang="en-GB" sz="2400" dirty="0">
                <a:solidFill>
                  <a:schemeClr val="bg1"/>
                </a:solidFill>
              </a:rPr>
              <a:t>Activity 2 (Training &amp; Development)</a:t>
            </a:r>
            <a:endParaRPr lang="en-GB" sz="2400" dirty="0">
              <a:solidFill>
                <a:schemeClr val="bg1"/>
              </a:solidFill>
              <a:latin typeface="+mj-lt"/>
            </a:endParaRPr>
          </a:p>
        </p:txBody>
      </p:sp>
    </p:spTree>
    <p:extLst>
      <p:ext uri="{BB962C8B-B14F-4D97-AF65-F5344CB8AC3E}">
        <p14:creationId xmlns:p14="http://schemas.microsoft.com/office/powerpoint/2010/main" val="3802822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solidFill>
                  <a:schemeClr val="accent1">
                    <a:lumMod val="75000"/>
                  </a:schemeClr>
                </a:solidFill>
                <a:latin typeface="+mn-lt"/>
              </a:rPr>
              <a:t>Types of Training</a:t>
            </a:r>
          </a:p>
        </p:txBody>
      </p:sp>
      <p:sp>
        <p:nvSpPr>
          <p:cNvPr id="3" name="Content Placeholder 2"/>
          <p:cNvSpPr>
            <a:spLocks noGrp="1"/>
          </p:cNvSpPr>
          <p:nvPr>
            <p:ph idx="1"/>
          </p:nvPr>
        </p:nvSpPr>
        <p:spPr/>
        <p:txBody>
          <a:bodyPr>
            <a:normAutofit/>
          </a:bodyPr>
          <a:lstStyle/>
          <a:p>
            <a:pPr lvl="0"/>
            <a:r>
              <a:rPr lang="en-GB" dirty="0"/>
              <a:t>internal/ external</a:t>
            </a:r>
          </a:p>
          <a:p>
            <a:pPr lvl="0"/>
            <a:r>
              <a:rPr lang="en-GB" dirty="0"/>
              <a:t>on-the-job/off-the job</a:t>
            </a:r>
          </a:p>
          <a:p>
            <a:pPr lvl="0"/>
            <a:endParaRPr lang="en-GB" dirty="0"/>
          </a:p>
          <a:p>
            <a:pPr lvl="0"/>
            <a:r>
              <a:rPr lang="en-GB" dirty="0"/>
              <a:t>induction</a:t>
            </a:r>
          </a:p>
          <a:p>
            <a:pPr lvl="0"/>
            <a:r>
              <a:rPr lang="en-GB" dirty="0"/>
              <a:t>mentoring</a:t>
            </a:r>
          </a:p>
          <a:p>
            <a:pPr lvl="0"/>
            <a:r>
              <a:rPr lang="en-GB" dirty="0"/>
              <a:t>coaching</a:t>
            </a:r>
          </a:p>
          <a:p>
            <a:pPr lvl="0"/>
            <a:endParaRPr lang="en-GB" dirty="0"/>
          </a:p>
        </p:txBody>
      </p:sp>
    </p:spTree>
    <p:extLst>
      <p:ext uri="{BB962C8B-B14F-4D97-AF65-F5344CB8AC3E}">
        <p14:creationId xmlns:p14="http://schemas.microsoft.com/office/powerpoint/2010/main" val="1638656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solidFill>
                  <a:schemeClr val="accent1"/>
                </a:solidFill>
                <a:latin typeface="+mn-lt"/>
              </a:rPr>
              <a:t>Internal or external training?</a:t>
            </a:r>
          </a:p>
        </p:txBody>
      </p:sp>
      <p:sp>
        <p:nvSpPr>
          <p:cNvPr id="3" name="Content Placeholder 2"/>
          <p:cNvSpPr>
            <a:spLocks noGrp="1"/>
          </p:cNvSpPr>
          <p:nvPr>
            <p:ph idx="1"/>
          </p:nvPr>
        </p:nvSpPr>
        <p:spPr>
          <a:xfrm>
            <a:off x="1024128" y="2720936"/>
            <a:ext cx="7313612" cy="4114800"/>
          </a:xfrm>
        </p:spPr>
        <p:txBody>
          <a:bodyPr/>
          <a:lstStyle/>
          <a:p>
            <a:r>
              <a:rPr lang="en-US" sz="2400" b="1" dirty="0"/>
              <a:t>Internal:</a:t>
            </a:r>
            <a:r>
              <a:rPr lang="en-US" sz="2400" dirty="0"/>
              <a:t> take place at work, appropriate if training needs are specific to the organisation</a:t>
            </a:r>
          </a:p>
          <a:p>
            <a:endParaRPr lang="en-US" sz="2400" dirty="0"/>
          </a:p>
          <a:p>
            <a:r>
              <a:rPr lang="en-US" sz="2400" b="1" dirty="0"/>
              <a:t>External:</a:t>
            </a:r>
            <a:r>
              <a:rPr lang="en-US" sz="2400" dirty="0"/>
              <a:t> provided by an outside agency, costs more but can be motivating and the trainee will meet people from other organisations to exchange ideas</a:t>
            </a:r>
          </a:p>
        </p:txBody>
      </p:sp>
    </p:spTree>
    <p:extLst>
      <p:ext uri="{BB962C8B-B14F-4D97-AF65-F5344CB8AC3E}">
        <p14:creationId xmlns:p14="http://schemas.microsoft.com/office/powerpoint/2010/main" val="18492032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3652" y="585216"/>
            <a:ext cx="9720072" cy="1499616"/>
          </a:xfrm>
        </p:spPr>
        <p:txBody>
          <a:bodyPr>
            <a:normAutofit/>
          </a:bodyPr>
          <a:lstStyle/>
          <a:p>
            <a:r>
              <a:rPr lang="en-GB" sz="3600" b="1" dirty="0">
                <a:solidFill>
                  <a:schemeClr val="accent1"/>
                </a:solidFill>
                <a:latin typeface="+mn-lt"/>
              </a:rPr>
              <a:t>On or off the job training?</a:t>
            </a:r>
          </a:p>
        </p:txBody>
      </p:sp>
      <p:sp>
        <p:nvSpPr>
          <p:cNvPr id="3" name="Content Placeholder 2"/>
          <p:cNvSpPr>
            <a:spLocks noGrp="1"/>
          </p:cNvSpPr>
          <p:nvPr>
            <p:ph idx="1"/>
          </p:nvPr>
        </p:nvSpPr>
        <p:spPr>
          <a:xfrm>
            <a:off x="1111897" y="2395780"/>
            <a:ext cx="7313612" cy="4114800"/>
          </a:xfrm>
        </p:spPr>
        <p:txBody>
          <a:bodyPr/>
          <a:lstStyle/>
          <a:p>
            <a:r>
              <a:rPr lang="en-US" sz="2400" b="1" dirty="0"/>
              <a:t>on-the-job training:</a:t>
            </a:r>
            <a:r>
              <a:rPr lang="en-US" sz="2400" dirty="0"/>
              <a:t> where an employee learns a job by seeing how it is carried out by an experienced employee.</a:t>
            </a:r>
          </a:p>
          <a:p>
            <a:endParaRPr lang="en-US" sz="2400" dirty="0"/>
          </a:p>
          <a:p>
            <a:r>
              <a:rPr lang="en-US" sz="2400" b="1" dirty="0"/>
              <a:t>off-the-job training:</a:t>
            </a:r>
            <a:r>
              <a:rPr lang="en-US" sz="2400" dirty="0"/>
              <a:t> all forms of employee education apart from that at the immediate workplace.</a:t>
            </a:r>
          </a:p>
        </p:txBody>
      </p:sp>
    </p:spTree>
    <p:extLst>
      <p:ext uri="{BB962C8B-B14F-4D97-AF65-F5344CB8AC3E}">
        <p14:creationId xmlns:p14="http://schemas.microsoft.com/office/powerpoint/2010/main" val="1149751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3654" y="585216"/>
            <a:ext cx="9720072" cy="1499616"/>
          </a:xfrm>
        </p:spPr>
        <p:txBody>
          <a:bodyPr>
            <a:normAutofit/>
          </a:bodyPr>
          <a:lstStyle/>
          <a:p>
            <a:r>
              <a:rPr lang="en-GB" sz="3600" b="1" dirty="0">
                <a:solidFill>
                  <a:schemeClr val="accent1"/>
                </a:solidFill>
                <a:latin typeface="+mn-lt"/>
              </a:rPr>
              <a:t>Induction training</a:t>
            </a:r>
          </a:p>
        </p:txBody>
      </p:sp>
      <p:sp>
        <p:nvSpPr>
          <p:cNvPr id="3" name="Content Placeholder 2"/>
          <p:cNvSpPr>
            <a:spLocks noGrp="1"/>
          </p:cNvSpPr>
          <p:nvPr>
            <p:ph idx="1"/>
          </p:nvPr>
        </p:nvSpPr>
        <p:spPr>
          <a:xfrm>
            <a:off x="891777" y="2144984"/>
            <a:ext cx="7531767" cy="3056021"/>
          </a:xfrm>
        </p:spPr>
        <p:txBody>
          <a:bodyPr>
            <a:noAutofit/>
          </a:bodyPr>
          <a:lstStyle/>
          <a:p>
            <a:pPr>
              <a:buNone/>
            </a:pPr>
            <a:r>
              <a:rPr lang="en-US" dirty="0">
                <a:solidFill>
                  <a:schemeClr val="accent1">
                    <a:lumMod val="75000"/>
                  </a:schemeClr>
                </a:solidFill>
                <a:latin typeface="+mj-lt"/>
              </a:rPr>
              <a:t>	</a:t>
            </a:r>
            <a:r>
              <a:rPr lang="en-US" dirty="0">
                <a:solidFill>
                  <a:schemeClr val="accent1">
                    <a:lumMod val="75000"/>
                  </a:schemeClr>
                </a:solidFill>
              </a:rPr>
              <a:t>Education for new employees, which usually involves learning about the way the business works rather than about the particular job that the individual will do.</a:t>
            </a:r>
          </a:p>
          <a:p>
            <a:pPr marL="0" indent="0">
              <a:buNone/>
            </a:pPr>
            <a:r>
              <a:rPr lang="en-US" dirty="0"/>
              <a:t>	</a:t>
            </a:r>
          </a:p>
          <a:p>
            <a:pPr marL="0" indent="0">
              <a:buNone/>
            </a:pPr>
            <a:r>
              <a:rPr lang="en-US" b="1" dirty="0"/>
              <a:t>An effective induction programme is likely to: </a:t>
            </a:r>
          </a:p>
          <a:p>
            <a:pPr lvl="1"/>
            <a:r>
              <a:rPr lang="en-US" sz="2200" dirty="0"/>
              <a:t>reduce labour turnover</a:t>
            </a:r>
          </a:p>
          <a:p>
            <a:pPr lvl="1"/>
            <a:r>
              <a:rPr lang="en-US" sz="2200" dirty="0"/>
              <a:t>improve employees’ understanding of both the corporate culture and the situation in which the organisation is placed</a:t>
            </a:r>
          </a:p>
          <a:p>
            <a:pPr lvl="1"/>
            <a:r>
              <a:rPr lang="en-US" sz="2200" dirty="0"/>
              <a:t>mean that employees contribute to the organisation more quickly</a:t>
            </a:r>
          </a:p>
          <a:p>
            <a:pPr lvl="1"/>
            <a:r>
              <a:rPr lang="en-US" sz="2200" dirty="0"/>
              <a:t>increase motivation</a:t>
            </a:r>
          </a:p>
        </p:txBody>
      </p:sp>
    </p:spTree>
    <p:extLst>
      <p:ext uri="{BB962C8B-B14F-4D97-AF65-F5344CB8AC3E}">
        <p14:creationId xmlns:p14="http://schemas.microsoft.com/office/powerpoint/2010/main" val="283452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solidFill>
                  <a:schemeClr val="accent1">
                    <a:lumMod val="75000"/>
                  </a:schemeClr>
                </a:solidFill>
                <a:latin typeface="+mn-lt"/>
              </a:rPr>
              <a:t>mentoring</a:t>
            </a:r>
          </a:p>
        </p:txBody>
      </p:sp>
      <p:sp>
        <p:nvSpPr>
          <p:cNvPr id="3" name="Content Placeholder 2"/>
          <p:cNvSpPr>
            <a:spLocks noGrp="1"/>
          </p:cNvSpPr>
          <p:nvPr>
            <p:ph idx="1"/>
          </p:nvPr>
        </p:nvSpPr>
        <p:spPr/>
        <p:txBody>
          <a:bodyPr>
            <a:normAutofit/>
          </a:bodyPr>
          <a:lstStyle/>
          <a:p>
            <a:r>
              <a:rPr lang="en-GB" b="1" dirty="0"/>
              <a:t>"A mentor is a more experienced individual willing to share knowledge with someone less experienced in a relationship of mutual trust" </a:t>
            </a:r>
          </a:p>
          <a:p>
            <a:endParaRPr lang="en-GB" dirty="0"/>
          </a:p>
          <a:p>
            <a:r>
              <a:rPr lang="en-GB" dirty="0"/>
              <a:t>Mentoring involves the use of the same models and skills of questioning, listening, clarifying and reframing associated with coaching.  </a:t>
            </a:r>
          </a:p>
          <a:p>
            <a:r>
              <a:rPr lang="en-GB" dirty="0"/>
              <a:t>Traditionally, however, mentoring in the workplace has tended to describe a relationship in which a more experienced colleague uses his or her greater knowledge and understanding of the work or workplace to support the development of a more junior or inexperienced member of staff</a:t>
            </a:r>
          </a:p>
        </p:txBody>
      </p:sp>
    </p:spTree>
    <p:extLst>
      <p:ext uri="{BB962C8B-B14F-4D97-AF65-F5344CB8AC3E}">
        <p14:creationId xmlns:p14="http://schemas.microsoft.com/office/powerpoint/2010/main" val="380762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solidFill>
                  <a:schemeClr val="accent1">
                    <a:lumMod val="75000"/>
                  </a:schemeClr>
                </a:solidFill>
                <a:latin typeface="+mn-lt"/>
              </a:rPr>
              <a:t>coaching</a:t>
            </a:r>
          </a:p>
        </p:txBody>
      </p:sp>
      <p:sp>
        <p:nvSpPr>
          <p:cNvPr id="3" name="Content Placeholder 2"/>
          <p:cNvSpPr>
            <a:spLocks noGrp="1"/>
          </p:cNvSpPr>
          <p:nvPr>
            <p:ph idx="1"/>
          </p:nvPr>
        </p:nvSpPr>
        <p:spPr>
          <a:xfrm>
            <a:off x="1024129" y="2145266"/>
            <a:ext cx="6383037" cy="3689131"/>
          </a:xfrm>
        </p:spPr>
        <p:txBody>
          <a:bodyPr>
            <a:normAutofit/>
          </a:bodyPr>
          <a:lstStyle/>
          <a:p>
            <a:pPr lvl="0"/>
            <a:r>
              <a:rPr lang="en-GB" sz="2400" dirty="0"/>
              <a:t>Coaching targets high performance and improvement at work and usually focuses on specific skills and goals, although it may also have an impact on an individual’s personal attributes such as social interaction or confidence. </a:t>
            </a:r>
          </a:p>
          <a:p>
            <a:pPr lvl="0"/>
            <a:r>
              <a:rPr lang="en-GB" sz="2400" dirty="0"/>
              <a:t>The process typically lasts for a relatively short defined period of time, or forms the basis of an on-going management style</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89808" y="2084832"/>
            <a:ext cx="2571750" cy="3810000"/>
          </a:xfrm>
          <a:prstGeom prst="rect">
            <a:avLst/>
          </a:prstGeom>
        </p:spPr>
      </p:pic>
    </p:spTree>
    <p:extLst>
      <p:ext uri="{BB962C8B-B14F-4D97-AF65-F5344CB8AC3E}">
        <p14:creationId xmlns:p14="http://schemas.microsoft.com/office/powerpoint/2010/main" val="5111142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solidFill>
                  <a:schemeClr val="accent1">
                    <a:lumMod val="75000"/>
                  </a:schemeClr>
                </a:solidFill>
                <a:latin typeface="+mn-lt"/>
              </a:rPr>
              <a:t>effectiveness of Training</a:t>
            </a:r>
          </a:p>
        </p:txBody>
      </p:sp>
      <p:sp>
        <p:nvSpPr>
          <p:cNvPr id="3" name="Content Placeholder 2"/>
          <p:cNvSpPr>
            <a:spLocks noGrp="1"/>
          </p:cNvSpPr>
          <p:nvPr>
            <p:ph idx="1"/>
          </p:nvPr>
        </p:nvSpPr>
        <p:spPr>
          <a:xfrm>
            <a:off x="1197550" y="2084832"/>
            <a:ext cx="4887940" cy="3815255"/>
          </a:xfrm>
        </p:spPr>
        <p:txBody>
          <a:bodyPr>
            <a:normAutofit lnSpcReduction="10000"/>
          </a:bodyPr>
          <a:lstStyle/>
          <a:p>
            <a:pPr lvl="0"/>
            <a:r>
              <a:rPr lang="en-GB" dirty="0"/>
              <a:t>Training costs money – so a business will want to know if the training was effective, was it money well spent?</a:t>
            </a:r>
          </a:p>
          <a:p>
            <a:pPr lvl="0"/>
            <a:endParaRPr lang="en-GB" b="1" dirty="0"/>
          </a:p>
          <a:p>
            <a:pPr marL="0" indent="0">
              <a:buNone/>
            </a:pPr>
            <a:r>
              <a:rPr lang="en-GB" b="1" dirty="0">
                <a:solidFill>
                  <a:schemeClr val="accent2">
                    <a:lumMod val="75000"/>
                  </a:schemeClr>
                </a:solidFill>
              </a:rPr>
              <a:t>4 aspects to measure</a:t>
            </a:r>
          </a:p>
          <a:p>
            <a:pPr>
              <a:buFont typeface="Wingdings" panose="05000000000000000000" pitchFamily="2" charset="2"/>
              <a:buChar char="Ø"/>
            </a:pPr>
            <a:r>
              <a:rPr lang="en-GB" dirty="0"/>
              <a:t>Reaction</a:t>
            </a:r>
          </a:p>
          <a:p>
            <a:pPr>
              <a:buFont typeface="Wingdings" panose="05000000000000000000" pitchFamily="2" charset="2"/>
              <a:buChar char="Ø"/>
            </a:pPr>
            <a:r>
              <a:rPr lang="en-GB" dirty="0"/>
              <a:t>Learning</a:t>
            </a:r>
          </a:p>
          <a:p>
            <a:pPr>
              <a:buFont typeface="Wingdings" panose="05000000000000000000" pitchFamily="2" charset="2"/>
              <a:buChar char="Ø"/>
            </a:pPr>
            <a:r>
              <a:rPr lang="en-GB" dirty="0"/>
              <a:t>Behaviour</a:t>
            </a:r>
          </a:p>
          <a:p>
            <a:pPr>
              <a:buFont typeface="Wingdings" panose="05000000000000000000" pitchFamily="2" charset="2"/>
              <a:buChar char="Ø"/>
            </a:pPr>
            <a:r>
              <a:rPr lang="en-GB" dirty="0"/>
              <a:t>Results</a:t>
            </a:r>
          </a:p>
          <a:p>
            <a:pPr lvl="0"/>
            <a:endParaRPr lang="en-GB" dirty="0"/>
          </a:p>
        </p:txBody>
      </p:sp>
      <p:pic>
        <p:nvPicPr>
          <p:cNvPr id="4" name="Picture 2" descr="http://www.qualtech.co.uk/images/TheStandardgif.gif"/>
          <p:cNvPicPr>
            <a:picLocks noChangeAspect="1" noChangeArrowheads="1"/>
          </p:cNvPicPr>
          <p:nvPr/>
        </p:nvPicPr>
        <p:blipFill>
          <a:blip r:embed="rId3" cstate="print"/>
          <a:srcRect/>
          <a:stretch>
            <a:fillRect/>
          </a:stretch>
        </p:blipFill>
        <p:spPr bwMode="auto">
          <a:xfrm>
            <a:off x="6578076" y="1466194"/>
            <a:ext cx="4166124" cy="4166124"/>
          </a:xfrm>
          <a:prstGeom prst="rect">
            <a:avLst/>
          </a:prstGeom>
          <a:noFill/>
        </p:spPr>
      </p:pic>
    </p:spTree>
    <p:extLst>
      <p:ext uri="{BB962C8B-B14F-4D97-AF65-F5344CB8AC3E}">
        <p14:creationId xmlns:p14="http://schemas.microsoft.com/office/powerpoint/2010/main" val="30687219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3654" y="573184"/>
            <a:ext cx="9720072" cy="1499616"/>
          </a:xfrm>
        </p:spPr>
        <p:txBody>
          <a:bodyPr>
            <a:normAutofit/>
          </a:bodyPr>
          <a:lstStyle/>
          <a:p>
            <a:r>
              <a:rPr lang="en-GB" sz="3600" b="1" dirty="0">
                <a:solidFill>
                  <a:schemeClr val="accent1"/>
                </a:solidFill>
                <a:latin typeface="+mn-lt"/>
              </a:rPr>
              <a:t>Training and market failure</a:t>
            </a:r>
          </a:p>
        </p:txBody>
      </p:sp>
      <p:graphicFrame>
        <p:nvGraphicFramePr>
          <p:cNvPr id="5" name="Content Placeholder 4"/>
          <p:cNvGraphicFramePr>
            <a:graphicFrameLocks noGrp="1"/>
          </p:cNvGraphicFramePr>
          <p:nvPr>
            <p:ph idx="1"/>
            <p:extLst/>
          </p:nvPr>
        </p:nvGraphicFramePr>
        <p:xfrm>
          <a:off x="1036161" y="1940451"/>
          <a:ext cx="10173121" cy="41956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916331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3654" y="573184"/>
            <a:ext cx="9720072" cy="1499616"/>
          </a:xfrm>
        </p:spPr>
        <p:txBody>
          <a:bodyPr>
            <a:normAutofit/>
          </a:bodyPr>
          <a:lstStyle/>
          <a:p>
            <a:r>
              <a:rPr lang="en-GB" sz="3600" b="1" dirty="0">
                <a:solidFill>
                  <a:schemeClr val="accent2">
                    <a:lumMod val="75000"/>
                  </a:schemeClr>
                </a:solidFill>
                <a:latin typeface="+mn-lt"/>
              </a:rPr>
              <a:t>conclusion</a:t>
            </a:r>
          </a:p>
        </p:txBody>
      </p:sp>
      <p:graphicFrame>
        <p:nvGraphicFramePr>
          <p:cNvPr id="4" name="Content Placeholder 3"/>
          <p:cNvGraphicFramePr>
            <a:graphicFrameLocks noGrp="1"/>
          </p:cNvGraphicFramePr>
          <p:nvPr>
            <p:ph idx="1"/>
            <p:extLst/>
          </p:nvPr>
        </p:nvGraphicFramePr>
        <p:xfrm>
          <a:off x="1024128" y="2072800"/>
          <a:ext cx="9720071" cy="42365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404375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3938" y="867438"/>
            <a:ext cx="9720072" cy="1232295"/>
          </a:xfrm>
        </p:spPr>
        <p:txBody>
          <a:bodyPr anchor="ctr">
            <a:normAutofit/>
          </a:bodyPr>
          <a:lstStyle/>
          <a:p>
            <a:r>
              <a:rPr lang="en-GB" sz="3600" b="1" cap="none" dirty="0">
                <a:latin typeface="+mn-lt"/>
              </a:rPr>
              <a:t>Activity </a:t>
            </a:r>
            <a:r>
              <a:rPr lang="en-GB" sz="3100" cap="none" dirty="0">
                <a:latin typeface="+mn-lt"/>
              </a:rPr>
              <a:t>to run for the week</a:t>
            </a:r>
            <a:br>
              <a:rPr lang="en-GB" sz="3100" cap="none" dirty="0">
                <a:latin typeface="+mn-lt"/>
              </a:rPr>
            </a:br>
            <a:r>
              <a:rPr lang="en-GB" sz="3200" b="1" cap="none" dirty="0">
                <a:solidFill>
                  <a:schemeClr val="accent2"/>
                </a:solidFill>
              </a:rPr>
              <a:t>NBCC Case Study Jan 18 Activity 2 </a:t>
            </a:r>
            <a:r>
              <a:rPr lang="en-GB" sz="3200" cap="none" dirty="0">
                <a:solidFill>
                  <a:schemeClr val="accent2"/>
                </a:solidFill>
              </a:rPr>
              <a:t>(up to 6 slide ppt)</a:t>
            </a:r>
            <a:endParaRPr lang="en-GB" sz="3200" cap="none" dirty="0"/>
          </a:p>
        </p:txBody>
      </p:sp>
      <p:graphicFrame>
        <p:nvGraphicFramePr>
          <p:cNvPr id="7" name="Content Placeholder 3">
            <a:extLst>
              <a:ext uri="{FF2B5EF4-FFF2-40B4-BE49-F238E27FC236}">
                <a16:creationId xmlns:a16="http://schemas.microsoft.com/office/drawing/2014/main" id="{DE8E68AF-FF96-439D-B1AF-4969643170D7}"/>
              </a:ext>
            </a:extLst>
          </p:cNvPr>
          <p:cNvGraphicFramePr>
            <a:graphicFrameLocks noGrp="1"/>
          </p:cNvGraphicFramePr>
          <p:nvPr>
            <p:ph idx="1"/>
            <p:extLst>
              <p:ext uri="{D42A27DB-BD31-4B8C-83A1-F6EECF244321}">
                <p14:modId xmlns:p14="http://schemas.microsoft.com/office/powerpoint/2010/main" val="1512203845"/>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20352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6156" y="585216"/>
            <a:ext cx="10748772" cy="1499616"/>
          </a:xfrm>
        </p:spPr>
        <p:txBody>
          <a:bodyPr>
            <a:normAutofit/>
          </a:bodyPr>
          <a:lstStyle/>
          <a:p>
            <a:r>
              <a:rPr lang="en-GB" sz="3600" b="1" dirty="0">
                <a:solidFill>
                  <a:schemeClr val="accent1">
                    <a:lumMod val="75000"/>
                  </a:schemeClr>
                </a:solidFill>
                <a:latin typeface="+mn-lt"/>
              </a:rPr>
              <a:t>D2 Techniques to meet skills requirements</a:t>
            </a:r>
          </a:p>
        </p:txBody>
      </p:sp>
      <p:sp>
        <p:nvSpPr>
          <p:cNvPr id="3" name="Content Placeholder 2"/>
          <p:cNvSpPr>
            <a:spLocks noGrp="1"/>
          </p:cNvSpPr>
          <p:nvPr>
            <p:ph idx="1"/>
          </p:nvPr>
        </p:nvSpPr>
        <p:spPr>
          <a:xfrm>
            <a:off x="1154757" y="2253342"/>
            <a:ext cx="4723529" cy="4023360"/>
          </a:xfrm>
        </p:spPr>
        <p:txBody>
          <a:bodyPr>
            <a:normAutofit/>
          </a:bodyPr>
          <a:lstStyle/>
          <a:p>
            <a:pPr lvl="0"/>
            <a:r>
              <a:rPr lang="en-GB" sz="2800" dirty="0"/>
              <a:t>Recruitment</a:t>
            </a:r>
          </a:p>
          <a:p>
            <a:pPr lvl="0"/>
            <a:r>
              <a:rPr lang="en-GB" sz="2800" dirty="0"/>
              <a:t>Upskilling/reskilling/ training</a:t>
            </a:r>
          </a:p>
          <a:p>
            <a:pPr lvl="0"/>
            <a:r>
              <a:rPr lang="en-GB" sz="2800" dirty="0"/>
              <a:t>Outsourcing</a:t>
            </a:r>
          </a:p>
          <a:p>
            <a:pPr lvl="0"/>
            <a:r>
              <a:rPr lang="en-GB" sz="2800" dirty="0"/>
              <a:t>Changing job roles</a:t>
            </a:r>
          </a:p>
          <a:p>
            <a:pPr lvl="0"/>
            <a:r>
              <a:rPr lang="en-GB" sz="2800" dirty="0"/>
              <a:t>Restructuring</a:t>
            </a:r>
            <a:endParaRPr lang="en-GB" dirty="0"/>
          </a:p>
          <a:p>
            <a:pPr lvl="0"/>
            <a:endParaRPr lang="en-GB" dirty="0"/>
          </a:p>
        </p:txBody>
      </p:sp>
    </p:spTree>
    <p:extLst>
      <p:ext uri="{BB962C8B-B14F-4D97-AF65-F5344CB8AC3E}">
        <p14:creationId xmlns:p14="http://schemas.microsoft.com/office/powerpoint/2010/main" val="14342510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6777" y="2133599"/>
            <a:ext cx="4428067" cy="3614497"/>
          </a:xfrm>
        </p:spPr>
        <p:txBody>
          <a:bodyPr>
            <a:normAutofit/>
          </a:bodyPr>
          <a:lstStyle/>
          <a:p>
            <a:pPr marL="0" indent="0">
              <a:buNone/>
            </a:pPr>
            <a:r>
              <a:rPr lang="en-GB" b="1" dirty="0"/>
              <a:t>Up to 6 slides with speaker notes</a:t>
            </a:r>
          </a:p>
          <a:p>
            <a:pPr marL="0" lvl="0" indent="0">
              <a:buNone/>
            </a:pPr>
            <a:endParaRPr lang="en-GB" b="1" dirty="0"/>
          </a:p>
          <a:p>
            <a:pPr marL="0" lvl="0" indent="0">
              <a:buNone/>
            </a:pPr>
            <a:r>
              <a:rPr lang="en-GB" dirty="0"/>
              <a:t>Explain the training and development approaches that NBCC could use</a:t>
            </a:r>
          </a:p>
          <a:p>
            <a:pPr marL="0" lvl="0" indent="0">
              <a:buNone/>
            </a:pPr>
            <a:endParaRPr lang="en-GB" dirty="0"/>
          </a:p>
          <a:p>
            <a:pPr marL="0" lvl="0" indent="0">
              <a:buNone/>
            </a:pPr>
            <a:r>
              <a:rPr lang="en-GB" dirty="0"/>
              <a:t>Recommend methods that NBCC could use to </a:t>
            </a:r>
            <a:r>
              <a:rPr lang="en-GB" b="1" dirty="0"/>
              <a:t>measure the effectiveness </a:t>
            </a:r>
            <a:r>
              <a:rPr lang="en-GB" dirty="0"/>
              <a:t>of training and development initiatives</a:t>
            </a:r>
          </a:p>
        </p:txBody>
      </p:sp>
      <p:sp>
        <p:nvSpPr>
          <p:cNvPr id="4" name="Content Placeholder 2"/>
          <p:cNvSpPr txBox="1">
            <a:spLocks/>
          </p:cNvSpPr>
          <p:nvPr/>
        </p:nvSpPr>
        <p:spPr>
          <a:xfrm>
            <a:off x="5655733" y="307817"/>
            <a:ext cx="6177146" cy="6205871"/>
          </a:xfrm>
          <a:prstGeom prst="rect">
            <a:avLst/>
          </a:prstGeom>
          <a:solidFill>
            <a:schemeClr val="accent3">
              <a:lumMod val="20000"/>
              <a:lumOff val="80000"/>
            </a:schemeClr>
          </a:solidFill>
          <a:ln>
            <a:no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dirty="0">
              <a:latin typeface="+mj-lt"/>
            </a:endParaRPr>
          </a:p>
          <a:p>
            <a:pPr marL="457200" lvl="1" indent="0">
              <a:buNone/>
            </a:pPr>
            <a:r>
              <a:rPr lang="en-GB" dirty="0"/>
              <a:t>Marks Scheme – use throughout:</a:t>
            </a:r>
          </a:p>
          <a:p>
            <a:pPr marL="457200" lvl="1" indent="0">
              <a:buNone/>
            </a:pPr>
            <a:endParaRPr lang="en-GB" dirty="0"/>
          </a:p>
          <a:p>
            <a:pPr marL="457200" lvl="1" indent="0">
              <a:buNone/>
            </a:pPr>
            <a:r>
              <a:rPr lang="en-GB" b="1" dirty="0"/>
              <a:t>Data Analysis </a:t>
            </a:r>
            <a:r>
              <a:rPr lang="en-GB" dirty="0"/>
              <a:t>(12 marks)</a:t>
            </a:r>
          </a:p>
          <a:p>
            <a:pPr marL="457200" lvl="1" indent="0">
              <a:buNone/>
            </a:pPr>
            <a:r>
              <a:rPr lang="en-GB" dirty="0"/>
              <a:t>Use figures, statistics, ratios</a:t>
            </a:r>
          </a:p>
          <a:p>
            <a:pPr marL="457200" lvl="1" indent="0">
              <a:buNone/>
            </a:pPr>
            <a:endParaRPr lang="en-GB" dirty="0"/>
          </a:p>
          <a:p>
            <a:pPr marL="457200" lvl="1" indent="0">
              <a:buNone/>
            </a:pPr>
            <a:r>
              <a:rPr lang="en-GB" b="1" dirty="0"/>
              <a:t>Key principles of management</a:t>
            </a:r>
            <a:r>
              <a:rPr lang="en-GB" dirty="0"/>
              <a:t> (12 marks)</a:t>
            </a:r>
          </a:p>
          <a:p>
            <a:pPr marL="457200" lvl="1" indent="0">
              <a:buNone/>
            </a:pPr>
            <a:r>
              <a:rPr lang="en-GB" dirty="0"/>
              <a:t>Theories, types, skills</a:t>
            </a:r>
          </a:p>
          <a:p>
            <a:pPr marL="457200" lvl="1" indent="0">
              <a:buNone/>
            </a:pPr>
            <a:endParaRPr lang="en-GB" dirty="0"/>
          </a:p>
          <a:p>
            <a:pPr marL="457200" lvl="1" indent="0">
              <a:buNone/>
            </a:pPr>
            <a:r>
              <a:rPr lang="en-GB" b="1" dirty="0"/>
              <a:t>Suggest ALTERNATIVE approaches </a:t>
            </a:r>
            <a:r>
              <a:rPr lang="en-GB" dirty="0"/>
              <a:t>(12 marks)</a:t>
            </a:r>
          </a:p>
          <a:p>
            <a:pPr marL="457200" lvl="1" indent="0">
              <a:buNone/>
            </a:pPr>
            <a:r>
              <a:rPr lang="en-GB" dirty="0"/>
              <a:t>For every decision you make, what alternatives did you discount and why?</a:t>
            </a:r>
          </a:p>
          <a:p>
            <a:pPr marL="457200" lvl="1" indent="0">
              <a:buNone/>
            </a:pPr>
            <a:endParaRPr lang="en-GB" dirty="0"/>
          </a:p>
          <a:p>
            <a:pPr marL="457200" lvl="1" indent="0">
              <a:buNone/>
            </a:pPr>
            <a:r>
              <a:rPr lang="en-GB" b="1" dirty="0"/>
              <a:t>Structure and Presentation (8 marks)</a:t>
            </a:r>
          </a:p>
          <a:p>
            <a:pPr marL="457200" lvl="1" indent="0">
              <a:buNone/>
            </a:pPr>
            <a:r>
              <a:rPr lang="en-GB" dirty="0"/>
              <a:t>Logical structure, business terminology, relevant principles and concepts </a:t>
            </a:r>
          </a:p>
        </p:txBody>
      </p:sp>
      <p:sp>
        <p:nvSpPr>
          <p:cNvPr id="7" name="Title 1"/>
          <p:cNvSpPr>
            <a:spLocks noGrp="1"/>
          </p:cNvSpPr>
          <p:nvPr>
            <p:ph type="title"/>
          </p:nvPr>
        </p:nvSpPr>
        <p:spPr>
          <a:xfrm>
            <a:off x="606777" y="735759"/>
            <a:ext cx="3919396" cy="1002730"/>
          </a:xfrm>
          <a:solidFill>
            <a:schemeClr val="accent3"/>
          </a:solidFill>
        </p:spPr>
        <p:txBody>
          <a:bodyPr>
            <a:noAutofit/>
          </a:bodyPr>
          <a:lstStyle/>
          <a:p>
            <a:r>
              <a:rPr lang="en-GB" sz="4000" b="1" cap="none" dirty="0">
                <a:solidFill>
                  <a:schemeClr val="bg1"/>
                </a:solidFill>
                <a:latin typeface="+mn-lt"/>
              </a:rPr>
              <a:t> Activity 2 PLAN</a:t>
            </a:r>
            <a:endParaRPr lang="en-GB" sz="4000" cap="none" dirty="0">
              <a:solidFill>
                <a:schemeClr val="bg1"/>
              </a:solidFill>
              <a:latin typeface="+mn-lt"/>
            </a:endParaRPr>
          </a:p>
        </p:txBody>
      </p:sp>
    </p:spTree>
    <p:extLst>
      <p:ext uri="{BB962C8B-B14F-4D97-AF65-F5344CB8AC3E}">
        <p14:creationId xmlns:p14="http://schemas.microsoft.com/office/powerpoint/2010/main" val="497995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6156" y="585216"/>
            <a:ext cx="10748772" cy="1499616"/>
          </a:xfrm>
        </p:spPr>
        <p:txBody>
          <a:bodyPr>
            <a:normAutofit/>
          </a:bodyPr>
          <a:lstStyle/>
          <a:p>
            <a:r>
              <a:rPr lang="en-GB" sz="3600" b="1" dirty="0">
                <a:solidFill>
                  <a:schemeClr val="accent1">
                    <a:lumMod val="75000"/>
                  </a:schemeClr>
                </a:solidFill>
                <a:latin typeface="+mn-lt"/>
              </a:rPr>
              <a:t>recruitment</a:t>
            </a:r>
          </a:p>
        </p:txBody>
      </p:sp>
      <p:pic>
        <p:nvPicPr>
          <p:cNvPr id="5" name="Picture 4"/>
          <p:cNvPicPr>
            <a:picLocks noChangeAspect="1"/>
          </p:cNvPicPr>
          <p:nvPr/>
        </p:nvPicPr>
        <p:blipFill>
          <a:blip r:embed="rId3"/>
          <a:stretch>
            <a:fillRect/>
          </a:stretch>
        </p:blipFill>
        <p:spPr>
          <a:xfrm>
            <a:off x="1574101" y="2084832"/>
            <a:ext cx="9310456" cy="4042355"/>
          </a:xfrm>
          <a:prstGeom prst="rect">
            <a:avLst/>
          </a:prstGeom>
        </p:spPr>
      </p:pic>
    </p:spTree>
    <p:extLst>
      <p:ext uri="{BB962C8B-B14F-4D97-AF65-F5344CB8AC3E}">
        <p14:creationId xmlns:p14="http://schemas.microsoft.com/office/powerpoint/2010/main" val="3937966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6156" y="585216"/>
            <a:ext cx="10748772" cy="1499616"/>
          </a:xfrm>
        </p:spPr>
        <p:txBody>
          <a:bodyPr>
            <a:normAutofit/>
          </a:bodyPr>
          <a:lstStyle/>
          <a:p>
            <a:r>
              <a:rPr lang="en-GB" sz="3600" b="1" dirty="0">
                <a:solidFill>
                  <a:schemeClr val="accent1">
                    <a:lumMod val="75000"/>
                  </a:schemeClr>
                </a:solidFill>
                <a:latin typeface="+mn-lt"/>
              </a:rPr>
              <a:t>outsourcing</a:t>
            </a:r>
          </a:p>
        </p:txBody>
      </p:sp>
      <p:sp>
        <p:nvSpPr>
          <p:cNvPr id="3" name="Content Placeholder 2"/>
          <p:cNvSpPr>
            <a:spLocks noGrp="1"/>
          </p:cNvSpPr>
          <p:nvPr>
            <p:ph idx="1"/>
          </p:nvPr>
        </p:nvSpPr>
        <p:spPr>
          <a:xfrm>
            <a:off x="926156" y="2084832"/>
            <a:ext cx="4953944" cy="3998468"/>
          </a:xfrm>
        </p:spPr>
        <p:txBody>
          <a:bodyPr>
            <a:noAutofit/>
          </a:bodyPr>
          <a:lstStyle/>
          <a:p>
            <a:r>
              <a:rPr lang="en-GB" dirty="0"/>
              <a:t>Sometimes an organization cannot handle all aspects of a business process internally. </a:t>
            </a:r>
          </a:p>
          <a:p>
            <a:r>
              <a:rPr lang="en-GB" dirty="0"/>
              <a:t>Additionally some processes are temporary and the organization does not want to employ new people to perform the tasks.</a:t>
            </a:r>
          </a:p>
          <a:p>
            <a:r>
              <a:rPr lang="en-GB" dirty="0"/>
              <a:t>Outsourcing is contracting another company to take the responsibility of carrying out the required tasks or functions</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05215" y="2084832"/>
            <a:ext cx="4560557" cy="3026918"/>
          </a:xfrm>
          <a:prstGeom prst="rect">
            <a:avLst/>
          </a:prstGeom>
        </p:spPr>
      </p:pic>
      <p:sp>
        <p:nvSpPr>
          <p:cNvPr id="6" name="Rectangle 5"/>
          <p:cNvSpPr/>
          <p:nvPr/>
        </p:nvSpPr>
        <p:spPr>
          <a:xfrm>
            <a:off x="6805214" y="4908550"/>
            <a:ext cx="4560557" cy="1384995"/>
          </a:xfrm>
          <a:prstGeom prst="rect">
            <a:avLst/>
          </a:prstGeom>
        </p:spPr>
        <p:txBody>
          <a:bodyPr wrap="square">
            <a:spAutoFit/>
          </a:bodyPr>
          <a:lstStyle/>
          <a:p>
            <a:endParaRPr lang="en-GB" dirty="0"/>
          </a:p>
          <a:p>
            <a:r>
              <a:rPr lang="en-GB" sz="2400" dirty="0">
                <a:solidFill>
                  <a:srgbClr val="EC9514"/>
                </a:solidFill>
              </a:rPr>
              <a:t>Many councils outsource the street cleaning and rubbish collection</a:t>
            </a:r>
          </a:p>
          <a:p>
            <a:pPr lvl="0"/>
            <a:endParaRPr lang="en-GB" dirty="0"/>
          </a:p>
        </p:txBody>
      </p:sp>
    </p:spTree>
    <p:extLst>
      <p:ext uri="{BB962C8B-B14F-4D97-AF65-F5344CB8AC3E}">
        <p14:creationId xmlns:p14="http://schemas.microsoft.com/office/powerpoint/2010/main" val="426708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2656" y="585216"/>
            <a:ext cx="10748772" cy="1499616"/>
          </a:xfrm>
        </p:spPr>
        <p:txBody>
          <a:bodyPr>
            <a:normAutofit/>
          </a:bodyPr>
          <a:lstStyle/>
          <a:p>
            <a:r>
              <a:rPr lang="en-GB" sz="3600" b="1" dirty="0">
                <a:solidFill>
                  <a:schemeClr val="accent1">
                    <a:lumMod val="75000"/>
                  </a:schemeClr>
                </a:solidFill>
                <a:latin typeface="+mn-lt"/>
              </a:rPr>
              <a:t>restructuring</a:t>
            </a:r>
          </a:p>
        </p:txBody>
      </p:sp>
      <p:sp>
        <p:nvSpPr>
          <p:cNvPr id="3" name="Content Placeholder 2"/>
          <p:cNvSpPr>
            <a:spLocks noGrp="1"/>
          </p:cNvSpPr>
          <p:nvPr>
            <p:ph idx="1"/>
          </p:nvPr>
        </p:nvSpPr>
        <p:spPr>
          <a:xfrm>
            <a:off x="862656" y="2494642"/>
            <a:ext cx="7582843" cy="4023360"/>
          </a:xfrm>
        </p:spPr>
        <p:txBody>
          <a:bodyPr>
            <a:normAutofit/>
          </a:bodyPr>
          <a:lstStyle/>
          <a:p>
            <a:pPr lvl="0"/>
            <a:r>
              <a:rPr lang="en-GB" sz="2800" dirty="0"/>
              <a:t>Restructuring is the corporate management term for the act of reorganising the structure of a company for the purpose of making it more profitable, or better organized for its present needs</a:t>
            </a:r>
          </a:p>
          <a:p>
            <a:pPr lvl="0"/>
            <a:r>
              <a:rPr lang="en-GB" sz="2800" dirty="0"/>
              <a:t>It may involve upskilling/reskilling/ training or making people redundant</a:t>
            </a:r>
          </a:p>
          <a:p>
            <a:pPr lvl="0"/>
            <a:endParaRPr lang="en-GB" dirty="0"/>
          </a:p>
        </p:txBody>
      </p:sp>
    </p:spTree>
    <p:extLst>
      <p:ext uri="{BB962C8B-B14F-4D97-AF65-F5344CB8AC3E}">
        <p14:creationId xmlns:p14="http://schemas.microsoft.com/office/powerpoint/2010/main" val="3267316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7169" y="585216"/>
            <a:ext cx="10748772" cy="1499616"/>
          </a:xfrm>
        </p:spPr>
        <p:txBody>
          <a:bodyPr>
            <a:normAutofit/>
          </a:bodyPr>
          <a:lstStyle/>
          <a:p>
            <a:r>
              <a:rPr lang="en-GB" sz="3600" b="1" dirty="0">
                <a:solidFill>
                  <a:schemeClr val="accent1">
                    <a:lumMod val="75000"/>
                  </a:schemeClr>
                </a:solidFill>
                <a:latin typeface="+mn-lt"/>
              </a:rPr>
              <a:t>Upskilling/re-skilling/re-training</a:t>
            </a:r>
          </a:p>
        </p:txBody>
      </p:sp>
      <p:sp>
        <p:nvSpPr>
          <p:cNvPr id="3" name="Content Placeholder 2"/>
          <p:cNvSpPr>
            <a:spLocks noGrp="1"/>
          </p:cNvSpPr>
          <p:nvPr>
            <p:ph idx="1"/>
          </p:nvPr>
        </p:nvSpPr>
        <p:spPr>
          <a:xfrm>
            <a:off x="750168" y="2788847"/>
            <a:ext cx="10748773" cy="3639458"/>
          </a:xfrm>
        </p:spPr>
        <p:txBody>
          <a:bodyPr>
            <a:normAutofit fontScale="92500"/>
          </a:bodyPr>
          <a:lstStyle/>
          <a:p>
            <a:r>
              <a:rPr lang="en-GB" sz="2800" b="1" dirty="0"/>
              <a:t>Re-skilling is needed to adapt to rapid economic and technological change</a:t>
            </a:r>
          </a:p>
          <a:p>
            <a:pPr>
              <a:buFont typeface="Wingdings" panose="05000000000000000000" pitchFamily="2" charset="2"/>
              <a:buChar char="Ø"/>
            </a:pPr>
            <a:r>
              <a:rPr lang="en-GB" sz="2800" dirty="0"/>
              <a:t>Traditional jobs may be less secure, upskilling to avoid redundancy</a:t>
            </a:r>
          </a:p>
          <a:p>
            <a:pPr>
              <a:buFont typeface="Wingdings" panose="05000000000000000000" pitchFamily="2" charset="2"/>
              <a:buChar char="Ø"/>
            </a:pPr>
            <a:r>
              <a:rPr lang="en-GB" sz="2800" dirty="0"/>
              <a:t>Increased retirement age means people are working for longer and need to continue to participate in the labour market</a:t>
            </a:r>
          </a:p>
          <a:p>
            <a:pPr>
              <a:buFont typeface="Wingdings" panose="05000000000000000000" pitchFamily="2" charset="2"/>
              <a:buChar char="Ø"/>
            </a:pPr>
            <a:r>
              <a:rPr lang="en-GB" sz="2800" dirty="0"/>
              <a:t>Older workers may need to retrain and develop skills to move back into employment in their current sector or a new one</a:t>
            </a:r>
          </a:p>
          <a:p>
            <a:pPr>
              <a:buFont typeface="Wingdings" panose="05000000000000000000" pitchFamily="2" charset="2"/>
              <a:buChar char="Ø"/>
            </a:pPr>
            <a:r>
              <a:rPr lang="en-GB" sz="2800" dirty="0"/>
              <a:t>Social mobility is essential to building sustainable growth for the economy</a:t>
            </a:r>
          </a:p>
          <a:p>
            <a:pPr lvl="0"/>
            <a:endParaRPr lang="en-GB" sz="2800" dirty="0"/>
          </a:p>
          <a:p>
            <a:pPr lvl="0"/>
            <a:endParaRPr lang="en-GB" dirty="0"/>
          </a:p>
        </p:txBody>
      </p:sp>
      <p:sp>
        <p:nvSpPr>
          <p:cNvPr id="4" name="Content Placeholder 2"/>
          <p:cNvSpPr txBox="1">
            <a:spLocks/>
          </p:cNvSpPr>
          <p:nvPr/>
        </p:nvSpPr>
        <p:spPr>
          <a:xfrm>
            <a:off x="877169" y="1500632"/>
            <a:ext cx="9454241" cy="585216"/>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r>
              <a:rPr lang="en-GB" sz="2800" b="1" dirty="0">
                <a:solidFill>
                  <a:srgbClr val="EC9514"/>
                </a:solidFill>
              </a:rPr>
              <a:t>The process of improving skills or teaching workers new skills</a:t>
            </a:r>
          </a:p>
          <a:p>
            <a:endParaRPr lang="en-GB" dirty="0"/>
          </a:p>
        </p:txBody>
      </p:sp>
    </p:spTree>
    <p:extLst>
      <p:ext uri="{BB962C8B-B14F-4D97-AF65-F5344CB8AC3E}">
        <p14:creationId xmlns:p14="http://schemas.microsoft.com/office/powerpoint/2010/main" val="1796342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0842" y="2819400"/>
            <a:ext cx="4396958" cy="3073400"/>
          </a:xfrm>
        </p:spPr>
        <p:txBody>
          <a:bodyPr>
            <a:normAutofit/>
          </a:bodyPr>
          <a:lstStyle/>
          <a:p>
            <a:r>
              <a:rPr lang="en-GB" sz="2400" b="1" dirty="0">
                <a:solidFill>
                  <a:schemeClr val="accent1">
                    <a:lumMod val="75000"/>
                  </a:schemeClr>
                </a:solidFill>
              </a:rPr>
              <a:t>Organisations change</a:t>
            </a:r>
          </a:p>
          <a:p>
            <a:r>
              <a:rPr lang="en-GB" sz="2400" b="1" dirty="0">
                <a:solidFill>
                  <a:schemeClr val="accent1">
                    <a:lumMod val="75000"/>
                  </a:schemeClr>
                </a:solidFill>
              </a:rPr>
              <a:t>Skills requirements change</a:t>
            </a:r>
          </a:p>
          <a:p>
            <a:r>
              <a:rPr lang="en-GB" sz="2400" b="1" dirty="0">
                <a:solidFill>
                  <a:schemeClr val="accent1">
                    <a:lumMod val="75000"/>
                  </a:schemeClr>
                </a:solidFill>
              </a:rPr>
              <a:t>People are in work for a long time</a:t>
            </a:r>
          </a:p>
          <a:p>
            <a:r>
              <a:rPr lang="en-GB" sz="2400" b="1" dirty="0">
                <a:solidFill>
                  <a:schemeClr val="accent1">
                    <a:lumMod val="75000"/>
                  </a:schemeClr>
                </a:solidFill>
              </a:rPr>
              <a:t>People often return to work or change direction</a:t>
            </a:r>
            <a:endParaRPr lang="en-GB" dirty="0"/>
          </a:p>
        </p:txBody>
      </p:sp>
      <p:sp>
        <p:nvSpPr>
          <p:cNvPr id="4" name="Title 1"/>
          <p:cNvSpPr>
            <a:spLocks noGrp="1"/>
          </p:cNvSpPr>
          <p:nvPr>
            <p:ph type="title"/>
          </p:nvPr>
        </p:nvSpPr>
        <p:spPr>
          <a:xfrm>
            <a:off x="860842" y="568887"/>
            <a:ext cx="10748772" cy="1499616"/>
          </a:xfrm>
        </p:spPr>
        <p:txBody>
          <a:bodyPr>
            <a:normAutofit/>
          </a:bodyPr>
          <a:lstStyle/>
          <a:p>
            <a:r>
              <a:rPr lang="en-GB" sz="3600" b="1" dirty="0">
                <a:solidFill>
                  <a:schemeClr val="accent1">
                    <a:lumMod val="75000"/>
                  </a:schemeClr>
                </a:solidFill>
                <a:latin typeface="+mn-lt"/>
              </a:rPr>
              <a:t>conclusion</a:t>
            </a:r>
          </a:p>
        </p:txBody>
      </p:sp>
      <p:sp>
        <p:nvSpPr>
          <p:cNvPr id="5" name="Content Placeholder 2"/>
          <p:cNvSpPr txBox="1">
            <a:spLocks/>
          </p:cNvSpPr>
          <p:nvPr/>
        </p:nvSpPr>
        <p:spPr>
          <a:xfrm>
            <a:off x="7135586" y="4171950"/>
            <a:ext cx="3789172" cy="1295400"/>
          </a:xfrm>
          <a:prstGeom prst="rect">
            <a:avLst/>
          </a:prstGeom>
        </p:spPr>
        <p:txBody>
          <a:bodyPr vert="horz" lIns="45720" tIns="45720" rIns="45720" bIns="45720" rtlCol="0">
            <a:normAutofit lnSpcReduction="10000"/>
          </a:bodyPr>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r>
              <a:rPr lang="en-GB" sz="2400" dirty="0">
                <a:solidFill>
                  <a:srgbClr val="0070C0"/>
                </a:solidFill>
              </a:rPr>
              <a:t>People may need to </a:t>
            </a:r>
            <a:r>
              <a:rPr lang="en-GB" sz="2400" b="1" dirty="0"/>
              <a:t>retrain </a:t>
            </a:r>
            <a:r>
              <a:rPr lang="en-GB" sz="2400" dirty="0">
                <a:solidFill>
                  <a:srgbClr val="0070C0"/>
                </a:solidFill>
              </a:rPr>
              <a:t>to stay in work, to change direction or to re-join the workforce</a:t>
            </a:r>
            <a:endParaRPr lang="en-GB" dirty="0">
              <a:solidFill>
                <a:srgbClr val="0070C0"/>
              </a:solidFill>
            </a:endParaRPr>
          </a:p>
        </p:txBody>
      </p:sp>
      <p:sp>
        <p:nvSpPr>
          <p:cNvPr id="8" name="Right Arrow 7"/>
          <p:cNvSpPr/>
          <p:nvPr/>
        </p:nvSpPr>
        <p:spPr>
          <a:xfrm>
            <a:off x="5257800" y="3727450"/>
            <a:ext cx="1270000" cy="444500"/>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0" name="Picture 2" descr="http://www.evolllution.com/wp-content/uploads/2013/02/Jobs-49652236-©-WavebreakmediaMicr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99086" y="1560233"/>
            <a:ext cx="3344617" cy="23894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5088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a:t>D3 Training and development </a:t>
            </a:r>
          </a:p>
        </p:txBody>
      </p:sp>
      <p:sp>
        <p:nvSpPr>
          <p:cNvPr id="3" name="Subtitle 2"/>
          <p:cNvSpPr>
            <a:spLocks noGrp="1"/>
          </p:cNvSpPr>
          <p:nvPr>
            <p:ph type="subTitle" idx="1"/>
          </p:nvPr>
        </p:nvSpPr>
        <p:spPr/>
        <p:txBody>
          <a:bodyPr>
            <a:normAutofit/>
          </a:bodyPr>
          <a:lstStyle/>
          <a:p>
            <a:r>
              <a:rPr lang="en-GB" sz="3200" dirty="0">
                <a:solidFill>
                  <a:schemeClr val="accent2">
                    <a:lumMod val="50000"/>
                  </a:schemeClr>
                </a:solidFill>
                <a:latin typeface="Calibri" panose="020F0502020204030204" pitchFamily="34" charset="0"/>
              </a:rPr>
              <a:t>Unit 6 Lesson 1</a:t>
            </a:r>
          </a:p>
          <a:p>
            <a:r>
              <a:rPr lang="en-GB" sz="3200" dirty="0">
                <a:solidFill>
                  <a:schemeClr val="accent2">
                    <a:lumMod val="50000"/>
                  </a:schemeClr>
                </a:solidFill>
                <a:latin typeface="Calibri" panose="020F0502020204030204" pitchFamily="34" charset="0"/>
              </a:rPr>
              <a:t>Learning Aim D3</a:t>
            </a:r>
          </a:p>
        </p:txBody>
      </p:sp>
      <p:sp>
        <p:nvSpPr>
          <p:cNvPr id="4" name="Subtitle 2">
            <a:extLst>
              <a:ext uri="{FF2B5EF4-FFF2-40B4-BE49-F238E27FC236}">
                <a16:creationId xmlns:a16="http://schemas.microsoft.com/office/drawing/2014/main" id="{52BFFD19-90C2-BE46-8AB2-14560C533D6A}"/>
              </a:ext>
            </a:extLst>
          </p:cNvPr>
          <p:cNvSpPr txBox="1">
            <a:spLocks/>
          </p:cNvSpPr>
          <p:nvPr/>
        </p:nvSpPr>
        <p:spPr>
          <a:xfrm>
            <a:off x="575732" y="845336"/>
            <a:ext cx="9968091" cy="2631641"/>
          </a:xfrm>
          <a:prstGeom prst="rect">
            <a:avLst/>
          </a:prstGeom>
        </p:spPr>
        <p:txBody>
          <a:bodyPr vert="horz" lIns="91440" tIns="45720" rIns="91440" bIns="45720" rtlCol="0" anchor="ctr">
            <a:normAutofit/>
          </a:bodyPr>
          <a:lstStyle>
            <a:lvl1pPr marL="0" indent="0" algn="l" defTabSz="914400" rtl="0" eaLnBrk="1" latinLnBrk="0" hangingPunct="1">
              <a:lnSpc>
                <a:spcPct val="100000"/>
              </a:lnSpc>
              <a:spcBef>
                <a:spcPts val="0"/>
              </a:spcBef>
              <a:spcAft>
                <a:spcPts val="200"/>
              </a:spcAft>
              <a:buClr>
                <a:schemeClr val="accent2"/>
              </a:buClr>
              <a:buSzPct val="100000"/>
              <a:buFont typeface="Tw Cen MT" panose="020B0602020104020603" pitchFamily="34" charset="0"/>
              <a:buNone/>
              <a:defRPr sz="1800" kern="1200">
                <a:solidFill>
                  <a:schemeClr val="tx1">
                    <a:lumMod val="90000"/>
                    <a:lumOff val="10000"/>
                  </a:schemeClr>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9pPr>
          </a:lstStyle>
          <a:p>
            <a:r>
              <a:rPr lang="en-GB" sz="2800" b="1" dirty="0">
                <a:solidFill>
                  <a:schemeClr val="bg1"/>
                </a:solidFill>
                <a:latin typeface="+mj-lt"/>
              </a:rPr>
              <a:t>Week 2 </a:t>
            </a:r>
          </a:p>
          <a:p>
            <a:r>
              <a:rPr lang="en-GB" sz="2800" dirty="0">
                <a:solidFill>
                  <a:schemeClr val="bg1"/>
                </a:solidFill>
                <a:latin typeface="+mj-lt"/>
              </a:rPr>
              <a:t>(14</a:t>
            </a:r>
            <a:r>
              <a:rPr lang="en-GB" sz="2800" baseline="30000" dirty="0">
                <a:solidFill>
                  <a:schemeClr val="bg1"/>
                </a:solidFill>
                <a:latin typeface="+mj-lt"/>
              </a:rPr>
              <a:t>th</a:t>
            </a:r>
            <a:r>
              <a:rPr lang="en-GB" sz="2800" dirty="0">
                <a:solidFill>
                  <a:schemeClr val="bg1"/>
                </a:solidFill>
                <a:latin typeface="+mj-lt"/>
              </a:rPr>
              <a:t> – 18</a:t>
            </a:r>
            <a:r>
              <a:rPr lang="en-GB" sz="2800" baseline="30000" dirty="0">
                <a:solidFill>
                  <a:schemeClr val="bg1"/>
                </a:solidFill>
                <a:latin typeface="+mj-lt"/>
              </a:rPr>
              <a:t>th</a:t>
            </a:r>
            <a:r>
              <a:rPr lang="en-GB" sz="2800" dirty="0">
                <a:solidFill>
                  <a:schemeClr val="bg1"/>
                </a:solidFill>
                <a:latin typeface="+mj-lt"/>
              </a:rPr>
              <a:t> September)</a:t>
            </a:r>
          </a:p>
          <a:p>
            <a:endParaRPr lang="en-GB" sz="2800" dirty="0">
              <a:solidFill>
                <a:schemeClr val="bg1"/>
              </a:solidFill>
              <a:latin typeface="+mj-lt"/>
            </a:endParaRPr>
          </a:p>
          <a:p>
            <a:r>
              <a:rPr lang="en-GB" sz="2800" b="1" dirty="0">
                <a:solidFill>
                  <a:schemeClr val="bg1"/>
                </a:solidFill>
                <a:latin typeface="+mj-lt"/>
              </a:rPr>
              <a:t>Past Paper Practice:</a:t>
            </a:r>
          </a:p>
          <a:p>
            <a:r>
              <a:rPr lang="en-GB" sz="2800" dirty="0">
                <a:solidFill>
                  <a:schemeClr val="bg1"/>
                </a:solidFill>
                <a:latin typeface="+mj-lt"/>
              </a:rPr>
              <a:t>January 2018 NBCC - Activity 2 (Training &amp; Development)</a:t>
            </a:r>
          </a:p>
          <a:p>
            <a:endParaRPr lang="en-GB" sz="2800" dirty="0">
              <a:solidFill>
                <a:schemeClr val="bg1"/>
              </a:solidFill>
              <a:latin typeface="+mj-lt"/>
            </a:endParaRPr>
          </a:p>
        </p:txBody>
      </p:sp>
    </p:spTree>
    <p:extLst>
      <p:ext uri="{BB962C8B-B14F-4D97-AF65-F5344CB8AC3E}">
        <p14:creationId xmlns:p14="http://schemas.microsoft.com/office/powerpoint/2010/main" val="968705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solidFill>
                  <a:schemeClr val="accent1"/>
                </a:solidFill>
                <a:latin typeface="+mn-lt"/>
              </a:rPr>
              <a:t>Why do people need training?</a:t>
            </a:r>
          </a:p>
        </p:txBody>
      </p:sp>
      <p:sp>
        <p:nvSpPr>
          <p:cNvPr id="3" name="Content Placeholder 2"/>
          <p:cNvSpPr>
            <a:spLocks noGrp="1"/>
          </p:cNvSpPr>
          <p:nvPr>
            <p:ph idx="1"/>
          </p:nvPr>
        </p:nvSpPr>
        <p:spPr>
          <a:xfrm>
            <a:off x="1171759" y="2084831"/>
            <a:ext cx="9423353" cy="4355725"/>
          </a:xfrm>
        </p:spPr>
        <p:txBody>
          <a:bodyPr>
            <a:normAutofit/>
          </a:bodyPr>
          <a:lstStyle/>
          <a:p>
            <a:pPr lvl="1">
              <a:lnSpc>
                <a:spcPct val="115000"/>
              </a:lnSpc>
            </a:pPr>
            <a:r>
              <a:rPr lang="en-US" sz="2400" dirty="0"/>
              <a:t>the development and introduction of new products</a:t>
            </a:r>
          </a:p>
          <a:p>
            <a:pPr lvl="1">
              <a:lnSpc>
                <a:spcPct val="115000"/>
              </a:lnSpc>
            </a:pPr>
            <a:r>
              <a:rPr lang="en-US" sz="2400" dirty="0"/>
              <a:t>restructuring of the firm</a:t>
            </a:r>
          </a:p>
          <a:p>
            <a:pPr lvl="1">
              <a:lnSpc>
                <a:spcPct val="115000"/>
              </a:lnSpc>
            </a:pPr>
            <a:r>
              <a:rPr lang="en-US" sz="2400" dirty="0"/>
              <a:t>the development and introduction of new technology</a:t>
            </a:r>
          </a:p>
          <a:p>
            <a:pPr lvl="1">
              <a:lnSpc>
                <a:spcPct val="115000"/>
              </a:lnSpc>
            </a:pPr>
            <a:r>
              <a:rPr lang="en-US" sz="2400" dirty="0"/>
              <a:t>changes to procedure, including improvements to customer service </a:t>
            </a:r>
          </a:p>
          <a:p>
            <a:pPr lvl="1">
              <a:lnSpc>
                <a:spcPct val="115000"/>
              </a:lnSpc>
            </a:pPr>
            <a:r>
              <a:rPr lang="en-US" sz="2400" dirty="0"/>
              <a:t>high labour turnover</a:t>
            </a:r>
          </a:p>
          <a:p>
            <a:pPr lvl="1">
              <a:lnSpc>
                <a:spcPct val="115000"/>
              </a:lnSpc>
            </a:pPr>
            <a:r>
              <a:rPr lang="en-US" sz="2400" dirty="0"/>
              <a:t>low morale</a:t>
            </a:r>
          </a:p>
          <a:p>
            <a:pPr lvl="1">
              <a:lnSpc>
                <a:spcPct val="115000"/>
              </a:lnSpc>
            </a:pPr>
            <a:r>
              <a:rPr lang="en-US" sz="2400" dirty="0"/>
              <a:t>changes in legislation</a:t>
            </a:r>
          </a:p>
        </p:txBody>
      </p:sp>
    </p:spTree>
    <p:extLst>
      <p:ext uri="{BB962C8B-B14F-4D97-AF65-F5344CB8AC3E}">
        <p14:creationId xmlns:p14="http://schemas.microsoft.com/office/powerpoint/2010/main" val="271923708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B50FD9C82C27343B0FF0DDB522586CE" ma:contentTypeVersion="1" ma:contentTypeDescription="Create a new document." ma:contentTypeScope="" ma:versionID="8a41fbb90c1d8aef20dd7e9b54020906">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772C3B2-1806-45BF-BC8D-C31CF94510E5}">
  <ds:schemaRefs>
    <ds:schemaRef ds:uri="http://purl.org/dc/terms/"/>
    <ds:schemaRef ds:uri="http://schemas.microsoft.com/office/infopath/2007/PartnerControls"/>
    <ds:schemaRef ds:uri="http://schemas.microsoft.com/office/2006/documentManagement/types"/>
    <ds:schemaRef ds:uri="http://purl.org/dc/elements/1.1/"/>
    <ds:schemaRef ds:uri="http://schemas.openxmlformats.org/package/2006/metadata/core-properties"/>
    <ds:schemaRef ds:uri="http://purl.org/dc/dcmitype/"/>
    <ds:schemaRef ds:uri="http://schemas.microsoft.com/sharepoint/v3"/>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13ED6133-8669-4795-914B-1F511F02FF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A7AAD3E-CA9F-47AF-9B5B-0275E022B14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Integral</Template>
  <TotalTime>283</TotalTime>
  <Words>2259</Words>
  <Application>Microsoft Macintosh PowerPoint</Application>
  <PresentationFormat>Widescreen</PresentationFormat>
  <Paragraphs>214</Paragraphs>
  <Slides>20</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Calibri Light</vt:lpstr>
      <vt:lpstr>Tw Cen MT</vt:lpstr>
      <vt:lpstr>Wingdings</vt:lpstr>
      <vt:lpstr>Wingdings 3</vt:lpstr>
      <vt:lpstr>Integral</vt:lpstr>
      <vt:lpstr>Techniques to meet skills requirements</vt:lpstr>
      <vt:lpstr>D2 Techniques to meet skills requirements</vt:lpstr>
      <vt:lpstr>recruitment</vt:lpstr>
      <vt:lpstr>outsourcing</vt:lpstr>
      <vt:lpstr>restructuring</vt:lpstr>
      <vt:lpstr>Upskilling/re-skilling/re-training</vt:lpstr>
      <vt:lpstr>conclusion</vt:lpstr>
      <vt:lpstr>D3 Training and development </vt:lpstr>
      <vt:lpstr>Why do people need training?</vt:lpstr>
      <vt:lpstr>Types of Training</vt:lpstr>
      <vt:lpstr>Internal or external training?</vt:lpstr>
      <vt:lpstr>On or off the job training?</vt:lpstr>
      <vt:lpstr>Induction training</vt:lpstr>
      <vt:lpstr>mentoring</vt:lpstr>
      <vt:lpstr>coaching</vt:lpstr>
      <vt:lpstr>effectiveness of Training</vt:lpstr>
      <vt:lpstr>Training and market failure</vt:lpstr>
      <vt:lpstr>conclusion</vt:lpstr>
      <vt:lpstr>Activity to run for the week NBCC Case Study Jan 18 Activity 2 (up to 6 slide ppt)</vt:lpstr>
      <vt:lpstr> Activity 2 PLAN</vt:lpstr>
    </vt:vector>
  </TitlesOfParts>
  <Company>Godalming College</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Definitions of management &amp; leadership</dc:title>
  <dc:creator>Ailsa W Waters</dc:creator>
  <cp:lastModifiedBy>Ailsa W Waters</cp:lastModifiedBy>
  <cp:revision>38</cp:revision>
  <cp:lastPrinted>2018-01-08T12:54:37Z</cp:lastPrinted>
  <dcterms:created xsi:type="dcterms:W3CDTF">2017-06-15T13:03:34Z</dcterms:created>
  <dcterms:modified xsi:type="dcterms:W3CDTF">2020-06-29T16:02:50Z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0x010100CB50FD9C82C27343B0FF0DDB522586CE</vt:lpwstr>
  </property>
</Properties>
</file>