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5"/>
  </p:notesMasterIdLst>
  <p:handoutMasterIdLst>
    <p:handoutMasterId r:id="rId16"/>
  </p:handoutMasterIdLst>
  <p:sldIdLst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365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14"/>
    <a:srgbClr val="A97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4" autoAdjust="0"/>
    <p:restoredTop sz="73968" autoAdjust="0"/>
  </p:normalViewPr>
  <p:slideViewPr>
    <p:cSldViewPr snapToGrid="0">
      <p:cViewPr varScale="1">
        <p:scale>
          <a:sx n="38" d="100"/>
          <a:sy n="38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4A6D9-4D32-4103-A1D2-180EA71E7A8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BD493F7-E2EF-6E4A-AF5D-A6F594B7DC2B}">
      <dgm:prSet/>
      <dgm:spPr/>
      <dgm:t>
        <a:bodyPr/>
        <a:lstStyle/>
        <a:p>
          <a:r>
            <a:rPr lang="en-GB" b="0" i="0" dirty="0"/>
            <a:t>With reference to the case study, you are to prepare a presentation for the Managing Director of Cookson’s Chemists Ltd</a:t>
          </a:r>
        </a:p>
      </dgm:t>
    </dgm:pt>
    <dgm:pt modelId="{034324A4-319F-3A4C-8D46-D16FE5DBD4C3}" type="parTrans" cxnId="{7D8E6588-D46B-FA43-BE31-9B7CC6FE2CDB}">
      <dgm:prSet/>
      <dgm:spPr/>
      <dgm:t>
        <a:bodyPr/>
        <a:lstStyle/>
        <a:p>
          <a:endParaRPr lang="en-US"/>
        </a:p>
      </dgm:t>
    </dgm:pt>
    <dgm:pt modelId="{B8990C1C-EB19-4F4D-ABEF-D1D8B584490C}" type="sibTrans" cxnId="{7D8E6588-D46B-FA43-BE31-9B7CC6FE2CD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688619E-F79F-874C-9209-DFD459D4C9D4}">
      <dgm:prSet/>
      <dgm:spPr/>
      <dgm:t>
        <a:bodyPr/>
        <a:lstStyle/>
        <a:p>
          <a:r>
            <a:rPr lang="en-GB" b="0" i="0" dirty="0"/>
            <a:t>Your report should show understanding of the purpose, types and impact of performance appraisals that CCL could use</a:t>
          </a:r>
        </a:p>
      </dgm:t>
    </dgm:pt>
    <dgm:pt modelId="{7A167B26-3CDD-D942-8B69-098128B1D776}" type="parTrans" cxnId="{2255E87B-3486-304E-A078-62F1D2F43335}">
      <dgm:prSet/>
      <dgm:spPr/>
      <dgm:t>
        <a:bodyPr/>
        <a:lstStyle/>
        <a:p>
          <a:endParaRPr lang="en-US"/>
        </a:p>
      </dgm:t>
    </dgm:pt>
    <dgm:pt modelId="{AB634AD2-1D9E-2747-87C6-03D096505118}" type="sibTrans" cxnId="{2255E87B-3486-304E-A078-62F1D2F4333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DF794A7-58DE-B44E-8D62-F64CFAE153E6}">
      <dgm:prSet/>
      <dgm:spPr/>
      <dgm:t>
        <a:bodyPr/>
        <a:lstStyle/>
        <a:p>
          <a:r>
            <a:rPr lang="en-GB" b="0" i="0" dirty="0"/>
            <a:t>Recommend improvements that CCL could make in its performance appraisal processes</a:t>
          </a:r>
        </a:p>
      </dgm:t>
    </dgm:pt>
    <dgm:pt modelId="{4BB8583F-749F-A040-9905-261A13D05044}" type="parTrans" cxnId="{6E8CB7C8-23F1-CF4A-9917-821B2082A194}">
      <dgm:prSet/>
      <dgm:spPr/>
      <dgm:t>
        <a:bodyPr/>
        <a:lstStyle/>
        <a:p>
          <a:endParaRPr lang="en-US"/>
        </a:p>
      </dgm:t>
    </dgm:pt>
    <dgm:pt modelId="{0DB55048-730B-F445-A181-34B049E8C6A3}" type="sibTrans" cxnId="{6E8CB7C8-23F1-CF4A-9917-821B2082A194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085FBEF-CCBE-6049-B0CF-08ACB93211AC}" type="pres">
      <dgm:prSet presAssocID="{4184A6D9-4D32-4103-A1D2-180EA71E7A87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8E4AB4-96B5-CA4B-A1F2-ED1CF91C9A1F}" type="pres">
      <dgm:prSet presAssocID="{EBD493F7-E2EF-6E4A-AF5D-A6F594B7DC2B}" presName="compositeNode" presStyleCnt="0">
        <dgm:presLayoutVars>
          <dgm:bulletEnabled val="1"/>
        </dgm:presLayoutVars>
      </dgm:prSet>
      <dgm:spPr/>
    </dgm:pt>
    <dgm:pt modelId="{7AEF942D-75EF-5848-962E-FFF402B7E690}" type="pres">
      <dgm:prSet presAssocID="{EBD493F7-E2EF-6E4A-AF5D-A6F594B7DC2B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9162A9ED-3FE4-9B49-91DD-4BCF01FBEDA2}" type="pres">
      <dgm:prSet presAssocID="{B8990C1C-EB19-4F4D-ABEF-D1D8B584490C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711F2C87-8E8F-4549-A20D-2D54CD3707AE}" type="pres">
      <dgm:prSet presAssocID="{EBD493F7-E2EF-6E4A-AF5D-A6F594B7DC2B}" presName="bottomLine" presStyleLbl="alignNode1" presStyleIdx="1" presStyleCnt="6">
        <dgm:presLayoutVars/>
      </dgm:prSet>
      <dgm:spPr/>
    </dgm:pt>
    <dgm:pt modelId="{AE0483FA-7731-FE4D-9368-31F410063D6C}" type="pres">
      <dgm:prSet presAssocID="{EBD493F7-E2EF-6E4A-AF5D-A6F594B7DC2B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38034-4640-844A-9721-8A74F3C7A5F1}" type="pres">
      <dgm:prSet presAssocID="{B8990C1C-EB19-4F4D-ABEF-D1D8B584490C}" presName="sibTrans" presStyleCnt="0"/>
      <dgm:spPr/>
    </dgm:pt>
    <dgm:pt modelId="{01336B0C-9497-844E-8DEC-1A0BAF6AB9FB}" type="pres">
      <dgm:prSet presAssocID="{D688619E-F79F-874C-9209-DFD459D4C9D4}" presName="compositeNode" presStyleCnt="0">
        <dgm:presLayoutVars>
          <dgm:bulletEnabled val="1"/>
        </dgm:presLayoutVars>
      </dgm:prSet>
      <dgm:spPr/>
    </dgm:pt>
    <dgm:pt modelId="{BE314DA9-2373-1E4D-89C8-9D7659788304}" type="pres">
      <dgm:prSet presAssocID="{D688619E-F79F-874C-9209-DFD459D4C9D4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EBAF36AF-CA68-0440-8C8E-A4E67FCB729C}" type="pres">
      <dgm:prSet presAssocID="{AB634AD2-1D9E-2747-87C6-03D096505118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56FEA83-FAB1-1F4D-93E5-B884DD5C4517}" type="pres">
      <dgm:prSet presAssocID="{D688619E-F79F-874C-9209-DFD459D4C9D4}" presName="bottomLine" presStyleLbl="alignNode1" presStyleIdx="3" presStyleCnt="6">
        <dgm:presLayoutVars/>
      </dgm:prSet>
      <dgm:spPr/>
    </dgm:pt>
    <dgm:pt modelId="{A76E91FC-8A64-5A4F-8E04-44DF42B43FD3}" type="pres">
      <dgm:prSet presAssocID="{D688619E-F79F-874C-9209-DFD459D4C9D4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DE9C5-0B5E-164C-9E7A-944133AB5B2B}" type="pres">
      <dgm:prSet presAssocID="{AB634AD2-1D9E-2747-87C6-03D096505118}" presName="sibTrans" presStyleCnt="0"/>
      <dgm:spPr/>
    </dgm:pt>
    <dgm:pt modelId="{E32B6603-58A2-6246-8DEA-21470230D667}" type="pres">
      <dgm:prSet presAssocID="{BDF794A7-58DE-B44E-8D62-F64CFAE153E6}" presName="compositeNode" presStyleCnt="0">
        <dgm:presLayoutVars>
          <dgm:bulletEnabled val="1"/>
        </dgm:presLayoutVars>
      </dgm:prSet>
      <dgm:spPr/>
    </dgm:pt>
    <dgm:pt modelId="{1B608E8F-BE60-894A-B65D-C150AE0FBEC3}" type="pres">
      <dgm:prSet presAssocID="{BDF794A7-58DE-B44E-8D62-F64CFAE153E6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69D5BD55-47DE-9242-9BBD-79B7D943439C}" type="pres">
      <dgm:prSet presAssocID="{0DB55048-730B-F445-A181-34B049E8C6A3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C229EEF-D365-A64E-9F59-317D45CF2BA0}" type="pres">
      <dgm:prSet presAssocID="{BDF794A7-58DE-B44E-8D62-F64CFAE153E6}" presName="bottomLine" presStyleLbl="alignNode1" presStyleIdx="5" presStyleCnt="6">
        <dgm:presLayoutVars/>
      </dgm:prSet>
      <dgm:spPr/>
    </dgm:pt>
    <dgm:pt modelId="{D599843E-3060-524D-8A62-29BC626A15A0}" type="pres">
      <dgm:prSet presAssocID="{BDF794A7-58DE-B44E-8D62-F64CFAE153E6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163549-DAE0-FA45-B910-6898CA24C47F}" type="presOf" srcId="{EBD493F7-E2EF-6E4A-AF5D-A6F594B7DC2B}" destId="{7AEF942D-75EF-5848-962E-FFF402B7E690}" srcOrd="0" destOrd="0" presId="urn:microsoft.com/office/officeart/2016/7/layout/BasicLinearProcessNumbered"/>
    <dgm:cxn modelId="{C1C08211-B67E-EB4F-9018-EBB633677169}" type="presOf" srcId="{B8990C1C-EB19-4F4D-ABEF-D1D8B584490C}" destId="{9162A9ED-3FE4-9B49-91DD-4BCF01FBEDA2}" srcOrd="0" destOrd="0" presId="urn:microsoft.com/office/officeart/2016/7/layout/BasicLinearProcessNumbered"/>
    <dgm:cxn modelId="{7D8E6588-D46B-FA43-BE31-9B7CC6FE2CDB}" srcId="{4184A6D9-4D32-4103-A1D2-180EA71E7A87}" destId="{EBD493F7-E2EF-6E4A-AF5D-A6F594B7DC2B}" srcOrd="0" destOrd="0" parTransId="{034324A4-319F-3A4C-8D46-D16FE5DBD4C3}" sibTransId="{B8990C1C-EB19-4F4D-ABEF-D1D8B584490C}"/>
    <dgm:cxn modelId="{2255E87B-3486-304E-A078-62F1D2F43335}" srcId="{4184A6D9-4D32-4103-A1D2-180EA71E7A87}" destId="{D688619E-F79F-874C-9209-DFD459D4C9D4}" srcOrd="1" destOrd="0" parTransId="{7A167B26-3CDD-D942-8B69-098128B1D776}" sibTransId="{AB634AD2-1D9E-2747-87C6-03D096505118}"/>
    <dgm:cxn modelId="{A2E33B87-5A11-A048-A35B-6B340D22105D}" type="presOf" srcId="{AB634AD2-1D9E-2747-87C6-03D096505118}" destId="{EBAF36AF-CA68-0440-8C8E-A4E67FCB729C}" srcOrd="0" destOrd="0" presId="urn:microsoft.com/office/officeart/2016/7/layout/BasicLinearProcessNumbered"/>
    <dgm:cxn modelId="{77EC12B8-2B9E-0B4A-B450-962A344AA559}" type="presOf" srcId="{0DB55048-730B-F445-A181-34B049E8C6A3}" destId="{69D5BD55-47DE-9242-9BBD-79B7D943439C}" srcOrd="0" destOrd="0" presId="urn:microsoft.com/office/officeart/2016/7/layout/BasicLinearProcessNumbered"/>
    <dgm:cxn modelId="{E3465F9C-1716-4B4C-97E8-4E11948F6A31}" type="presOf" srcId="{D688619E-F79F-874C-9209-DFD459D4C9D4}" destId="{A76E91FC-8A64-5A4F-8E04-44DF42B43FD3}" srcOrd="1" destOrd="0" presId="urn:microsoft.com/office/officeart/2016/7/layout/BasicLinearProcessNumbered"/>
    <dgm:cxn modelId="{FBAA72ED-7B27-DE49-859A-4BDE8613BA3D}" type="presOf" srcId="{BDF794A7-58DE-B44E-8D62-F64CFAE153E6}" destId="{1B608E8F-BE60-894A-B65D-C150AE0FBEC3}" srcOrd="0" destOrd="0" presId="urn:microsoft.com/office/officeart/2016/7/layout/BasicLinearProcessNumbered"/>
    <dgm:cxn modelId="{6E8CB7C8-23F1-CF4A-9917-821B2082A194}" srcId="{4184A6D9-4D32-4103-A1D2-180EA71E7A87}" destId="{BDF794A7-58DE-B44E-8D62-F64CFAE153E6}" srcOrd="2" destOrd="0" parTransId="{4BB8583F-749F-A040-9905-261A13D05044}" sibTransId="{0DB55048-730B-F445-A181-34B049E8C6A3}"/>
    <dgm:cxn modelId="{33937C8C-B3DA-C145-BC90-1A882E8220D2}" type="presOf" srcId="{4184A6D9-4D32-4103-A1D2-180EA71E7A87}" destId="{C085FBEF-CCBE-6049-B0CF-08ACB93211AC}" srcOrd="0" destOrd="0" presId="urn:microsoft.com/office/officeart/2016/7/layout/BasicLinearProcessNumbered"/>
    <dgm:cxn modelId="{84FD9572-B70C-EA41-B40A-CCF91566AC13}" type="presOf" srcId="{D688619E-F79F-874C-9209-DFD459D4C9D4}" destId="{BE314DA9-2373-1E4D-89C8-9D7659788304}" srcOrd="0" destOrd="0" presId="urn:microsoft.com/office/officeart/2016/7/layout/BasicLinearProcessNumbered"/>
    <dgm:cxn modelId="{4810EE0B-3A78-0648-AB26-B2745CA30FE9}" type="presOf" srcId="{BDF794A7-58DE-B44E-8D62-F64CFAE153E6}" destId="{D599843E-3060-524D-8A62-29BC626A15A0}" srcOrd="1" destOrd="0" presId="urn:microsoft.com/office/officeart/2016/7/layout/BasicLinearProcessNumbered"/>
    <dgm:cxn modelId="{A8A5AC94-14EE-F44B-82EB-7C8D2730BD49}" type="presOf" srcId="{EBD493F7-E2EF-6E4A-AF5D-A6F594B7DC2B}" destId="{AE0483FA-7731-FE4D-9368-31F410063D6C}" srcOrd="1" destOrd="0" presId="urn:microsoft.com/office/officeart/2016/7/layout/BasicLinearProcessNumbered"/>
    <dgm:cxn modelId="{BDB833F5-A8AE-E842-A639-C251FB9A70EE}" type="presParOf" srcId="{C085FBEF-CCBE-6049-B0CF-08ACB93211AC}" destId="{EC8E4AB4-96B5-CA4B-A1F2-ED1CF91C9A1F}" srcOrd="0" destOrd="0" presId="urn:microsoft.com/office/officeart/2016/7/layout/BasicLinearProcessNumbered"/>
    <dgm:cxn modelId="{AD91BAC1-B22A-1549-95CC-424ACB2AE231}" type="presParOf" srcId="{EC8E4AB4-96B5-CA4B-A1F2-ED1CF91C9A1F}" destId="{7AEF942D-75EF-5848-962E-FFF402B7E690}" srcOrd="0" destOrd="0" presId="urn:microsoft.com/office/officeart/2016/7/layout/BasicLinearProcessNumbered"/>
    <dgm:cxn modelId="{CFACA468-4CEA-B04F-9366-6115F5576400}" type="presParOf" srcId="{EC8E4AB4-96B5-CA4B-A1F2-ED1CF91C9A1F}" destId="{9162A9ED-3FE4-9B49-91DD-4BCF01FBEDA2}" srcOrd="1" destOrd="0" presId="urn:microsoft.com/office/officeart/2016/7/layout/BasicLinearProcessNumbered"/>
    <dgm:cxn modelId="{1706BFB2-6172-4F4F-98B5-8604FF548E8D}" type="presParOf" srcId="{EC8E4AB4-96B5-CA4B-A1F2-ED1CF91C9A1F}" destId="{711F2C87-8E8F-4549-A20D-2D54CD3707AE}" srcOrd="2" destOrd="0" presId="urn:microsoft.com/office/officeart/2016/7/layout/BasicLinearProcessNumbered"/>
    <dgm:cxn modelId="{18493C91-BEDE-E74C-893A-744229091A81}" type="presParOf" srcId="{EC8E4AB4-96B5-CA4B-A1F2-ED1CF91C9A1F}" destId="{AE0483FA-7731-FE4D-9368-31F410063D6C}" srcOrd="3" destOrd="0" presId="urn:microsoft.com/office/officeart/2016/7/layout/BasicLinearProcessNumbered"/>
    <dgm:cxn modelId="{D25846AD-133A-1749-99B2-A4B4BE5709EB}" type="presParOf" srcId="{C085FBEF-CCBE-6049-B0CF-08ACB93211AC}" destId="{7C038034-4640-844A-9721-8A74F3C7A5F1}" srcOrd="1" destOrd="0" presId="urn:microsoft.com/office/officeart/2016/7/layout/BasicLinearProcessNumbered"/>
    <dgm:cxn modelId="{DD0872B8-07EA-AA49-A151-20EA10BA6566}" type="presParOf" srcId="{C085FBEF-CCBE-6049-B0CF-08ACB93211AC}" destId="{01336B0C-9497-844E-8DEC-1A0BAF6AB9FB}" srcOrd="2" destOrd="0" presId="urn:microsoft.com/office/officeart/2016/7/layout/BasicLinearProcessNumbered"/>
    <dgm:cxn modelId="{1D092EBB-097D-E74B-B0B6-C4DEAF832B28}" type="presParOf" srcId="{01336B0C-9497-844E-8DEC-1A0BAF6AB9FB}" destId="{BE314DA9-2373-1E4D-89C8-9D7659788304}" srcOrd="0" destOrd="0" presId="urn:microsoft.com/office/officeart/2016/7/layout/BasicLinearProcessNumbered"/>
    <dgm:cxn modelId="{395C1DC8-AA81-C44B-92E3-4FBCF2E9643E}" type="presParOf" srcId="{01336B0C-9497-844E-8DEC-1A0BAF6AB9FB}" destId="{EBAF36AF-CA68-0440-8C8E-A4E67FCB729C}" srcOrd="1" destOrd="0" presId="urn:microsoft.com/office/officeart/2016/7/layout/BasicLinearProcessNumbered"/>
    <dgm:cxn modelId="{4BFC7719-18D4-F145-8EC8-39BF561D5985}" type="presParOf" srcId="{01336B0C-9497-844E-8DEC-1A0BAF6AB9FB}" destId="{356FEA83-FAB1-1F4D-93E5-B884DD5C4517}" srcOrd="2" destOrd="0" presId="urn:microsoft.com/office/officeart/2016/7/layout/BasicLinearProcessNumbered"/>
    <dgm:cxn modelId="{D34456DE-286E-EC4E-BB72-07FABA939F6A}" type="presParOf" srcId="{01336B0C-9497-844E-8DEC-1A0BAF6AB9FB}" destId="{A76E91FC-8A64-5A4F-8E04-44DF42B43FD3}" srcOrd="3" destOrd="0" presId="urn:microsoft.com/office/officeart/2016/7/layout/BasicLinearProcessNumbered"/>
    <dgm:cxn modelId="{8638D8DF-0F2E-3D4C-B3BD-1B9722ECBE52}" type="presParOf" srcId="{C085FBEF-CCBE-6049-B0CF-08ACB93211AC}" destId="{405DE9C5-0B5E-164C-9E7A-944133AB5B2B}" srcOrd="3" destOrd="0" presId="urn:microsoft.com/office/officeart/2016/7/layout/BasicLinearProcessNumbered"/>
    <dgm:cxn modelId="{A93DAA4D-1F0A-8A44-98A4-8F79B908E655}" type="presParOf" srcId="{C085FBEF-CCBE-6049-B0CF-08ACB93211AC}" destId="{E32B6603-58A2-6246-8DEA-21470230D667}" srcOrd="4" destOrd="0" presId="urn:microsoft.com/office/officeart/2016/7/layout/BasicLinearProcessNumbered"/>
    <dgm:cxn modelId="{7E9272F9-4E33-9745-A988-E0505B84DAA8}" type="presParOf" srcId="{E32B6603-58A2-6246-8DEA-21470230D667}" destId="{1B608E8F-BE60-894A-B65D-C150AE0FBEC3}" srcOrd="0" destOrd="0" presId="urn:microsoft.com/office/officeart/2016/7/layout/BasicLinearProcessNumbered"/>
    <dgm:cxn modelId="{A093A197-7852-A944-B8A5-BE841CA442CE}" type="presParOf" srcId="{E32B6603-58A2-6246-8DEA-21470230D667}" destId="{69D5BD55-47DE-9242-9BBD-79B7D943439C}" srcOrd="1" destOrd="0" presId="urn:microsoft.com/office/officeart/2016/7/layout/BasicLinearProcessNumbered"/>
    <dgm:cxn modelId="{12C609FB-5ADF-D540-890C-AD85C91A7CEA}" type="presParOf" srcId="{E32B6603-58A2-6246-8DEA-21470230D667}" destId="{4C229EEF-D365-A64E-9F59-317D45CF2BA0}" srcOrd="2" destOrd="0" presId="urn:microsoft.com/office/officeart/2016/7/layout/BasicLinearProcessNumbered"/>
    <dgm:cxn modelId="{BCC5A12A-9945-7243-8F89-C697770B3FDF}" type="presParOf" srcId="{E32B6603-58A2-6246-8DEA-21470230D667}" destId="{D599843E-3060-524D-8A62-29BC626A15A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F942D-75EF-5848-962E-FFF402B7E690}">
      <dsp:nvSpPr>
        <dsp:cNvPr id="0" name=""/>
        <dsp:cNvSpPr/>
      </dsp:nvSpPr>
      <dsp:spPr>
        <a:xfrm>
          <a:off x="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0" kern="1200" dirty="0"/>
            <a:t>With reference to the case study, you are to prepare a presentation for the Managing Director of Cookson’s Chemists Ltd</a:t>
          </a:r>
        </a:p>
      </dsp:txBody>
      <dsp:txXfrm>
        <a:off x="0" y="1528635"/>
        <a:ext cx="3037581" cy="2413635"/>
      </dsp:txXfrm>
    </dsp:sp>
    <dsp:sp modelId="{9162A9ED-3FE4-9B49-91DD-4BCF01FBEDA2}">
      <dsp:nvSpPr>
        <dsp:cNvPr id="0" name=""/>
        <dsp:cNvSpPr/>
      </dsp:nvSpPr>
      <dsp:spPr>
        <a:xfrm>
          <a:off x="915382" y="402272"/>
          <a:ext cx="1206817" cy="12068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1092116" y="579006"/>
        <a:ext cx="853349" cy="853349"/>
      </dsp:txXfrm>
    </dsp:sp>
    <dsp:sp modelId="{711F2C87-8E8F-4549-A20D-2D54CD3707AE}">
      <dsp:nvSpPr>
        <dsp:cNvPr id="0" name=""/>
        <dsp:cNvSpPr/>
      </dsp:nvSpPr>
      <dsp:spPr>
        <a:xfrm>
          <a:off x="0" y="4022653"/>
          <a:ext cx="3037581" cy="72"/>
        </a:xfrm>
        <a:prstGeom prst="rect">
          <a:avLst/>
        </a:prstGeom>
        <a:solidFill>
          <a:schemeClr val="accent2">
            <a:hueOff val="648018"/>
            <a:satOff val="90"/>
            <a:lumOff val="78"/>
            <a:alphaOff val="0"/>
          </a:schemeClr>
        </a:solidFill>
        <a:ln w="15875" cap="flat" cmpd="sng" algn="ctr">
          <a:solidFill>
            <a:schemeClr val="accent2">
              <a:hueOff val="648018"/>
              <a:satOff val="90"/>
              <a:lumOff val="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14DA9-2373-1E4D-89C8-9D7659788304}">
      <dsp:nvSpPr>
        <dsp:cNvPr id="0" name=""/>
        <dsp:cNvSpPr/>
      </dsp:nvSpPr>
      <dsp:spPr>
        <a:xfrm>
          <a:off x="334134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1130152"/>
            <a:satOff val="422"/>
            <a:lumOff val="5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130152"/>
              <a:satOff val="422"/>
              <a:lumOff val="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0" kern="1200" dirty="0"/>
            <a:t>Your report should show understanding of the purpose, types and impact of performance appraisals that CCL could use</a:t>
          </a:r>
        </a:p>
      </dsp:txBody>
      <dsp:txXfrm>
        <a:off x="3341340" y="1528635"/>
        <a:ext cx="3037581" cy="2413635"/>
      </dsp:txXfrm>
    </dsp:sp>
    <dsp:sp modelId="{EBAF36AF-CA68-0440-8C8E-A4E67FCB729C}">
      <dsp:nvSpPr>
        <dsp:cNvPr id="0" name=""/>
        <dsp:cNvSpPr/>
      </dsp:nvSpPr>
      <dsp:spPr>
        <a:xfrm>
          <a:off x="4256722" y="402272"/>
          <a:ext cx="1206817" cy="1206817"/>
        </a:xfrm>
        <a:prstGeom prst="ellipse">
          <a:avLst/>
        </a:prstGeom>
        <a:solidFill>
          <a:schemeClr val="accent2">
            <a:hueOff val="1296036"/>
            <a:satOff val="180"/>
            <a:lumOff val="157"/>
            <a:alphaOff val="0"/>
          </a:schemeClr>
        </a:solidFill>
        <a:ln w="15875" cap="flat" cmpd="sng" algn="ctr">
          <a:solidFill>
            <a:schemeClr val="accent2">
              <a:hueOff val="1296036"/>
              <a:satOff val="180"/>
              <a:lumOff val="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4433456" y="579006"/>
        <a:ext cx="853349" cy="853349"/>
      </dsp:txXfrm>
    </dsp:sp>
    <dsp:sp modelId="{356FEA83-FAB1-1F4D-93E5-B884DD5C4517}">
      <dsp:nvSpPr>
        <dsp:cNvPr id="0" name=""/>
        <dsp:cNvSpPr/>
      </dsp:nvSpPr>
      <dsp:spPr>
        <a:xfrm>
          <a:off x="3341340" y="4022653"/>
          <a:ext cx="3037581" cy="72"/>
        </a:xfrm>
        <a:prstGeom prst="rect">
          <a:avLst/>
        </a:prstGeom>
        <a:solidFill>
          <a:schemeClr val="accent2">
            <a:hueOff val="1944054"/>
            <a:satOff val="271"/>
            <a:lumOff val="235"/>
            <a:alphaOff val="0"/>
          </a:schemeClr>
        </a:solidFill>
        <a:ln w="15875" cap="flat" cmpd="sng" algn="ctr">
          <a:solidFill>
            <a:schemeClr val="accent2">
              <a:hueOff val="1944054"/>
              <a:satOff val="271"/>
              <a:lumOff val="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08E8F-BE60-894A-B65D-C150AE0FBEC3}">
      <dsp:nvSpPr>
        <dsp:cNvPr id="0" name=""/>
        <dsp:cNvSpPr/>
      </dsp:nvSpPr>
      <dsp:spPr>
        <a:xfrm>
          <a:off x="668268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2260305"/>
            <a:satOff val="843"/>
            <a:lumOff val="10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260305"/>
              <a:satOff val="843"/>
              <a:lumOff val="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0" kern="1200" dirty="0"/>
            <a:t>Recommend improvements that CCL could make in its performance appraisal processes</a:t>
          </a:r>
        </a:p>
      </dsp:txBody>
      <dsp:txXfrm>
        <a:off x="6682680" y="1528635"/>
        <a:ext cx="3037581" cy="2413635"/>
      </dsp:txXfrm>
    </dsp:sp>
    <dsp:sp modelId="{69D5BD55-47DE-9242-9BBD-79B7D943439C}">
      <dsp:nvSpPr>
        <dsp:cNvPr id="0" name=""/>
        <dsp:cNvSpPr/>
      </dsp:nvSpPr>
      <dsp:spPr>
        <a:xfrm>
          <a:off x="7598062" y="402272"/>
          <a:ext cx="1206817" cy="1206817"/>
        </a:xfrm>
        <a:prstGeom prst="ellipse">
          <a:avLst/>
        </a:prstGeom>
        <a:solidFill>
          <a:schemeClr val="accent2">
            <a:hueOff val="2592072"/>
            <a:satOff val="361"/>
            <a:lumOff val="314"/>
            <a:alphaOff val="0"/>
          </a:schemeClr>
        </a:solidFill>
        <a:ln w="15875" cap="flat" cmpd="sng" algn="ctr">
          <a:solidFill>
            <a:schemeClr val="accent2">
              <a:hueOff val="2592072"/>
              <a:satOff val="361"/>
              <a:lumOff val="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3</a:t>
          </a:r>
        </a:p>
      </dsp:txBody>
      <dsp:txXfrm>
        <a:off x="7774796" y="579006"/>
        <a:ext cx="853349" cy="853349"/>
      </dsp:txXfrm>
    </dsp:sp>
    <dsp:sp modelId="{4C229EEF-D365-A64E-9F59-317D45CF2BA0}">
      <dsp:nvSpPr>
        <dsp:cNvPr id="0" name=""/>
        <dsp:cNvSpPr/>
      </dsp:nvSpPr>
      <dsp:spPr>
        <a:xfrm>
          <a:off x="6682680" y="4022653"/>
          <a:ext cx="3037581" cy="72"/>
        </a:xfrm>
        <a:prstGeom prst="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4672C-F6D0-4CAA-A902-D9228D570B3E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C85C-CF4B-47F4-83DB-68FEB072B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77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70F64-DEF7-471C-B5C0-F3312127FD8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70B9F-12AD-47C2-A6EF-6FE3F035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52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26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9F4BC-4AA2-45A7-85AD-4DB632E925E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040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27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41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You tube clip</a:t>
            </a:r>
            <a:r>
              <a:rPr lang="en-GB" sz="1200" b="1" kern="1200" baseline="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– skip the bit with the girls talking</a:t>
            </a:r>
          </a:p>
          <a:p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1200" b="1" dirty="0"/>
              <a:t>An employee may be judged on a range of tasks completed, such as:</a:t>
            </a:r>
            <a:endParaRPr lang="en-GB" sz="1200" dirty="0"/>
          </a:p>
          <a:p>
            <a:r>
              <a:rPr lang="en-GB" sz="1200" dirty="0"/>
              <a:t>Number of complaints</a:t>
            </a:r>
          </a:p>
          <a:p>
            <a:r>
              <a:rPr lang="en-GB" sz="1200" dirty="0"/>
              <a:t>Performance of subordinates</a:t>
            </a:r>
          </a:p>
          <a:p>
            <a:r>
              <a:rPr lang="en-GB" sz="1200" dirty="0"/>
              <a:t>Management of budget</a:t>
            </a:r>
          </a:p>
          <a:p>
            <a:r>
              <a:rPr lang="en-GB" sz="1200" dirty="0"/>
              <a:t>Customer service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068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247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19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involves students taking responsibility for assessing the work of their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against set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criteria. They can therefore be engaged in providing feedback to their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(sometimes referred to as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review), summative grades (moderated by you or your colleagues), or a combination of the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two.hartered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Institute of Personnel Development – factsheet on performance appraisal.)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57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method should provide a full picture of performance and it may help a business when making decisions when related to the performance of the individual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00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www.cipd.co.uk (Chartered Institute of Personnel Development – factsheet on performance appraisal.)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54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32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0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58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10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84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97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18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22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86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3B2F057-F298-4B01-AA13-16093950E2B4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88C2EA8-41C8-4380-BA87-E30AE7C22D4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34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kYUDQCYGH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D4 Performance appraisal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Unit 6</a:t>
            </a: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Learning Aim D4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F6CE268-5295-E045-AD74-56D429F26565}"/>
              </a:ext>
            </a:extLst>
          </p:cNvPr>
          <p:cNvSpPr txBox="1">
            <a:spLocks/>
          </p:cNvSpPr>
          <p:nvPr/>
        </p:nvSpPr>
        <p:spPr>
          <a:xfrm>
            <a:off x="632177" y="517958"/>
            <a:ext cx="10351912" cy="2800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chemeClr val="bg1"/>
                </a:solidFill>
                <a:latin typeface="+mj-lt"/>
              </a:rPr>
              <a:t>Week 3</a:t>
            </a:r>
          </a:p>
          <a:p>
            <a:r>
              <a:rPr lang="en-GB" sz="2800" dirty="0">
                <a:solidFill>
                  <a:schemeClr val="bg1"/>
                </a:solidFill>
                <a:latin typeface="+mj-lt"/>
              </a:rPr>
              <a:t>(21</a:t>
            </a:r>
            <a:r>
              <a:rPr lang="en-GB" sz="2800" baseline="30000" dirty="0">
                <a:solidFill>
                  <a:schemeClr val="bg1"/>
                </a:solidFill>
                <a:latin typeface="+mj-lt"/>
              </a:rPr>
              <a:t>st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 – 25</a:t>
            </a:r>
            <a:r>
              <a:rPr lang="en-GB" sz="2800" baseline="30000" dirty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 September)</a:t>
            </a:r>
          </a:p>
          <a:p>
            <a:endParaRPr lang="en-GB" sz="2800" dirty="0">
              <a:solidFill>
                <a:schemeClr val="bg1"/>
              </a:solidFill>
              <a:latin typeface="+mj-lt"/>
            </a:endParaRPr>
          </a:p>
          <a:p>
            <a:r>
              <a:rPr lang="en-GB" sz="2800" b="1" dirty="0">
                <a:solidFill>
                  <a:schemeClr val="bg1"/>
                </a:solidFill>
                <a:latin typeface="+mj-lt"/>
              </a:rPr>
              <a:t>Past Paper Practice: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  <a:p>
            <a:r>
              <a:rPr lang="en-GB" sz="2800" dirty="0">
                <a:solidFill>
                  <a:schemeClr val="bg1"/>
                </a:solidFill>
                <a:latin typeface="+mj-lt"/>
              </a:rPr>
              <a:t>June 2019 Cookson’s Chemists - Activity 2 (Performance Appraisals)</a:t>
            </a:r>
          </a:p>
          <a:p>
            <a:endParaRPr lang="en-GB" sz="2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341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E8E68AF-FF96-439D-B1AF-496964317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40117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A9A23DD1-72B6-D349-ADF0-705D5E5C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867438"/>
            <a:ext cx="9720072" cy="1232295"/>
          </a:xfrm>
        </p:spPr>
        <p:txBody>
          <a:bodyPr anchor="ctr">
            <a:normAutofit fontScale="90000"/>
          </a:bodyPr>
          <a:lstStyle/>
          <a:p>
            <a:r>
              <a:rPr lang="en-GB" sz="3100" b="1" cap="none" dirty="0">
                <a:latin typeface="+mn-lt"/>
              </a:rPr>
              <a:t>Activity </a:t>
            </a:r>
            <a:r>
              <a:rPr lang="en-GB" sz="3100" cap="none" dirty="0">
                <a:latin typeface="+mn-lt"/>
              </a:rPr>
              <a:t>to run for the week</a:t>
            </a:r>
            <a:br>
              <a:rPr lang="en-GB" sz="3100" cap="none" dirty="0">
                <a:latin typeface="+mn-lt"/>
              </a:rPr>
            </a:br>
            <a:r>
              <a:rPr lang="en-GB" sz="3200" cap="none" dirty="0">
                <a:solidFill>
                  <a:schemeClr val="accent2"/>
                </a:solidFill>
              </a:rPr>
              <a:t>Cookson’s Chemists (CCL) past paper </a:t>
            </a:r>
            <a:r>
              <a:rPr lang="en-GB" sz="3200" cap="none" dirty="0" smtClean="0">
                <a:solidFill>
                  <a:schemeClr val="accent2"/>
                </a:solidFill>
              </a:rPr>
              <a:t>June 2019 </a:t>
            </a:r>
            <a:r>
              <a:rPr lang="en-GB" sz="3200" b="1" cap="none" dirty="0">
                <a:solidFill>
                  <a:schemeClr val="accent2"/>
                </a:solidFill>
              </a:rPr>
              <a:t>Activity 2 </a:t>
            </a:r>
            <a:r>
              <a:rPr lang="en-GB" sz="3200" b="1" dirty="0"/>
              <a:t/>
            </a:r>
            <a:br>
              <a:rPr lang="en-GB" sz="3200" b="1" dirty="0"/>
            </a:br>
            <a:endParaRPr lang="en-GB" sz="3200" cap="none" dirty="0"/>
          </a:p>
        </p:txBody>
      </p:sp>
    </p:spTree>
    <p:extLst>
      <p:ext uri="{BB962C8B-B14F-4D97-AF65-F5344CB8AC3E}">
        <p14:creationId xmlns:p14="http://schemas.microsoft.com/office/powerpoint/2010/main" val="409806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What is performance appraisal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GB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2175641"/>
          </a:xfrm>
        </p:spPr>
        <p:txBody>
          <a:bodyPr/>
          <a:lstStyle/>
          <a:p>
            <a:r>
              <a:rPr lang="en-GB" sz="2400" dirty="0"/>
              <a:t>An attempt by the business to find out the qualities, usefulness and or worth of employees</a:t>
            </a:r>
          </a:p>
          <a:p>
            <a:endParaRPr lang="en-GB" sz="2400" dirty="0"/>
          </a:p>
          <a:p>
            <a:r>
              <a:rPr lang="en-GB" sz="2400" dirty="0"/>
              <a:t>Usually takes the form of regular meetings in which the staff members performance is analysed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93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Purpose of performance appraisal</a:t>
            </a:r>
            <a:r>
              <a:rPr lang="en-US" sz="4000" b="1" dirty="0"/>
              <a:t>: 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376" y="2459726"/>
            <a:ext cx="4982533" cy="2948152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to set individual and group targets</a:t>
            </a:r>
            <a:endParaRPr lang="en-GB" sz="2400" dirty="0"/>
          </a:p>
          <a:p>
            <a:pPr lvl="0"/>
            <a:r>
              <a:rPr lang="en-US" sz="2400" dirty="0"/>
              <a:t>to assess individual and group performance </a:t>
            </a:r>
            <a:endParaRPr lang="en-GB" sz="2400" dirty="0"/>
          </a:p>
          <a:p>
            <a:pPr lvl="0"/>
            <a:r>
              <a:rPr lang="en-US" sz="2400" dirty="0"/>
              <a:t>to provide employee feedback </a:t>
            </a:r>
            <a:endParaRPr lang="en-GB" sz="2400" dirty="0"/>
          </a:p>
          <a:p>
            <a:pPr lvl="0"/>
            <a:r>
              <a:rPr lang="en-US" sz="2400" dirty="0"/>
              <a:t>to identify training needs</a:t>
            </a:r>
            <a:endParaRPr lang="en-GB" sz="2400" dirty="0"/>
          </a:p>
          <a:p>
            <a:pPr lvl="0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812" y="2286000"/>
            <a:ext cx="4369835" cy="309034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67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Types of appraisal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316" y="2286000"/>
            <a:ext cx="4083900" cy="2806262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self-assessment</a:t>
            </a:r>
            <a:endParaRPr lang="en-GB" sz="2800" dirty="0"/>
          </a:p>
          <a:p>
            <a:pPr lvl="0"/>
            <a:r>
              <a:rPr lang="en-US" sz="2800" dirty="0"/>
              <a:t>management by objectives</a:t>
            </a:r>
            <a:endParaRPr lang="en-GB" sz="2800" dirty="0"/>
          </a:p>
          <a:p>
            <a:pPr lvl="0"/>
            <a:r>
              <a:rPr lang="en-US" sz="2800" dirty="0"/>
              <a:t>ratings scales</a:t>
            </a:r>
            <a:endParaRPr lang="en-GB" sz="2800" dirty="0"/>
          </a:p>
          <a:p>
            <a:pPr lvl="0"/>
            <a:r>
              <a:rPr lang="en-US" sz="2800" dirty="0"/>
              <a:t>360</a:t>
            </a:r>
            <a:r>
              <a:rPr lang="en-US" sz="2800" dirty="0">
                <a:sym typeface="Symbol" panose="05050102010706020507" pitchFamily="18" charset="2"/>
              </a:rPr>
              <a:t></a:t>
            </a:r>
            <a:r>
              <a:rPr lang="en-US" sz="2800" dirty="0"/>
              <a:t> appraisal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6395544" y="4828038"/>
            <a:ext cx="3337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https://www.youtube.com/watch?v=IkYUDQCYGHA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544" y="2179428"/>
            <a:ext cx="3405352" cy="255401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5917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Self assessment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315" y="2286000"/>
            <a:ext cx="8088339" cy="2806262"/>
          </a:xfrm>
        </p:spPr>
        <p:txBody>
          <a:bodyPr>
            <a:noAutofit/>
          </a:bodyPr>
          <a:lstStyle/>
          <a:p>
            <a:r>
              <a:rPr lang="en-GB" sz="2400" dirty="0"/>
              <a:t>The process of having the employee:</a:t>
            </a:r>
          </a:p>
          <a:p>
            <a:endParaRPr lang="en-GB" sz="2400" dirty="0"/>
          </a:p>
          <a:p>
            <a:pPr lvl="1"/>
            <a:r>
              <a:rPr lang="en-GB" sz="2400" dirty="0"/>
              <a:t>Reflect on their own performance</a:t>
            </a:r>
          </a:p>
          <a:p>
            <a:pPr lvl="1"/>
            <a:r>
              <a:rPr lang="en-GB" sz="2400" dirty="0"/>
              <a:t>Record their progress</a:t>
            </a:r>
          </a:p>
          <a:p>
            <a:pPr lvl="1"/>
            <a:r>
              <a:rPr lang="en-GB" sz="2400" dirty="0"/>
              <a:t>Suggest targets for future</a:t>
            </a:r>
          </a:p>
          <a:p>
            <a:pPr lvl="1"/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Perhaps the most important benefit is self-reflection: </a:t>
            </a:r>
          </a:p>
          <a:p>
            <a:pPr marL="0" indent="0">
              <a:buNone/>
            </a:pPr>
            <a:r>
              <a:rPr lang="en-GB" sz="2400" b="1" dirty="0"/>
              <a:t>‘How can I improve?’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543" y="1722226"/>
            <a:ext cx="4008657" cy="267243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412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MBO (superior’s assessment)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5297844" cy="2806262"/>
          </a:xfrm>
        </p:spPr>
        <p:txBody>
          <a:bodyPr>
            <a:noAutofit/>
          </a:bodyPr>
          <a:lstStyle/>
          <a:p>
            <a:r>
              <a:rPr lang="en-GB" sz="2400" b="1" dirty="0"/>
              <a:t>Most appraisals are carried out this way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Benefit</a:t>
            </a:r>
            <a:r>
              <a:rPr lang="en-GB" sz="2400" dirty="0"/>
              <a:t>: the supervisor usually has an intimate knowledge of the tasks that a worker has performed and how well they’ve done them</a:t>
            </a:r>
          </a:p>
          <a:p>
            <a:r>
              <a:rPr lang="en-GB" sz="2400" b="1" dirty="0">
                <a:solidFill>
                  <a:srgbClr val="C00000"/>
                </a:solidFill>
              </a:rPr>
              <a:t>Drawback</a:t>
            </a:r>
            <a:r>
              <a:rPr lang="en-GB" sz="2400" dirty="0"/>
              <a:t>: difficult for the supervisor to remain impartial </a:t>
            </a: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064" y="2404172"/>
            <a:ext cx="4032135" cy="26880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959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Ratings scales (peer assessment)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70233"/>
            <a:ext cx="7520782" cy="3767959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The process of having employees of similar levels of responsibility critically comment upon performance of a co-worker and perhaps suggest methods of improvement</a:t>
            </a:r>
          </a:p>
          <a:p>
            <a:r>
              <a:rPr lang="en-GB" b="1" dirty="0"/>
              <a:t>Peer</a:t>
            </a:r>
            <a:r>
              <a:rPr lang="en-GB" dirty="0"/>
              <a:t> </a:t>
            </a:r>
            <a:r>
              <a:rPr lang="en-GB" b="1" dirty="0"/>
              <a:t>assessment</a:t>
            </a:r>
            <a:r>
              <a:rPr lang="en-GB" dirty="0"/>
              <a:t> involves employees taking responsibility for assessing the work of their </a:t>
            </a:r>
            <a:r>
              <a:rPr lang="en-GB" b="1" dirty="0"/>
              <a:t>peers</a:t>
            </a:r>
            <a:r>
              <a:rPr lang="en-GB" dirty="0"/>
              <a:t> against set </a:t>
            </a:r>
            <a:r>
              <a:rPr lang="en-GB" b="1" dirty="0"/>
              <a:t>assessment</a:t>
            </a:r>
            <a:r>
              <a:rPr lang="en-GB" dirty="0"/>
              <a:t> criteria. </a:t>
            </a:r>
          </a:p>
          <a:p>
            <a:r>
              <a:rPr lang="en-GB" dirty="0"/>
              <a:t>They can therefore be engaged in providing feedback to their </a:t>
            </a:r>
            <a:r>
              <a:rPr lang="en-GB" b="1" dirty="0"/>
              <a:t>peers</a:t>
            </a:r>
            <a:r>
              <a:rPr lang="en-GB" dirty="0"/>
              <a:t> (sometimes referred to as </a:t>
            </a:r>
            <a:r>
              <a:rPr lang="en-GB" b="1" dirty="0"/>
              <a:t>peer</a:t>
            </a:r>
            <a:r>
              <a:rPr lang="en-GB" dirty="0"/>
              <a:t> review), summative grades (moderated by you or your colleagues), or a combination of the two.</a:t>
            </a:r>
            <a:endParaRPr lang="en-GB" b="1" dirty="0"/>
          </a:p>
        </p:txBody>
      </p:sp>
      <p:pic>
        <p:nvPicPr>
          <p:cNvPr id="1030" name="Picture 6" descr="http://isit.adm.arts.ubc.ca/files/2015/02/Connect_PeerAssessment_head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910" y="2554014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62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9" y="793954"/>
            <a:ext cx="9720072" cy="138547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360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  <a:sym typeface="Symbol" panose="05050102010706020507" pitchFamily="18" charset="2"/>
              </a:rPr>
              <a:t>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appraisal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68" y="2179428"/>
            <a:ext cx="6133418" cy="2806262"/>
          </a:xfrm>
        </p:spPr>
        <p:txBody>
          <a:bodyPr>
            <a:noAutofit/>
          </a:bodyPr>
          <a:lstStyle/>
          <a:p>
            <a:r>
              <a:rPr lang="en-GB" sz="2400" dirty="0"/>
              <a:t>The appraised staff member receives feedback from people whose views are considered helpful and relevant </a:t>
            </a:r>
          </a:p>
          <a:p>
            <a:r>
              <a:rPr lang="en-GB" sz="2400" dirty="0"/>
              <a:t>e.g. fellow </a:t>
            </a:r>
            <a:r>
              <a:rPr lang="en-GB" dirty="0"/>
              <a:t>workers</a:t>
            </a:r>
            <a:r>
              <a:rPr lang="en-GB" sz="2400" dirty="0"/>
              <a:t>, line managers, junior staff, team members, customers and suppliers</a:t>
            </a:r>
          </a:p>
          <a:p>
            <a:r>
              <a:rPr lang="en-GB" sz="2400" dirty="0"/>
              <a:t>It also includes self-assessment to give a complete appraisal of the individual (360</a:t>
            </a:r>
            <a:r>
              <a:rPr lang="en-US" sz="2400" b="1" dirty="0">
                <a:sym typeface="Symbol" panose="05050102010706020507" pitchFamily="18" charset="2"/>
              </a:rPr>
              <a:t></a:t>
            </a:r>
            <a:r>
              <a:rPr lang="en-GB" sz="2400" dirty="0"/>
              <a:t>)</a:t>
            </a:r>
          </a:p>
          <a:p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377" y="2251974"/>
            <a:ext cx="2743396" cy="26611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Content Placeholder 7"/>
          <p:cNvSpPr txBox="1">
            <a:spLocks/>
          </p:cNvSpPr>
          <p:nvPr/>
        </p:nvSpPr>
        <p:spPr>
          <a:xfrm>
            <a:off x="6140669" y="5368356"/>
            <a:ext cx="5446986" cy="166306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93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Impact of performance appraisal 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11866"/>
            <a:ext cx="8482479" cy="945931"/>
          </a:xfrm>
        </p:spPr>
        <p:txBody>
          <a:bodyPr/>
          <a:lstStyle/>
          <a:p>
            <a:pPr lvl="0"/>
            <a:r>
              <a:rPr lang="en-US" dirty="0"/>
              <a:t>on the individuals</a:t>
            </a:r>
            <a:r>
              <a:rPr lang="en-GB" dirty="0"/>
              <a:t>/on the business.</a:t>
            </a:r>
          </a:p>
          <a:p>
            <a:endParaRPr lang="en-GB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566779" y="2779258"/>
            <a:ext cx="4151795" cy="411032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Motivates staff</a:t>
            </a:r>
          </a:p>
          <a:p>
            <a:r>
              <a:rPr lang="en-GB" dirty="0"/>
              <a:t>Improves performance</a:t>
            </a:r>
          </a:p>
          <a:p>
            <a:r>
              <a:rPr lang="en-GB" dirty="0"/>
              <a:t>Allows the setting of achievable targets</a:t>
            </a:r>
          </a:p>
          <a:p>
            <a:r>
              <a:rPr lang="en-GB" dirty="0"/>
              <a:t>Identifies training needs</a:t>
            </a:r>
          </a:p>
          <a:p>
            <a:r>
              <a:rPr lang="en-GB" dirty="0"/>
              <a:t>Identifies potential</a:t>
            </a:r>
          </a:p>
          <a:p>
            <a:r>
              <a:rPr lang="en-GB" dirty="0"/>
              <a:t>Enables achievable bonuses to be earned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7485562" y="2769111"/>
            <a:ext cx="4042089" cy="367331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Causes tension in the workplace</a:t>
            </a:r>
          </a:p>
          <a:p>
            <a:r>
              <a:rPr lang="en-GB" dirty="0"/>
              <a:t>Puts workers under pressure to improve</a:t>
            </a:r>
          </a:p>
          <a:p>
            <a:r>
              <a:rPr lang="en-GB" dirty="0"/>
              <a:t>Places too much power in the hands of line managers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77" y="2585720"/>
            <a:ext cx="805357" cy="799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843" y="2585720"/>
            <a:ext cx="865187" cy="85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62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D6133-8669-4795-914B-1F511F02F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72C3B2-1806-45BF-BC8D-C31CF94510E5}">
  <ds:schemaRefs>
    <ds:schemaRef ds:uri="http://purl.org/dc/terms/"/>
    <ds:schemaRef ds:uri="http://schemas.microsoft.com/sharepoint/v3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7AAD3E-CA9F-47AF-9B5B-0275E022B1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285</TotalTime>
  <Words>679</Words>
  <Application>Microsoft Office PowerPoint</Application>
  <PresentationFormat>Widescreen</PresentationFormat>
  <Paragraphs>95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Symbol</vt:lpstr>
      <vt:lpstr>Tw Cen MT</vt:lpstr>
      <vt:lpstr>Wingdings 3</vt:lpstr>
      <vt:lpstr>Integral</vt:lpstr>
      <vt:lpstr>D4 Performance appraisal</vt:lpstr>
      <vt:lpstr>What is performance appraisal?</vt:lpstr>
      <vt:lpstr>Purpose of performance appraisal: </vt:lpstr>
      <vt:lpstr>Types of appraisal</vt:lpstr>
      <vt:lpstr>Self assessment</vt:lpstr>
      <vt:lpstr>MBO (superior’s assessment)</vt:lpstr>
      <vt:lpstr>Ratings scales (peer assessment)</vt:lpstr>
      <vt:lpstr>360 appraisal </vt:lpstr>
      <vt:lpstr>Impact of performance appraisal </vt:lpstr>
      <vt:lpstr>Activity to run for the week Cookson’s Chemists (CCL) past paper June 2019 Activity 2 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 of management &amp; leadership</dc:title>
  <dc:creator>Ailsa W Waters</dc:creator>
  <cp:lastModifiedBy>Ailsa W Waters</cp:lastModifiedBy>
  <cp:revision>39</cp:revision>
  <cp:lastPrinted>2018-01-08T12:54:37Z</cp:lastPrinted>
  <dcterms:created xsi:type="dcterms:W3CDTF">2017-06-15T13:03:34Z</dcterms:created>
  <dcterms:modified xsi:type="dcterms:W3CDTF">2020-09-28T12:46:33Z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