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21"/>
  </p:notesMasterIdLst>
  <p:sldIdLst>
    <p:sldId id="256" r:id="rId5"/>
    <p:sldId id="258" r:id="rId6"/>
    <p:sldId id="263" r:id="rId7"/>
    <p:sldId id="264" r:id="rId8"/>
    <p:sldId id="265" r:id="rId9"/>
    <p:sldId id="259" r:id="rId10"/>
    <p:sldId id="274" r:id="rId11"/>
    <p:sldId id="275" r:id="rId12"/>
    <p:sldId id="276" r:id="rId13"/>
    <p:sldId id="367" r:id="rId14"/>
    <p:sldId id="277" r:id="rId15"/>
    <p:sldId id="369" r:id="rId16"/>
    <p:sldId id="368" r:id="rId17"/>
    <p:sldId id="366" r:id="rId18"/>
    <p:sldId id="370" r:id="rId19"/>
    <p:sldId id="371" r:id="rId2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41" autoAdjust="0"/>
    <p:restoredTop sz="73972" autoAdjust="0"/>
  </p:normalViewPr>
  <p:slideViewPr>
    <p:cSldViewPr snapToGrid="0">
      <p:cViewPr varScale="1">
        <p:scale>
          <a:sx n="49" d="100"/>
          <a:sy n="49" d="100"/>
        </p:scale>
        <p:origin x="4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B25DCC-80A2-4A81-BE5D-6126D64249E1}" type="doc">
      <dgm:prSet loTypeId="urn:microsoft.com/office/officeart/2005/8/layout/hProcess9" loCatId="process" qsTypeId="urn:microsoft.com/office/officeart/2005/8/quickstyle/simple1" qsCatId="simple" csTypeId="urn:microsoft.com/office/officeart/2005/8/colors/colorful1" csCatId="colorful"/>
      <dgm:spPr/>
      <dgm:t>
        <a:bodyPr/>
        <a:lstStyle/>
        <a:p>
          <a:endParaRPr lang="en-GB"/>
        </a:p>
      </dgm:t>
    </dgm:pt>
    <dgm:pt modelId="{0870D6FA-886E-4B57-97DE-994E4CCB65FF}">
      <dgm:prSet/>
      <dgm:spPr/>
      <dgm:t>
        <a:bodyPr/>
        <a:lstStyle/>
        <a:p>
          <a:pPr rtl="0"/>
          <a:r>
            <a:rPr lang="en-GB"/>
            <a:t>Businesses and competitive environments change over time</a:t>
          </a:r>
        </a:p>
      </dgm:t>
    </dgm:pt>
    <dgm:pt modelId="{206DA8CB-3452-4769-B262-2FFFDAB57B16}" type="parTrans" cxnId="{18546D23-4A1C-4AC2-9B3B-63CE4799CA94}">
      <dgm:prSet/>
      <dgm:spPr/>
      <dgm:t>
        <a:bodyPr/>
        <a:lstStyle/>
        <a:p>
          <a:endParaRPr lang="en-GB"/>
        </a:p>
      </dgm:t>
    </dgm:pt>
    <dgm:pt modelId="{35804F23-DDCB-4829-A484-95E20FB393AB}" type="sibTrans" cxnId="{18546D23-4A1C-4AC2-9B3B-63CE4799CA94}">
      <dgm:prSet/>
      <dgm:spPr/>
      <dgm:t>
        <a:bodyPr/>
        <a:lstStyle/>
        <a:p>
          <a:endParaRPr lang="en-GB"/>
        </a:p>
      </dgm:t>
    </dgm:pt>
    <dgm:pt modelId="{125549D2-91C8-4919-B73B-1DB1054E55FC}">
      <dgm:prSet/>
      <dgm:spPr/>
      <dgm:t>
        <a:bodyPr/>
        <a:lstStyle/>
        <a:p>
          <a:pPr rtl="0"/>
          <a:r>
            <a:rPr lang="en-GB"/>
            <a:t>Businesses must respond to these changes to remain competitive</a:t>
          </a:r>
        </a:p>
      </dgm:t>
    </dgm:pt>
    <dgm:pt modelId="{4289F5AB-A28E-4C4C-BC3C-742F9953D717}" type="parTrans" cxnId="{2AB7F7D6-BE55-4BCA-A432-89A45CD5FF2B}">
      <dgm:prSet/>
      <dgm:spPr/>
      <dgm:t>
        <a:bodyPr/>
        <a:lstStyle/>
        <a:p>
          <a:endParaRPr lang="en-GB"/>
        </a:p>
      </dgm:t>
    </dgm:pt>
    <dgm:pt modelId="{1732BFB4-505F-4A56-9A80-73F4CB59DC21}" type="sibTrans" cxnId="{2AB7F7D6-BE55-4BCA-A432-89A45CD5FF2B}">
      <dgm:prSet/>
      <dgm:spPr/>
      <dgm:t>
        <a:bodyPr/>
        <a:lstStyle/>
        <a:p>
          <a:endParaRPr lang="en-GB"/>
        </a:p>
      </dgm:t>
    </dgm:pt>
    <dgm:pt modelId="{476D9EB3-51A5-4469-983C-FD4B59CEDC41}">
      <dgm:prSet/>
      <dgm:spPr/>
      <dgm:t>
        <a:bodyPr/>
        <a:lstStyle/>
        <a:p>
          <a:pPr rtl="0"/>
          <a:r>
            <a:rPr lang="en-GB"/>
            <a:t>Stakeholders may have conflicting interests and levels of influence</a:t>
          </a:r>
        </a:p>
      </dgm:t>
    </dgm:pt>
    <dgm:pt modelId="{BE858C80-EEED-4379-8E56-2CCE784344BE}" type="parTrans" cxnId="{3EC242F8-5068-46B6-9880-60C9FA73F648}">
      <dgm:prSet/>
      <dgm:spPr/>
      <dgm:t>
        <a:bodyPr/>
        <a:lstStyle/>
        <a:p>
          <a:endParaRPr lang="en-GB"/>
        </a:p>
      </dgm:t>
    </dgm:pt>
    <dgm:pt modelId="{7C5A7561-9A4F-4E36-B3B3-4071DC41457A}" type="sibTrans" cxnId="{3EC242F8-5068-46B6-9880-60C9FA73F648}">
      <dgm:prSet/>
      <dgm:spPr/>
      <dgm:t>
        <a:bodyPr/>
        <a:lstStyle/>
        <a:p>
          <a:endParaRPr lang="en-GB"/>
        </a:p>
      </dgm:t>
    </dgm:pt>
    <dgm:pt modelId="{8CC9CDAA-0D2F-4E75-9B65-1F75C3773890}">
      <dgm:prSet/>
      <dgm:spPr/>
      <dgm:t>
        <a:bodyPr/>
        <a:lstStyle/>
        <a:p>
          <a:pPr rtl="0"/>
          <a:r>
            <a:rPr lang="en-GB"/>
            <a:t>All these interests have to be managed if change is to be successful</a:t>
          </a:r>
        </a:p>
      </dgm:t>
    </dgm:pt>
    <dgm:pt modelId="{551E929E-31CF-41B2-9F5B-6105B9EB0540}" type="parTrans" cxnId="{CF3A7B9C-20C1-479C-8577-2D48E92A3CEA}">
      <dgm:prSet/>
      <dgm:spPr/>
      <dgm:t>
        <a:bodyPr/>
        <a:lstStyle/>
        <a:p>
          <a:endParaRPr lang="en-GB"/>
        </a:p>
      </dgm:t>
    </dgm:pt>
    <dgm:pt modelId="{9CC506FC-E297-4848-9178-1D9FCD537A2D}" type="sibTrans" cxnId="{CF3A7B9C-20C1-479C-8577-2D48E92A3CEA}">
      <dgm:prSet/>
      <dgm:spPr/>
      <dgm:t>
        <a:bodyPr/>
        <a:lstStyle/>
        <a:p>
          <a:endParaRPr lang="en-GB"/>
        </a:p>
      </dgm:t>
    </dgm:pt>
    <dgm:pt modelId="{509153F6-DF2C-412F-990F-D966F126E6A8}" type="pres">
      <dgm:prSet presAssocID="{8FB25DCC-80A2-4A81-BE5D-6126D64249E1}" presName="CompostProcess" presStyleCnt="0">
        <dgm:presLayoutVars>
          <dgm:dir/>
          <dgm:resizeHandles val="exact"/>
        </dgm:presLayoutVars>
      </dgm:prSet>
      <dgm:spPr/>
      <dgm:t>
        <a:bodyPr/>
        <a:lstStyle/>
        <a:p>
          <a:endParaRPr lang="en-US"/>
        </a:p>
      </dgm:t>
    </dgm:pt>
    <dgm:pt modelId="{4839317C-0D9E-491C-AC0D-0CD8FEC26AF4}" type="pres">
      <dgm:prSet presAssocID="{8FB25DCC-80A2-4A81-BE5D-6126D64249E1}" presName="arrow" presStyleLbl="bgShp" presStyleIdx="0" presStyleCnt="1"/>
      <dgm:spPr/>
    </dgm:pt>
    <dgm:pt modelId="{B608AE47-6D83-4D0C-AAFD-148CD1910856}" type="pres">
      <dgm:prSet presAssocID="{8FB25DCC-80A2-4A81-BE5D-6126D64249E1}" presName="linearProcess" presStyleCnt="0"/>
      <dgm:spPr/>
    </dgm:pt>
    <dgm:pt modelId="{62E1233B-F15F-43BE-9525-C387F726F589}" type="pres">
      <dgm:prSet presAssocID="{0870D6FA-886E-4B57-97DE-994E4CCB65FF}" presName="textNode" presStyleLbl="node1" presStyleIdx="0" presStyleCnt="4">
        <dgm:presLayoutVars>
          <dgm:bulletEnabled val="1"/>
        </dgm:presLayoutVars>
      </dgm:prSet>
      <dgm:spPr/>
      <dgm:t>
        <a:bodyPr/>
        <a:lstStyle/>
        <a:p>
          <a:endParaRPr lang="en-US"/>
        </a:p>
      </dgm:t>
    </dgm:pt>
    <dgm:pt modelId="{44F74DBC-8B66-456C-A023-B34DF0EDC7BA}" type="pres">
      <dgm:prSet presAssocID="{35804F23-DDCB-4829-A484-95E20FB393AB}" presName="sibTrans" presStyleCnt="0"/>
      <dgm:spPr/>
    </dgm:pt>
    <dgm:pt modelId="{28F71DC5-A2BE-4693-88D9-4B1C70C34CB2}" type="pres">
      <dgm:prSet presAssocID="{125549D2-91C8-4919-B73B-1DB1054E55FC}" presName="textNode" presStyleLbl="node1" presStyleIdx="1" presStyleCnt="4">
        <dgm:presLayoutVars>
          <dgm:bulletEnabled val="1"/>
        </dgm:presLayoutVars>
      </dgm:prSet>
      <dgm:spPr/>
      <dgm:t>
        <a:bodyPr/>
        <a:lstStyle/>
        <a:p>
          <a:endParaRPr lang="en-US"/>
        </a:p>
      </dgm:t>
    </dgm:pt>
    <dgm:pt modelId="{4D4D61C7-72A5-481E-958B-38214C390825}" type="pres">
      <dgm:prSet presAssocID="{1732BFB4-505F-4A56-9A80-73F4CB59DC21}" presName="sibTrans" presStyleCnt="0"/>
      <dgm:spPr/>
    </dgm:pt>
    <dgm:pt modelId="{F1F3597A-3111-4EDD-83F4-1CA9B406A247}" type="pres">
      <dgm:prSet presAssocID="{476D9EB3-51A5-4469-983C-FD4B59CEDC41}" presName="textNode" presStyleLbl="node1" presStyleIdx="2" presStyleCnt="4">
        <dgm:presLayoutVars>
          <dgm:bulletEnabled val="1"/>
        </dgm:presLayoutVars>
      </dgm:prSet>
      <dgm:spPr/>
      <dgm:t>
        <a:bodyPr/>
        <a:lstStyle/>
        <a:p>
          <a:endParaRPr lang="en-US"/>
        </a:p>
      </dgm:t>
    </dgm:pt>
    <dgm:pt modelId="{5FE4E79D-4A50-4CB2-B0AB-1B8CA90B5152}" type="pres">
      <dgm:prSet presAssocID="{7C5A7561-9A4F-4E36-B3B3-4071DC41457A}" presName="sibTrans" presStyleCnt="0"/>
      <dgm:spPr/>
    </dgm:pt>
    <dgm:pt modelId="{15AD769D-FC28-4A4E-A2C5-42D9026A9822}" type="pres">
      <dgm:prSet presAssocID="{8CC9CDAA-0D2F-4E75-9B65-1F75C3773890}" presName="textNode" presStyleLbl="node1" presStyleIdx="3" presStyleCnt="4">
        <dgm:presLayoutVars>
          <dgm:bulletEnabled val="1"/>
        </dgm:presLayoutVars>
      </dgm:prSet>
      <dgm:spPr/>
      <dgm:t>
        <a:bodyPr/>
        <a:lstStyle/>
        <a:p>
          <a:endParaRPr lang="en-US"/>
        </a:p>
      </dgm:t>
    </dgm:pt>
  </dgm:ptLst>
  <dgm:cxnLst>
    <dgm:cxn modelId="{18546D23-4A1C-4AC2-9B3B-63CE4799CA94}" srcId="{8FB25DCC-80A2-4A81-BE5D-6126D64249E1}" destId="{0870D6FA-886E-4B57-97DE-994E4CCB65FF}" srcOrd="0" destOrd="0" parTransId="{206DA8CB-3452-4769-B262-2FFFDAB57B16}" sibTransId="{35804F23-DDCB-4829-A484-95E20FB393AB}"/>
    <dgm:cxn modelId="{1609A3D6-D294-4381-BD01-4F85FE8DAB7E}" type="presOf" srcId="{8FB25DCC-80A2-4A81-BE5D-6126D64249E1}" destId="{509153F6-DF2C-412F-990F-D966F126E6A8}" srcOrd="0" destOrd="0" presId="urn:microsoft.com/office/officeart/2005/8/layout/hProcess9"/>
    <dgm:cxn modelId="{1FE3085D-F401-47AF-AAB7-40EDDCABF2D4}" type="presOf" srcId="{0870D6FA-886E-4B57-97DE-994E4CCB65FF}" destId="{62E1233B-F15F-43BE-9525-C387F726F589}" srcOrd="0" destOrd="0" presId="urn:microsoft.com/office/officeart/2005/8/layout/hProcess9"/>
    <dgm:cxn modelId="{3EC242F8-5068-46B6-9880-60C9FA73F648}" srcId="{8FB25DCC-80A2-4A81-BE5D-6126D64249E1}" destId="{476D9EB3-51A5-4469-983C-FD4B59CEDC41}" srcOrd="2" destOrd="0" parTransId="{BE858C80-EEED-4379-8E56-2CCE784344BE}" sibTransId="{7C5A7561-9A4F-4E36-B3B3-4071DC41457A}"/>
    <dgm:cxn modelId="{180F88A0-7D72-4607-807D-09B1F0B5ABD7}" type="presOf" srcId="{125549D2-91C8-4919-B73B-1DB1054E55FC}" destId="{28F71DC5-A2BE-4693-88D9-4B1C70C34CB2}" srcOrd="0" destOrd="0" presId="urn:microsoft.com/office/officeart/2005/8/layout/hProcess9"/>
    <dgm:cxn modelId="{9CD4B605-45FA-4139-9CF1-4850726CA70A}" type="presOf" srcId="{8CC9CDAA-0D2F-4E75-9B65-1F75C3773890}" destId="{15AD769D-FC28-4A4E-A2C5-42D9026A9822}" srcOrd="0" destOrd="0" presId="urn:microsoft.com/office/officeart/2005/8/layout/hProcess9"/>
    <dgm:cxn modelId="{2AB7F7D6-BE55-4BCA-A432-89A45CD5FF2B}" srcId="{8FB25DCC-80A2-4A81-BE5D-6126D64249E1}" destId="{125549D2-91C8-4919-B73B-1DB1054E55FC}" srcOrd="1" destOrd="0" parTransId="{4289F5AB-A28E-4C4C-BC3C-742F9953D717}" sibTransId="{1732BFB4-505F-4A56-9A80-73F4CB59DC21}"/>
    <dgm:cxn modelId="{CF3A7B9C-20C1-479C-8577-2D48E92A3CEA}" srcId="{8FB25DCC-80A2-4A81-BE5D-6126D64249E1}" destId="{8CC9CDAA-0D2F-4E75-9B65-1F75C3773890}" srcOrd="3" destOrd="0" parTransId="{551E929E-31CF-41B2-9F5B-6105B9EB0540}" sibTransId="{9CC506FC-E297-4848-9178-1D9FCD537A2D}"/>
    <dgm:cxn modelId="{ED1BF4FA-E700-4982-B7C2-E7C288514B70}" type="presOf" srcId="{476D9EB3-51A5-4469-983C-FD4B59CEDC41}" destId="{F1F3597A-3111-4EDD-83F4-1CA9B406A247}" srcOrd="0" destOrd="0" presId="urn:microsoft.com/office/officeart/2005/8/layout/hProcess9"/>
    <dgm:cxn modelId="{7EACFF0B-2BFF-4ACC-9ACF-51DA4EFBDB5E}" type="presParOf" srcId="{509153F6-DF2C-412F-990F-D966F126E6A8}" destId="{4839317C-0D9E-491C-AC0D-0CD8FEC26AF4}" srcOrd="0" destOrd="0" presId="urn:microsoft.com/office/officeart/2005/8/layout/hProcess9"/>
    <dgm:cxn modelId="{35A00C51-08DA-4526-846C-51157F393842}" type="presParOf" srcId="{509153F6-DF2C-412F-990F-D966F126E6A8}" destId="{B608AE47-6D83-4D0C-AAFD-148CD1910856}" srcOrd="1" destOrd="0" presId="urn:microsoft.com/office/officeart/2005/8/layout/hProcess9"/>
    <dgm:cxn modelId="{187A6695-494C-45F9-8503-5C22D31792EE}" type="presParOf" srcId="{B608AE47-6D83-4D0C-AAFD-148CD1910856}" destId="{62E1233B-F15F-43BE-9525-C387F726F589}" srcOrd="0" destOrd="0" presId="urn:microsoft.com/office/officeart/2005/8/layout/hProcess9"/>
    <dgm:cxn modelId="{90016B80-C4E0-434B-A70B-5225F5BEEA9F}" type="presParOf" srcId="{B608AE47-6D83-4D0C-AAFD-148CD1910856}" destId="{44F74DBC-8B66-456C-A023-B34DF0EDC7BA}" srcOrd="1" destOrd="0" presId="urn:microsoft.com/office/officeart/2005/8/layout/hProcess9"/>
    <dgm:cxn modelId="{CA33695D-953A-4C87-90A6-EBAAC2C648EA}" type="presParOf" srcId="{B608AE47-6D83-4D0C-AAFD-148CD1910856}" destId="{28F71DC5-A2BE-4693-88D9-4B1C70C34CB2}" srcOrd="2" destOrd="0" presId="urn:microsoft.com/office/officeart/2005/8/layout/hProcess9"/>
    <dgm:cxn modelId="{79056BDD-E7E7-40E8-B968-B607CE1AAFD8}" type="presParOf" srcId="{B608AE47-6D83-4D0C-AAFD-148CD1910856}" destId="{4D4D61C7-72A5-481E-958B-38214C390825}" srcOrd="3" destOrd="0" presId="urn:microsoft.com/office/officeart/2005/8/layout/hProcess9"/>
    <dgm:cxn modelId="{82720017-60A9-4F37-A152-0A186289DB27}" type="presParOf" srcId="{B608AE47-6D83-4D0C-AAFD-148CD1910856}" destId="{F1F3597A-3111-4EDD-83F4-1CA9B406A247}" srcOrd="4" destOrd="0" presId="urn:microsoft.com/office/officeart/2005/8/layout/hProcess9"/>
    <dgm:cxn modelId="{54322D75-A8D3-4237-94E5-B895544E2A57}" type="presParOf" srcId="{B608AE47-6D83-4D0C-AAFD-148CD1910856}" destId="{5FE4E79D-4A50-4CB2-B0AB-1B8CA90B5152}" srcOrd="5" destOrd="0" presId="urn:microsoft.com/office/officeart/2005/8/layout/hProcess9"/>
    <dgm:cxn modelId="{44B9F5BF-9E11-4474-8A73-132083583F37}" type="presParOf" srcId="{B608AE47-6D83-4D0C-AAFD-148CD1910856}" destId="{15AD769D-FC28-4A4E-A2C5-42D9026A9822}"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84A6D9-4D32-4103-A1D2-180EA71E7A87}" type="doc">
      <dgm:prSet loTypeId="urn:microsoft.com/office/officeart/2016/7/layout/BasicLinearProcessNumbered" loCatId="process" qsTypeId="urn:microsoft.com/office/officeart/2005/8/quickstyle/simple1" qsCatId="simple" csTypeId="urn:microsoft.com/office/officeart/2005/8/colors/colorful2" csCatId="colorful" phldr="1"/>
      <dgm:spPr/>
      <dgm:t>
        <a:bodyPr/>
        <a:lstStyle/>
        <a:p>
          <a:endParaRPr lang="en-US"/>
        </a:p>
      </dgm:t>
    </dgm:pt>
    <dgm:pt modelId="{EBD493F7-E2EF-6E4A-AF5D-A6F594B7DC2B}">
      <dgm:prSet/>
      <dgm:spPr/>
      <dgm:t>
        <a:bodyPr/>
        <a:lstStyle/>
        <a:p>
          <a:r>
            <a:rPr lang="en-GB" b="0" i="0" dirty="0"/>
            <a:t>With reference to the case study, you are to write a report for the your manager to give to the owners of Cookson’s Chemists Ltd</a:t>
          </a:r>
        </a:p>
      </dgm:t>
    </dgm:pt>
    <dgm:pt modelId="{034324A4-319F-3A4C-8D46-D16FE5DBD4C3}" type="parTrans" cxnId="{7D8E6588-D46B-FA43-BE31-9B7CC6FE2CDB}">
      <dgm:prSet/>
      <dgm:spPr/>
      <dgm:t>
        <a:bodyPr/>
        <a:lstStyle/>
        <a:p>
          <a:endParaRPr lang="en-US"/>
        </a:p>
      </dgm:t>
    </dgm:pt>
    <dgm:pt modelId="{B8990C1C-EB19-4F4D-ABEF-D1D8B584490C}" type="sibTrans" cxnId="{7D8E6588-D46B-FA43-BE31-9B7CC6FE2CDB}">
      <dgm:prSet phldrT="1" phldr="0"/>
      <dgm:spPr/>
      <dgm:t>
        <a:bodyPr/>
        <a:lstStyle/>
        <a:p>
          <a:r>
            <a:rPr lang="en-US"/>
            <a:t>1</a:t>
          </a:r>
        </a:p>
      </dgm:t>
    </dgm:pt>
    <dgm:pt modelId="{D688619E-F79F-874C-9209-DFD459D4C9D4}">
      <dgm:prSet/>
      <dgm:spPr/>
      <dgm:t>
        <a:bodyPr/>
        <a:lstStyle/>
        <a:p>
          <a:r>
            <a:rPr lang="en-GB" b="0" i="0" dirty="0"/>
            <a:t>Your report should show understanding of the need to manage the proposed change at CCL successfully including the factors and stakeholders that will influence this change</a:t>
          </a:r>
        </a:p>
      </dgm:t>
    </dgm:pt>
    <dgm:pt modelId="{7A167B26-3CDD-D942-8B69-098128B1D776}" type="parTrans" cxnId="{2255E87B-3486-304E-A078-62F1D2F43335}">
      <dgm:prSet/>
      <dgm:spPr/>
      <dgm:t>
        <a:bodyPr/>
        <a:lstStyle/>
        <a:p>
          <a:endParaRPr lang="en-US"/>
        </a:p>
      </dgm:t>
    </dgm:pt>
    <dgm:pt modelId="{AB634AD2-1D9E-2747-87C6-03D096505118}" type="sibTrans" cxnId="{2255E87B-3486-304E-A078-62F1D2F43335}">
      <dgm:prSet phldrT="2" phldr="0"/>
      <dgm:spPr/>
      <dgm:t>
        <a:bodyPr/>
        <a:lstStyle/>
        <a:p>
          <a:r>
            <a:rPr lang="en-US"/>
            <a:t>2</a:t>
          </a:r>
        </a:p>
      </dgm:t>
    </dgm:pt>
    <dgm:pt modelId="{BDF794A7-58DE-B44E-8D62-F64CFAE153E6}">
      <dgm:prSet/>
      <dgm:spPr/>
      <dgm:t>
        <a:bodyPr/>
        <a:lstStyle/>
        <a:p>
          <a:r>
            <a:rPr lang="en-GB" b="0" i="0" dirty="0"/>
            <a:t>Make recommendations about the actions CCL needs to take to manage the proposed change</a:t>
          </a:r>
        </a:p>
      </dgm:t>
    </dgm:pt>
    <dgm:pt modelId="{4BB8583F-749F-A040-9905-261A13D05044}" type="parTrans" cxnId="{6E8CB7C8-23F1-CF4A-9917-821B2082A194}">
      <dgm:prSet/>
      <dgm:spPr/>
      <dgm:t>
        <a:bodyPr/>
        <a:lstStyle/>
        <a:p>
          <a:endParaRPr lang="en-US"/>
        </a:p>
      </dgm:t>
    </dgm:pt>
    <dgm:pt modelId="{0DB55048-730B-F445-A181-34B049E8C6A3}" type="sibTrans" cxnId="{6E8CB7C8-23F1-CF4A-9917-821B2082A194}">
      <dgm:prSet phldrT="3" phldr="0"/>
      <dgm:spPr/>
      <dgm:t>
        <a:bodyPr/>
        <a:lstStyle/>
        <a:p>
          <a:r>
            <a:rPr lang="en-US"/>
            <a:t>3</a:t>
          </a:r>
        </a:p>
      </dgm:t>
    </dgm:pt>
    <dgm:pt modelId="{C085FBEF-CCBE-6049-B0CF-08ACB93211AC}" type="pres">
      <dgm:prSet presAssocID="{4184A6D9-4D32-4103-A1D2-180EA71E7A87}" presName="Name0" presStyleCnt="0">
        <dgm:presLayoutVars>
          <dgm:animLvl val="lvl"/>
          <dgm:resizeHandles val="exact"/>
        </dgm:presLayoutVars>
      </dgm:prSet>
      <dgm:spPr/>
      <dgm:t>
        <a:bodyPr/>
        <a:lstStyle/>
        <a:p>
          <a:endParaRPr lang="en-US"/>
        </a:p>
      </dgm:t>
    </dgm:pt>
    <dgm:pt modelId="{EC8E4AB4-96B5-CA4B-A1F2-ED1CF91C9A1F}" type="pres">
      <dgm:prSet presAssocID="{EBD493F7-E2EF-6E4A-AF5D-A6F594B7DC2B}" presName="compositeNode" presStyleCnt="0">
        <dgm:presLayoutVars>
          <dgm:bulletEnabled val="1"/>
        </dgm:presLayoutVars>
      </dgm:prSet>
      <dgm:spPr/>
    </dgm:pt>
    <dgm:pt modelId="{7AEF942D-75EF-5848-962E-FFF402B7E690}" type="pres">
      <dgm:prSet presAssocID="{EBD493F7-E2EF-6E4A-AF5D-A6F594B7DC2B}" presName="bgRect" presStyleLbl="bgAccFollowNode1" presStyleIdx="0" presStyleCnt="3"/>
      <dgm:spPr/>
      <dgm:t>
        <a:bodyPr/>
        <a:lstStyle/>
        <a:p>
          <a:endParaRPr lang="en-US"/>
        </a:p>
      </dgm:t>
    </dgm:pt>
    <dgm:pt modelId="{9162A9ED-3FE4-9B49-91DD-4BCF01FBEDA2}" type="pres">
      <dgm:prSet presAssocID="{B8990C1C-EB19-4F4D-ABEF-D1D8B584490C}" presName="sibTransNodeCircle" presStyleLbl="alignNode1" presStyleIdx="0" presStyleCnt="6">
        <dgm:presLayoutVars>
          <dgm:chMax val="0"/>
          <dgm:bulletEnabled/>
        </dgm:presLayoutVars>
      </dgm:prSet>
      <dgm:spPr/>
      <dgm:t>
        <a:bodyPr/>
        <a:lstStyle/>
        <a:p>
          <a:endParaRPr lang="en-US"/>
        </a:p>
      </dgm:t>
    </dgm:pt>
    <dgm:pt modelId="{711F2C87-8E8F-4549-A20D-2D54CD3707AE}" type="pres">
      <dgm:prSet presAssocID="{EBD493F7-E2EF-6E4A-AF5D-A6F594B7DC2B}" presName="bottomLine" presStyleLbl="alignNode1" presStyleIdx="1" presStyleCnt="6">
        <dgm:presLayoutVars/>
      </dgm:prSet>
      <dgm:spPr/>
    </dgm:pt>
    <dgm:pt modelId="{AE0483FA-7731-FE4D-9368-31F410063D6C}" type="pres">
      <dgm:prSet presAssocID="{EBD493F7-E2EF-6E4A-AF5D-A6F594B7DC2B}" presName="nodeText" presStyleLbl="bgAccFollowNode1" presStyleIdx="0" presStyleCnt="3">
        <dgm:presLayoutVars>
          <dgm:bulletEnabled val="1"/>
        </dgm:presLayoutVars>
      </dgm:prSet>
      <dgm:spPr/>
      <dgm:t>
        <a:bodyPr/>
        <a:lstStyle/>
        <a:p>
          <a:endParaRPr lang="en-US"/>
        </a:p>
      </dgm:t>
    </dgm:pt>
    <dgm:pt modelId="{7C038034-4640-844A-9721-8A74F3C7A5F1}" type="pres">
      <dgm:prSet presAssocID="{B8990C1C-EB19-4F4D-ABEF-D1D8B584490C}" presName="sibTrans" presStyleCnt="0"/>
      <dgm:spPr/>
    </dgm:pt>
    <dgm:pt modelId="{01336B0C-9497-844E-8DEC-1A0BAF6AB9FB}" type="pres">
      <dgm:prSet presAssocID="{D688619E-F79F-874C-9209-DFD459D4C9D4}" presName="compositeNode" presStyleCnt="0">
        <dgm:presLayoutVars>
          <dgm:bulletEnabled val="1"/>
        </dgm:presLayoutVars>
      </dgm:prSet>
      <dgm:spPr/>
    </dgm:pt>
    <dgm:pt modelId="{BE314DA9-2373-1E4D-89C8-9D7659788304}" type="pres">
      <dgm:prSet presAssocID="{D688619E-F79F-874C-9209-DFD459D4C9D4}" presName="bgRect" presStyleLbl="bgAccFollowNode1" presStyleIdx="1" presStyleCnt="3"/>
      <dgm:spPr/>
      <dgm:t>
        <a:bodyPr/>
        <a:lstStyle/>
        <a:p>
          <a:endParaRPr lang="en-US"/>
        </a:p>
      </dgm:t>
    </dgm:pt>
    <dgm:pt modelId="{EBAF36AF-CA68-0440-8C8E-A4E67FCB729C}" type="pres">
      <dgm:prSet presAssocID="{AB634AD2-1D9E-2747-87C6-03D096505118}" presName="sibTransNodeCircle" presStyleLbl="alignNode1" presStyleIdx="2" presStyleCnt="6">
        <dgm:presLayoutVars>
          <dgm:chMax val="0"/>
          <dgm:bulletEnabled/>
        </dgm:presLayoutVars>
      </dgm:prSet>
      <dgm:spPr/>
      <dgm:t>
        <a:bodyPr/>
        <a:lstStyle/>
        <a:p>
          <a:endParaRPr lang="en-US"/>
        </a:p>
      </dgm:t>
    </dgm:pt>
    <dgm:pt modelId="{356FEA83-FAB1-1F4D-93E5-B884DD5C4517}" type="pres">
      <dgm:prSet presAssocID="{D688619E-F79F-874C-9209-DFD459D4C9D4}" presName="bottomLine" presStyleLbl="alignNode1" presStyleIdx="3" presStyleCnt="6">
        <dgm:presLayoutVars/>
      </dgm:prSet>
      <dgm:spPr/>
    </dgm:pt>
    <dgm:pt modelId="{A76E91FC-8A64-5A4F-8E04-44DF42B43FD3}" type="pres">
      <dgm:prSet presAssocID="{D688619E-F79F-874C-9209-DFD459D4C9D4}" presName="nodeText" presStyleLbl="bgAccFollowNode1" presStyleIdx="1" presStyleCnt="3">
        <dgm:presLayoutVars>
          <dgm:bulletEnabled val="1"/>
        </dgm:presLayoutVars>
      </dgm:prSet>
      <dgm:spPr/>
      <dgm:t>
        <a:bodyPr/>
        <a:lstStyle/>
        <a:p>
          <a:endParaRPr lang="en-US"/>
        </a:p>
      </dgm:t>
    </dgm:pt>
    <dgm:pt modelId="{405DE9C5-0B5E-164C-9E7A-944133AB5B2B}" type="pres">
      <dgm:prSet presAssocID="{AB634AD2-1D9E-2747-87C6-03D096505118}" presName="sibTrans" presStyleCnt="0"/>
      <dgm:spPr/>
    </dgm:pt>
    <dgm:pt modelId="{E32B6603-58A2-6246-8DEA-21470230D667}" type="pres">
      <dgm:prSet presAssocID="{BDF794A7-58DE-B44E-8D62-F64CFAE153E6}" presName="compositeNode" presStyleCnt="0">
        <dgm:presLayoutVars>
          <dgm:bulletEnabled val="1"/>
        </dgm:presLayoutVars>
      </dgm:prSet>
      <dgm:spPr/>
    </dgm:pt>
    <dgm:pt modelId="{1B608E8F-BE60-894A-B65D-C150AE0FBEC3}" type="pres">
      <dgm:prSet presAssocID="{BDF794A7-58DE-B44E-8D62-F64CFAE153E6}" presName="bgRect" presStyleLbl="bgAccFollowNode1" presStyleIdx="2" presStyleCnt="3"/>
      <dgm:spPr/>
      <dgm:t>
        <a:bodyPr/>
        <a:lstStyle/>
        <a:p>
          <a:endParaRPr lang="en-US"/>
        </a:p>
      </dgm:t>
    </dgm:pt>
    <dgm:pt modelId="{69D5BD55-47DE-9242-9BBD-79B7D943439C}" type="pres">
      <dgm:prSet presAssocID="{0DB55048-730B-F445-A181-34B049E8C6A3}" presName="sibTransNodeCircle" presStyleLbl="alignNode1" presStyleIdx="4" presStyleCnt="6">
        <dgm:presLayoutVars>
          <dgm:chMax val="0"/>
          <dgm:bulletEnabled/>
        </dgm:presLayoutVars>
      </dgm:prSet>
      <dgm:spPr/>
      <dgm:t>
        <a:bodyPr/>
        <a:lstStyle/>
        <a:p>
          <a:endParaRPr lang="en-US"/>
        </a:p>
      </dgm:t>
    </dgm:pt>
    <dgm:pt modelId="{4C229EEF-D365-A64E-9F59-317D45CF2BA0}" type="pres">
      <dgm:prSet presAssocID="{BDF794A7-58DE-B44E-8D62-F64CFAE153E6}" presName="bottomLine" presStyleLbl="alignNode1" presStyleIdx="5" presStyleCnt="6">
        <dgm:presLayoutVars/>
      </dgm:prSet>
      <dgm:spPr/>
    </dgm:pt>
    <dgm:pt modelId="{D599843E-3060-524D-8A62-29BC626A15A0}" type="pres">
      <dgm:prSet presAssocID="{BDF794A7-58DE-B44E-8D62-F64CFAE153E6}" presName="nodeText" presStyleLbl="bgAccFollowNode1" presStyleIdx="2" presStyleCnt="3">
        <dgm:presLayoutVars>
          <dgm:bulletEnabled val="1"/>
        </dgm:presLayoutVars>
      </dgm:prSet>
      <dgm:spPr/>
      <dgm:t>
        <a:bodyPr/>
        <a:lstStyle/>
        <a:p>
          <a:endParaRPr lang="en-US"/>
        </a:p>
      </dgm:t>
    </dgm:pt>
  </dgm:ptLst>
  <dgm:cxnLst>
    <dgm:cxn modelId="{9B163549-DAE0-FA45-B910-6898CA24C47F}" type="presOf" srcId="{EBD493F7-E2EF-6E4A-AF5D-A6F594B7DC2B}" destId="{7AEF942D-75EF-5848-962E-FFF402B7E690}" srcOrd="0" destOrd="0" presId="urn:microsoft.com/office/officeart/2016/7/layout/BasicLinearProcessNumbered"/>
    <dgm:cxn modelId="{C1C08211-B67E-EB4F-9018-EBB633677169}" type="presOf" srcId="{B8990C1C-EB19-4F4D-ABEF-D1D8B584490C}" destId="{9162A9ED-3FE4-9B49-91DD-4BCF01FBEDA2}" srcOrd="0" destOrd="0" presId="urn:microsoft.com/office/officeart/2016/7/layout/BasicLinearProcessNumbered"/>
    <dgm:cxn modelId="{7D8E6588-D46B-FA43-BE31-9B7CC6FE2CDB}" srcId="{4184A6D9-4D32-4103-A1D2-180EA71E7A87}" destId="{EBD493F7-E2EF-6E4A-AF5D-A6F594B7DC2B}" srcOrd="0" destOrd="0" parTransId="{034324A4-319F-3A4C-8D46-D16FE5DBD4C3}" sibTransId="{B8990C1C-EB19-4F4D-ABEF-D1D8B584490C}"/>
    <dgm:cxn modelId="{2255E87B-3486-304E-A078-62F1D2F43335}" srcId="{4184A6D9-4D32-4103-A1D2-180EA71E7A87}" destId="{D688619E-F79F-874C-9209-DFD459D4C9D4}" srcOrd="1" destOrd="0" parTransId="{7A167B26-3CDD-D942-8B69-098128B1D776}" sibTransId="{AB634AD2-1D9E-2747-87C6-03D096505118}"/>
    <dgm:cxn modelId="{A2E33B87-5A11-A048-A35B-6B340D22105D}" type="presOf" srcId="{AB634AD2-1D9E-2747-87C6-03D096505118}" destId="{EBAF36AF-CA68-0440-8C8E-A4E67FCB729C}" srcOrd="0" destOrd="0" presId="urn:microsoft.com/office/officeart/2016/7/layout/BasicLinearProcessNumbered"/>
    <dgm:cxn modelId="{77EC12B8-2B9E-0B4A-B450-962A344AA559}" type="presOf" srcId="{0DB55048-730B-F445-A181-34B049E8C6A3}" destId="{69D5BD55-47DE-9242-9BBD-79B7D943439C}" srcOrd="0" destOrd="0" presId="urn:microsoft.com/office/officeart/2016/7/layout/BasicLinearProcessNumbered"/>
    <dgm:cxn modelId="{E3465F9C-1716-4B4C-97E8-4E11948F6A31}" type="presOf" srcId="{D688619E-F79F-874C-9209-DFD459D4C9D4}" destId="{A76E91FC-8A64-5A4F-8E04-44DF42B43FD3}" srcOrd="1" destOrd="0" presId="urn:microsoft.com/office/officeart/2016/7/layout/BasicLinearProcessNumbered"/>
    <dgm:cxn modelId="{FBAA72ED-7B27-DE49-859A-4BDE8613BA3D}" type="presOf" srcId="{BDF794A7-58DE-B44E-8D62-F64CFAE153E6}" destId="{1B608E8F-BE60-894A-B65D-C150AE0FBEC3}" srcOrd="0" destOrd="0" presId="urn:microsoft.com/office/officeart/2016/7/layout/BasicLinearProcessNumbered"/>
    <dgm:cxn modelId="{6E8CB7C8-23F1-CF4A-9917-821B2082A194}" srcId="{4184A6D9-4D32-4103-A1D2-180EA71E7A87}" destId="{BDF794A7-58DE-B44E-8D62-F64CFAE153E6}" srcOrd="2" destOrd="0" parTransId="{4BB8583F-749F-A040-9905-261A13D05044}" sibTransId="{0DB55048-730B-F445-A181-34B049E8C6A3}"/>
    <dgm:cxn modelId="{33937C8C-B3DA-C145-BC90-1A882E8220D2}" type="presOf" srcId="{4184A6D9-4D32-4103-A1D2-180EA71E7A87}" destId="{C085FBEF-CCBE-6049-B0CF-08ACB93211AC}" srcOrd="0" destOrd="0" presId="urn:microsoft.com/office/officeart/2016/7/layout/BasicLinearProcessNumbered"/>
    <dgm:cxn modelId="{84FD9572-B70C-EA41-B40A-CCF91566AC13}" type="presOf" srcId="{D688619E-F79F-874C-9209-DFD459D4C9D4}" destId="{BE314DA9-2373-1E4D-89C8-9D7659788304}" srcOrd="0" destOrd="0" presId="urn:microsoft.com/office/officeart/2016/7/layout/BasicLinearProcessNumbered"/>
    <dgm:cxn modelId="{4810EE0B-3A78-0648-AB26-B2745CA30FE9}" type="presOf" srcId="{BDF794A7-58DE-B44E-8D62-F64CFAE153E6}" destId="{D599843E-3060-524D-8A62-29BC626A15A0}" srcOrd="1" destOrd="0" presId="urn:microsoft.com/office/officeart/2016/7/layout/BasicLinearProcessNumbered"/>
    <dgm:cxn modelId="{A8A5AC94-14EE-F44B-82EB-7C8D2730BD49}" type="presOf" srcId="{EBD493F7-E2EF-6E4A-AF5D-A6F594B7DC2B}" destId="{AE0483FA-7731-FE4D-9368-31F410063D6C}" srcOrd="1" destOrd="0" presId="urn:microsoft.com/office/officeart/2016/7/layout/BasicLinearProcessNumbered"/>
    <dgm:cxn modelId="{BDB833F5-A8AE-E842-A639-C251FB9A70EE}" type="presParOf" srcId="{C085FBEF-CCBE-6049-B0CF-08ACB93211AC}" destId="{EC8E4AB4-96B5-CA4B-A1F2-ED1CF91C9A1F}" srcOrd="0" destOrd="0" presId="urn:microsoft.com/office/officeart/2016/7/layout/BasicLinearProcessNumbered"/>
    <dgm:cxn modelId="{AD91BAC1-B22A-1549-95CC-424ACB2AE231}" type="presParOf" srcId="{EC8E4AB4-96B5-CA4B-A1F2-ED1CF91C9A1F}" destId="{7AEF942D-75EF-5848-962E-FFF402B7E690}" srcOrd="0" destOrd="0" presId="urn:microsoft.com/office/officeart/2016/7/layout/BasicLinearProcessNumbered"/>
    <dgm:cxn modelId="{CFACA468-4CEA-B04F-9366-6115F5576400}" type="presParOf" srcId="{EC8E4AB4-96B5-CA4B-A1F2-ED1CF91C9A1F}" destId="{9162A9ED-3FE4-9B49-91DD-4BCF01FBEDA2}" srcOrd="1" destOrd="0" presId="urn:microsoft.com/office/officeart/2016/7/layout/BasicLinearProcessNumbered"/>
    <dgm:cxn modelId="{1706BFB2-6172-4F4F-98B5-8604FF548E8D}" type="presParOf" srcId="{EC8E4AB4-96B5-CA4B-A1F2-ED1CF91C9A1F}" destId="{711F2C87-8E8F-4549-A20D-2D54CD3707AE}" srcOrd="2" destOrd="0" presId="urn:microsoft.com/office/officeart/2016/7/layout/BasicLinearProcessNumbered"/>
    <dgm:cxn modelId="{18493C91-BEDE-E74C-893A-744229091A81}" type="presParOf" srcId="{EC8E4AB4-96B5-CA4B-A1F2-ED1CF91C9A1F}" destId="{AE0483FA-7731-FE4D-9368-31F410063D6C}" srcOrd="3" destOrd="0" presId="urn:microsoft.com/office/officeart/2016/7/layout/BasicLinearProcessNumbered"/>
    <dgm:cxn modelId="{D25846AD-133A-1749-99B2-A4B4BE5709EB}" type="presParOf" srcId="{C085FBEF-CCBE-6049-B0CF-08ACB93211AC}" destId="{7C038034-4640-844A-9721-8A74F3C7A5F1}" srcOrd="1" destOrd="0" presId="urn:microsoft.com/office/officeart/2016/7/layout/BasicLinearProcessNumbered"/>
    <dgm:cxn modelId="{DD0872B8-07EA-AA49-A151-20EA10BA6566}" type="presParOf" srcId="{C085FBEF-CCBE-6049-B0CF-08ACB93211AC}" destId="{01336B0C-9497-844E-8DEC-1A0BAF6AB9FB}" srcOrd="2" destOrd="0" presId="urn:microsoft.com/office/officeart/2016/7/layout/BasicLinearProcessNumbered"/>
    <dgm:cxn modelId="{1D092EBB-097D-E74B-B0B6-C4DEAF832B28}" type="presParOf" srcId="{01336B0C-9497-844E-8DEC-1A0BAF6AB9FB}" destId="{BE314DA9-2373-1E4D-89C8-9D7659788304}" srcOrd="0" destOrd="0" presId="urn:microsoft.com/office/officeart/2016/7/layout/BasicLinearProcessNumbered"/>
    <dgm:cxn modelId="{395C1DC8-AA81-C44B-92E3-4FBCF2E9643E}" type="presParOf" srcId="{01336B0C-9497-844E-8DEC-1A0BAF6AB9FB}" destId="{EBAF36AF-CA68-0440-8C8E-A4E67FCB729C}" srcOrd="1" destOrd="0" presId="urn:microsoft.com/office/officeart/2016/7/layout/BasicLinearProcessNumbered"/>
    <dgm:cxn modelId="{4BFC7719-18D4-F145-8EC8-39BF561D5985}" type="presParOf" srcId="{01336B0C-9497-844E-8DEC-1A0BAF6AB9FB}" destId="{356FEA83-FAB1-1F4D-93E5-B884DD5C4517}" srcOrd="2" destOrd="0" presId="urn:microsoft.com/office/officeart/2016/7/layout/BasicLinearProcessNumbered"/>
    <dgm:cxn modelId="{D34456DE-286E-EC4E-BB72-07FABA939F6A}" type="presParOf" srcId="{01336B0C-9497-844E-8DEC-1A0BAF6AB9FB}" destId="{A76E91FC-8A64-5A4F-8E04-44DF42B43FD3}" srcOrd="3" destOrd="0" presId="urn:microsoft.com/office/officeart/2016/7/layout/BasicLinearProcessNumbered"/>
    <dgm:cxn modelId="{8638D8DF-0F2E-3D4C-B3BD-1B9722ECBE52}" type="presParOf" srcId="{C085FBEF-CCBE-6049-B0CF-08ACB93211AC}" destId="{405DE9C5-0B5E-164C-9E7A-944133AB5B2B}" srcOrd="3" destOrd="0" presId="urn:microsoft.com/office/officeart/2016/7/layout/BasicLinearProcessNumbered"/>
    <dgm:cxn modelId="{A93DAA4D-1F0A-8A44-98A4-8F79B908E655}" type="presParOf" srcId="{C085FBEF-CCBE-6049-B0CF-08ACB93211AC}" destId="{E32B6603-58A2-6246-8DEA-21470230D667}" srcOrd="4" destOrd="0" presId="urn:microsoft.com/office/officeart/2016/7/layout/BasicLinearProcessNumbered"/>
    <dgm:cxn modelId="{7E9272F9-4E33-9745-A988-E0505B84DAA8}" type="presParOf" srcId="{E32B6603-58A2-6246-8DEA-21470230D667}" destId="{1B608E8F-BE60-894A-B65D-C150AE0FBEC3}" srcOrd="0" destOrd="0" presId="urn:microsoft.com/office/officeart/2016/7/layout/BasicLinearProcessNumbered"/>
    <dgm:cxn modelId="{A093A197-7852-A944-B8A5-BE841CA442CE}" type="presParOf" srcId="{E32B6603-58A2-6246-8DEA-21470230D667}" destId="{69D5BD55-47DE-9242-9BBD-79B7D943439C}" srcOrd="1" destOrd="0" presId="urn:microsoft.com/office/officeart/2016/7/layout/BasicLinearProcessNumbered"/>
    <dgm:cxn modelId="{12C609FB-5ADF-D540-890C-AD85C91A7CEA}" type="presParOf" srcId="{E32B6603-58A2-6246-8DEA-21470230D667}" destId="{4C229EEF-D365-A64E-9F59-317D45CF2BA0}" srcOrd="2" destOrd="0" presId="urn:microsoft.com/office/officeart/2016/7/layout/BasicLinearProcessNumbered"/>
    <dgm:cxn modelId="{BCC5A12A-9945-7243-8F89-C697770B3FDF}" type="presParOf" srcId="{E32B6603-58A2-6246-8DEA-21470230D667}" destId="{D599843E-3060-524D-8A62-29BC626A15A0}"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39317C-0D9E-491C-AC0D-0CD8FEC26AF4}">
      <dsp:nvSpPr>
        <dsp:cNvPr id="0" name=""/>
        <dsp:cNvSpPr/>
      </dsp:nvSpPr>
      <dsp:spPr>
        <a:xfrm>
          <a:off x="810864" y="0"/>
          <a:ext cx="9189792" cy="3470306"/>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E1233B-F15F-43BE-9525-C387F726F589}">
      <dsp:nvSpPr>
        <dsp:cNvPr id="0" name=""/>
        <dsp:cNvSpPr/>
      </dsp:nvSpPr>
      <dsp:spPr>
        <a:xfrm>
          <a:off x="5411" y="1041091"/>
          <a:ext cx="2602578" cy="1388122"/>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GB" sz="1900" kern="1200"/>
            <a:t>Businesses and competitive environments change over time</a:t>
          </a:r>
        </a:p>
      </dsp:txBody>
      <dsp:txXfrm>
        <a:off x="73174" y="1108854"/>
        <a:ext cx="2467052" cy="1252596"/>
      </dsp:txXfrm>
    </dsp:sp>
    <dsp:sp modelId="{28F71DC5-A2BE-4693-88D9-4B1C70C34CB2}">
      <dsp:nvSpPr>
        <dsp:cNvPr id="0" name=""/>
        <dsp:cNvSpPr/>
      </dsp:nvSpPr>
      <dsp:spPr>
        <a:xfrm>
          <a:off x="2738117" y="1041091"/>
          <a:ext cx="2602578" cy="1388122"/>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GB" sz="1900" kern="1200"/>
            <a:t>Businesses must respond to these changes to remain competitive</a:t>
          </a:r>
        </a:p>
      </dsp:txBody>
      <dsp:txXfrm>
        <a:off x="2805880" y="1108854"/>
        <a:ext cx="2467052" cy="1252596"/>
      </dsp:txXfrm>
    </dsp:sp>
    <dsp:sp modelId="{F1F3597A-3111-4EDD-83F4-1CA9B406A247}">
      <dsp:nvSpPr>
        <dsp:cNvPr id="0" name=""/>
        <dsp:cNvSpPr/>
      </dsp:nvSpPr>
      <dsp:spPr>
        <a:xfrm>
          <a:off x="5470824" y="1041091"/>
          <a:ext cx="2602578" cy="1388122"/>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GB" sz="1900" kern="1200"/>
            <a:t>Stakeholders may have conflicting interests and levels of influence</a:t>
          </a:r>
        </a:p>
      </dsp:txBody>
      <dsp:txXfrm>
        <a:off x="5538587" y="1108854"/>
        <a:ext cx="2467052" cy="1252596"/>
      </dsp:txXfrm>
    </dsp:sp>
    <dsp:sp modelId="{15AD769D-FC28-4A4E-A2C5-42D9026A9822}">
      <dsp:nvSpPr>
        <dsp:cNvPr id="0" name=""/>
        <dsp:cNvSpPr/>
      </dsp:nvSpPr>
      <dsp:spPr>
        <a:xfrm>
          <a:off x="8203531" y="1041091"/>
          <a:ext cx="2602578" cy="1388122"/>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GB" sz="1900" kern="1200"/>
            <a:t>All these interests have to be managed if change is to be successful</a:t>
          </a:r>
        </a:p>
      </dsp:txBody>
      <dsp:txXfrm>
        <a:off x="8271294" y="1108854"/>
        <a:ext cx="2467052" cy="12525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EF942D-75EF-5848-962E-FFF402B7E690}">
      <dsp:nvSpPr>
        <dsp:cNvPr id="0" name=""/>
        <dsp:cNvSpPr/>
      </dsp:nvSpPr>
      <dsp:spPr>
        <a:xfrm>
          <a:off x="0" y="0"/>
          <a:ext cx="3037581" cy="4022725"/>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6822" tIns="330200" rIns="236822" bIns="330200" numCol="1" spcCol="1270" anchor="t" anchorCtr="0">
          <a:noAutofit/>
        </a:bodyPr>
        <a:lstStyle/>
        <a:p>
          <a:pPr lvl="0" algn="l" defTabSz="755650">
            <a:lnSpc>
              <a:spcPct val="90000"/>
            </a:lnSpc>
            <a:spcBef>
              <a:spcPct val="0"/>
            </a:spcBef>
            <a:spcAft>
              <a:spcPct val="35000"/>
            </a:spcAft>
          </a:pPr>
          <a:r>
            <a:rPr lang="en-GB" sz="1700" b="0" i="0" kern="1200" dirty="0"/>
            <a:t>With reference to the case study, you are to write a report for the your manager to give to the owners of Cookson’s Chemists Ltd</a:t>
          </a:r>
        </a:p>
      </dsp:txBody>
      <dsp:txXfrm>
        <a:off x="0" y="1528635"/>
        <a:ext cx="3037581" cy="2413635"/>
      </dsp:txXfrm>
    </dsp:sp>
    <dsp:sp modelId="{9162A9ED-3FE4-9B49-91DD-4BCF01FBEDA2}">
      <dsp:nvSpPr>
        <dsp:cNvPr id="0" name=""/>
        <dsp:cNvSpPr/>
      </dsp:nvSpPr>
      <dsp:spPr>
        <a:xfrm>
          <a:off x="915382" y="402272"/>
          <a:ext cx="1206817" cy="1206817"/>
        </a:xfrm>
        <a:prstGeom prst="ellips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4088" tIns="12700" rIns="94088" bIns="12700" numCol="1" spcCol="1270" anchor="ctr" anchorCtr="0">
          <a:noAutofit/>
        </a:bodyPr>
        <a:lstStyle/>
        <a:p>
          <a:pPr lvl="0" algn="ctr" defTabSz="2133600">
            <a:lnSpc>
              <a:spcPct val="90000"/>
            </a:lnSpc>
            <a:spcBef>
              <a:spcPct val="0"/>
            </a:spcBef>
            <a:spcAft>
              <a:spcPct val="35000"/>
            </a:spcAft>
          </a:pPr>
          <a:r>
            <a:rPr lang="en-US" sz="4800" kern="1200"/>
            <a:t>1</a:t>
          </a:r>
        </a:p>
      </dsp:txBody>
      <dsp:txXfrm>
        <a:off x="1092116" y="579006"/>
        <a:ext cx="853349" cy="853349"/>
      </dsp:txXfrm>
    </dsp:sp>
    <dsp:sp modelId="{711F2C87-8E8F-4549-A20D-2D54CD3707AE}">
      <dsp:nvSpPr>
        <dsp:cNvPr id="0" name=""/>
        <dsp:cNvSpPr/>
      </dsp:nvSpPr>
      <dsp:spPr>
        <a:xfrm>
          <a:off x="0" y="4022653"/>
          <a:ext cx="3037581" cy="72"/>
        </a:xfrm>
        <a:prstGeom prst="rect">
          <a:avLst/>
        </a:prstGeom>
        <a:solidFill>
          <a:schemeClr val="accent2">
            <a:hueOff val="191613"/>
            <a:satOff val="-1095"/>
            <a:lumOff val="1059"/>
            <a:alphaOff val="0"/>
          </a:schemeClr>
        </a:solidFill>
        <a:ln w="15875" cap="flat" cmpd="sng" algn="ctr">
          <a:solidFill>
            <a:schemeClr val="accent2">
              <a:hueOff val="191613"/>
              <a:satOff val="-1095"/>
              <a:lumOff val="105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314DA9-2373-1E4D-89C8-9D7659788304}">
      <dsp:nvSpPr>
        <dsp:cNvPr id="0" name=""/>
        <dsp:cNvSpPr/>
      </dsp:nvSpPr>
      <dsp:spPr>
        <a:xfrm>
          <a:off x="3341340" y="0"/>
          <a:ext cx="3037581" cy="4022725"/>
        </a:xfrm>
        <a:prstGeom prst="rect">
          <a:avLst/>
        </a:prstGeom>
        <a:solidFill>
          <a:schemeClr val="accent2">
            <a:tint val="40000"/>
            <a:alpha val="90000"/>
            <a:hueOff val="505565"/>
            <a:satOff val="4983"/>
            <a:lumOff val="475"/>
            <a:alphaOff val="0"/>
          </a:schemeClr>
        </a:solidFill>
        <a:ln w="15875" cap="flat" cmpd="sng" algn="ctr">
          <a:solidFill>
            <a:schemeClr val="accent2">
              <a:tint val="40000"/>
              <a:alpha val="90000"/>
              <a:hueOff val="505565"/>
              <a:satOff val="4983"/>
              <a:lumOff val="4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6822" tIns="330200" rIns="236822" bIns="330200" numCol="1" spcCol="1270" anchor="t" anchorCtr="0">
          <a:noAutofit/>
        </a:bodyPr>
        <a:lstStyle/>
        <a:p>
          <a:pPr lvl="0" algn="l" defTabSz="755650">
            <a:lnSpc>
              <a:spcPct val="90000"/>
            </a:lnSpc>
            <a:spcBef>
              <a:spcPct val="0"/>
            </a:spcBef>
            <a:spcAft>
              <a:spcPct val="35000"/>
            </a:spcAft>
          </a:pPr>
          <a:r>
            <a:rPr lang="en-GB" sz="1700" b="0" i="0" kern="1200" dirty="0"/>
            <a:t>Your report should show understanding of the need to manage the proposed change at CCL successfully including the factors and stakeholders that will influence this change</a:t>
          </a:r>
        </a:p>
      </dsp:txBody>
      <dsp:txXfrm>
        <a:off x="3341340" y="1528635"/>
        <a:ext cx="3037581" cy="2413635"/>
      </dsp:txXfrm>
    </dsp:sp>
    <dsp:sp modelId="{EBAF36AF-CA68-0440-8C8E-A4E67FCB729C}">
      <dsp:nvSpPr>
        <dsp:cNvPr id="0" name=""/>
        <dsp:cNvSpPr/>
      </dsp:nvSpPr>
      <dsp:spPr>
        <a:xfrm>
          <a:off x="4256722" y="402272"/>
          <a:ext cx="1206817" cy="1206817"/>
        </a:xfrm>
        <a:prstGeom prst="ellipse">
          <a:avLst/>
        </a:prstGeom>
        <a:solidFill>
          <a:schemeClr val="accent2">
            <a:hueOff val="383227"/>
            <a:satOff val="-2190"/>
            <a:lumOff val="2118"/>
            <a:alphaOff val="0"/>
          </a:schemeClr>
        </a:solidFill>
        <a:ln w="15875" cap="flat" cmpd="sng" algn="ctr">
          <a:solidFill>
            <a:schemeClr val="accent2">
              <a:hueOff val="383227"/>
              <a:satOff val="-2190"/>
              <a:lumOff val="211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4088" tIns="12700" rIns="94088" bIns="12700" numCol="1" spcCol="1270" anchor="ctr" anchorCtr="0">
          <a:noAutofit/>
        </a:bodyPr>
        <a:lstStyle/>
        <a:p>
          <a:pPr lvl="0" algn="ctr" defTabSz="2133600">
            <a:lnSpc>
              <a:spcPct val="90000"/>
            </a:lnSpc>
            <a:spcBef>
              <a:spcPct val="0"/>
            </a:spcBef>
            <a:spcAft>
              <a:spcPct val="35000"/>
            </a:spcAft>
          </a:pPr>
          <a:r>
            <a:rPr lang="en-US" sz="4800" kern="1200"/>
            <a:t>2</a:t>
          </a:r>
        </a:p>
      </dsp:txBody>
      <dsp:txXfrm>
        <a:off x="4433456" y="579006"/>
        <a:ext cx="853349" cy="853349"/>
      </dsp:txXfrm>
    </dsp:sp>
    <dsp:sp modelId="{356FEA83-FAB1-1F4D-93E5-B884DD5C4517}">
      <dsp:nvSpPr>
        <dsp:cNvPr id="0" name=""/>
        <dsp:cNvSpPr/>
      </dsp:nvSpPr>
      <dsp:spPr>
        <a:xfrm>
          <a:off x="3341340" y="4022653"/>
          <a:ext cx="3037581" cy="72"/>
        </a:xfrm>
        <a:prstGeom prst="rect">
          <a:avLst/>
        </a:prstGeom>
        <a:solidFill>
          <a:schemeClr val="accent2">
            <a:hueOff val="574840"/>
            <a:satOff val="-3285"/>
            <a:lumOff val="3177"/>
            <a:alphaOff val="0"/>
          </a:schemeClr>
        </a:solidFill>
        <a:ln w="15875" cap="flat" cmpd="sng" algn="ctr">
          <a:solidFill>
            <a:schemeClr val="accent2">
              <a:hueOff val="574840"/>
              <a:satOff val="-3285"/>
              <a:lumOff val="31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608E8F-BE60-894A-B65D-C150AE0FBEC3}">
      <dsp:nvSpPr>
        <dsp:cNvPr id="0" name=""/>
        <dsp:cNvSpPr/>
      </dsp:nvSpPr>
      <dsp:spPr>
        <a:xfrm>
          <a:off x="6682680" y="0"/>
          <a:ext cx="3037581" cy="4022725"/>
        </a:xfrm>
        <a:prstGeom prst="rect">
          <a:avLst/>
        </a:prstGeom>
        <a:solidFill>
          <a:schemeClr val="accent2">
            <a:tint val="40000"/>
            <a:alpha val="90000"/>
            <a:hueOff val="1011130"/>
            <a:satOff val="9966"/>
            <a:lumOff val="951"/>
            <a:alphaOff val="0"/>
          </a:schemeClr>
        </a:solidFill>
        <a:ln w="15875" cap="flat" cmpd="sng" algn="ctr">
          <a:solidFill>
            <a:schemeClr val="accent2">
              <a:tint val="40000"/>
              <a:alpha val="90000"/>
              <a:hueOff val="1011130"/>
              <a:satOff val="9966"/>
              <a:lumOff val="95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6822" tIns="330200" rIns="236822" bIns="330200" numCol="1" spcCol="1270" anchor="t" anchorCtr="0">
          <a:noAutofit/>
        </a:bodyPr>
        <a:lstStyle/>
        <a:p>
          <a:pPr lvl="0" algn="l" defTabSz="755650">
            <a:lnSpc>
              <a:spcPct val="90000"/>
            </a:lnSpc>
            <a:spcBef>
              <a:spcPct val="0"/>
            </a:spcBef>
            <a:spcAft>
              <a:spcPct val="35000"/>
            </a:spcAft>
          </a:pPr>
          <a:r>
            <a:rPr lang="en-GB" sz="1700" b="0" i="0" kern="1200" dirty="0"/>
            <a:t>Make recommendations about the actions CCL needs to take to manage the proposed change</a:t>
          </a:r>
        </a:p>
      </dsp:txBody>
      <dsp:txXfrm>
        <a:off x="6682680" y="1528635"/>
        <a:ext cx="3037581" cy="2413635"/>
      </dsp:txXfrm>
    </dsp:sp>
    <dsp:sp modelId="{69D5BD55-47DE-9242-9BBD-79B7D943439C}">
      <dsp:nvSpPr>
        <dsp:cNvPr id="0" name=""/>
        <dsp:cNvSpPr/>
      </dsp:nvSpPr>
      <dsp:spPr>
        <a:xfrm>
          <a:off x="7598062" y="402272"/>
          <a:ext cx="1206817" cy="1206817"/>
        </a:xfrm>
        <a:prstGeom prst="ellipse">
          <a:avLst/>
        </a:prstGeom>
        <a:solidFill>
          <a:schemeClr val="accent2">
            <a:hueOff val="766454"/>
            <a:satOff val="-4380"/>
            <a:lumOff val="4236"/>
            <a:alphaOff val="0"/>
          </a:schemeClr>
        </a:solidFill>
        <a:ln w="15875" cap="flat" cmpd="sng" algn="ctr">
          <a:solidFill>
            <a:schemeClr val="accent2">
              <a:hueOff val="766454"/>
              <a:satOff val="-4380"/>
              <a:lumOff val="423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4088" tIns="12700" rIns="94088" bIns="12700" numCol="1" spcCol="1270" anchor="ctr" anchorCtr="0">
          <a:noAutofit/>
        </a:bodyPr>
        <a:lstStyle/>
        <a:p>
          <a:pPr lvl="0" algn="ctr" defTabSz="2133600">
            <a:lnSpc>
              <a:spcPct val="90000"/>
            </a:lnSpc>
            <a:spcBef>
              <a:spcPct val="0"/>
            </a:spcBef>
            <a:spcAft>
              <a:spcPct val="35000"/>
            </a:spcAft>
          </a:pPr>
          <a:r>
            <a:rPr lang="en-US" sz="4800" kern="1200"/>
            <a:t>3</a:t>
          </a:r>
        </a:p>
      </dsp:txBody>
      <dsp:txXfrm>
        <a:off x="7774796" y="579006"/>
        <a:ext cx="853349" cy="853349"/>
      </dsp:txXfrm>
    </dsp:sp>
    <dsp:sp modelId="{4C229EEF-D365-A64E-9F59-317D45CF2BA0}">
      <dsp:nvSpPr>
        <dsp:cNvPr id="0" name=""/>
        <dsp:cNvSpPr/>
      </dsp:nvSpPr>
      <dsp:spPr>
        <a:xfrm>
          <a:off x="6682680" y="4022653"/>
          <a:ext cx="3037581" cy="72"/>
        </a:xfrm>
        <a:prstGeom prst="rect">
          <a:avLst/>
        </a:prstGeom>
        <a:solidFill>
          <a:schemeClr val="accent2">
            <a:hueOff val="958067"/>
            <a:satOff val="-5475"/>
            <a:lumOff val="5295"/>
            <a:alphaOff val="0"/>
          </a:schemeClr>
        </a:solidFill>
        <a:ln w="15875" cap="flat" cmpd="sng" algn="ctr">
          <a:solidFill>
            <a:schemeClr val="accent2">
              <a:hueOff val="958067"/>
              <a:satOff val="-5475"/>
              <a:lumOff val="529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xmlns="">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2170F64-DEF7-471C-B5C0-F3312127FD85}" type="datetimeFigureOut">
              <a:rPr lang="en-GB" smtClean="0"/>
              <a:t>05/10/2020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8470B9F-12AD-47C2-A6EF-6FE3F0355880}" type="slidenum">
              <a:rPr lang="en-GB" smtClean="0"/>
              <a:t>‹#›</a:t>
            </a:fld>
            <a:endParaRPr lang="en-GB"/>
          </a:p>
        </p:txBody>
      </p:sp>
    </p:spTree>
    <p:extLst>
      <p:ext uri="{BB962C8B-B14F-4D97-AF65-F5344CB8AC3E}">
        <p14:creationId xmlns:p14="http://schemas.microsoft.com/office/powerpoint/2010/main" val="622523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https://www.tutor2u.net/business/reference/stakeholders-introduction</a:t>
            </a:r>
          </a:p>
        </p:txBody>
      </p:sp>
      <p:sp>
        <p:nvSpPr>
          <p:cNvPr id="4" name="Slide Number Placeholder 3"/>
          <p:cNvSpPr>
            <a:spLocks noGrp="1"/>
          </p:cNvSpPr>
          <p:nvPr>
            <p:ph type="sldNum" sz="quarter" idx="10"/>
          </p:nvPr>
        </p:nvSpPr>
        <p:spPr/>
        <p:txBody>
          <a:bodyPr/>
          <a:lstStyle/>
          <a:p>
            <a:fld id="{D8470B9F-12AD-47C2-A6EF-6FE3F0355880}" type="slidenum">
              <a:rPr lang="en-GB" smtClean="0"/>
              <a:t>1</a:t>
            </a:fld>
            <a:endParaRPr lang="en-GB"/>
          </a:p>
        </p:txBody>
      </p:sp>
    </p:spTree>
    <p:extLst>
      <p:ext uri="{BB962C8B-B14F-4D97-AF65-F5344CB8AC3E}">
        <p14:creationId xmlns:p14="http://schemas.microsoft.com/office/powerpoint/2010/main" val="5556302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https://www.tutor2u.net/business/reference/stakeholders-introduction</a:t>
            </a:r>
          </a:p>
        </p:txBody>
      </p:sp>
      <p:sp>
        <p:nvSpPr>
          <p:cNvPr id="4" name="Slide Number Placeholder 3"/>
          <p:cNvSpPr>
            <a:spLocks noGrp="1"/>
          </p:cNvSpPr>
          <p:nvPr>
            <p:ph type="sldNum" sz="quarter" idx="10"/>
          </p:nvPr>
        </p:nvSpPr>
        <p:spPr/>
        <p:txBody>
          <a:bodyPr/>
          <a:lstStyle/>
          <a:p>
            <a:fld id="{D8470B9F-12AD-47C2-A6EF-6FE3F0355880}" type="slidenum">
              <a:rPr lang="en-GB" smtClean="0"/>
              <a:t>10</a:t>
            </a:fld>
            <a:endParaRPr lang="en-GB"/>
          </a:p>
        </p:txBody>
      </p:sp>
    </p:spTree>
    <p:extLst>
      <p:ext uri="{BB962C8B-B14F-4D97-AF65-F5344CB8AC3E}">
        <p14:creationId xmlns:p14="http://schemas.microsoft.com/office/powerpoint/2010/main" val="6761061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b="1" i="0" kern="1200" dirty="0">
                <a:solidFill>
                  <a:schemeClr val="tx1"/>
                </a:solidFill>
                <a:effectLst/>
                <a:latin typeface="+mn-lt"/>
                <a:ea typeface="+mn-ea"/>
                <a:cs typeface="+mn-cs"/>
              </a:rPr>
              <a:t>Understanding Lewin's Change Management Model</a:t>
            </a:r>
          </a:p>
          <a:p>
            <a:pPr fontAlgn="base"/>
            <a:r>
              <a:rPr lang="en-GB" sz="1200" b="0" i="0" kern="1200" dirty="0">
                <a:solidFill>
                  <a:schemeClr val="tx1"/>
                </a:solidFill>
                <a:effectLst/>
                <a:latin typeface="+mn-lt"/>
                <a:ea typeface="+mn-ea"/>
                <a:cs typeface="+mn-cs"/>
              </a:rPr>
              <a:t>If you have a large cube of ice but realize that what you want is a cone of ice, what do you do? First you must melt the ice to make it amenable to change (unfreeze). Then you must mold the iced water into the shape you want (change). Finally, you must solidify the new shape (refreeze).</a:t>
            </a:r>
          </a:p>
          <a:p>
            <a:pPr fontAlgn="base"/>
            <a:r>
              <a:rPr lang="en-GB" sz="1200" b="0" i="0" kern="1200" dirty="0">
                <a:solidFill>
                  <a:schemeClr val="tx1"/>
                </a:solidFill>
                <a:effectLst/>
                <a:latin typeface="+mn-lt"/>
                <a:ea typeface="+mn-ea"/>
                <a:cs typeface="+mn-cs"/>
              </a:rPr>
              <a:t>By looking at change as a process with distinct stages, you can prepare yourself for what is coming and make a plan to manage the transition – looking before you leap, so to speak. All too often, people go into change blindly, causing much unnecessary turmoil and chaos.</a:t>
            </a:r>
          </a:p>
          <a:p>
            <a:pPr fontAlgn="base"/>
            <a:r>
              <a:rPr lang="en-GB" sz="1200" b="0" i="0" kern="1200" dirty="0">
                <a:solidFill>
                  <a:schemeClr val="tx1"/>
                </a:solidFill>
                <a:effectLst/>
                <a:latin typeface="+mn-lt"/>
                <a:ea typeface="+mn-ea"/>
                <a:cs typeface="+mn-cs"/>
              </a:rPr>
              <a:t>To begin any successful change process, you must first start by understanding why the change must take place. As Lewin put it, "Motivation for change must be generated before change can occur. One must be helped to re-examine many cherished assumptions about oneself and one's relations to others." This is the unfreezing stage from which change begins.</a:t>
            </a:r>
          </a:p>
          <a:p>
            <a:pPr fontAlgn="base"/>
            <a:r>
              <a:rPr lang="en-GB" sz="1200" b="1" i="0" kern="1200" dirty="0">
                <a:solidFill>
                  <a:schemeClr val="tx1"/>
                </a:solidFill>
                <a:effectLst/>
                <a:latin typeface="+mn-lt"/>
                <a:ea typeface="+mn-ea"/>
                <a:cs typeface="+mn-cs"/>
              </a:rPr>
              <a:t>Unfreeze</a:t>
            </a:r>
          </a:p>
          <a:p>
            <a:pPr fontAlgn="base"/>
            <a:r>
              <a:rPr lang="en-GB" sz="1200" b="0" i="0" kern="1200" dirty="0">
                <a:solidFill>
                  <a:schemeClr val="tx1"/>
                </a:solidFill>
                <a:effectLst/>
                <a:latin typeface="+mn-lt"/>
                <a:ea typeface="+mn-ea"/>
                <a:cs typeface="+mn-cs"/>
              </a:rPr>
              <a:t>This first stage of change involves preparing the organization to accept that change is necessary, which involves breaking down the existing status quo before you can build up a new way of operating.</a:t>
            </a:r>
          </a:p>
          <a:p>
            <a:pPr fontAlgn="base"/>
            <a:r>
              <a:rPr lang="en-GB" sz="1200" b="0" i="0" kern="1200" dirty="0">
                <a:solidFill>
                  <a:schemeClr val="tx1"/>
                </a:solidFill>
                <a:effectLst/>
                <a:latin typeface="+mn-lt"/>
                <a:ea typeface="+mn-ea"/>
                <a:cs typeface="+mn-cs"/>
              </a:rPr>
              <a:t>Key to this is developing a compelling message showing why the existing way of doing things cannot continue. This is easiest to frame when you can point to declining sales figures, poor financial results, worrying customer satisfaction surveys, or suchlike. These show that things have to change in a way that everyone can understand.</a:t>
            </a:r>
          </a:p>
          <a:p>
            <a:pPr fontAlgn="base"/>
            <a:r>
              <a:rPr lang="en-GB" sz="1200" b="0" i="0" kern="1200" dirty="0">
                <a:solidFill>
                  <a:schemeClr val="tx1"/>
                </a:solidFill>
                <a:effectLst/>
                <a:latin typeface="+mn-lt"/>
                <a:ea typeface="+mn-ea"/>
                <a:cs typeface="+mn-cs"/>
              </a:rPr>
              <a:t>To prepare the organization successfully, you need to start at its core – you need to challenge the beliefs, values, attitudes, and </a:t>
            </a:r>
            <a:r>
              <a:rPr lang="en-GB" sz="1200" b="0" i="0" kern="1200" dirty="0" err="1">
                <a:solidFill>
                  <a:schemeClr val="tx1"/>
                </a:solidFill>
                <a:effectLst/>
                <a:latin typeface="+mn-lt"/>
                <a:ea typeface="+mn-ea"/>
                <a:cs typeface="+mn-cs"/>
              </a:rPr>
              <a:t>behaviors</a:t>
            </a:r>
            <a:r>
              <a:rPr lang="en-GB" sz="1200" b="0" i="0" kern="1200" dirty="0">
                <a:solidFill>
                  <a:schemeClr val="tx1"/>
                </a:solidFill>
                <a:effectLst/>
                <a:latin typeface="+mn-lt"/>
                <a:ea typeface="+mn-ea"/>
                <a:cs typeface="+mn-cs"/>
              </a:rPr>
              <a:t> that currently define it. Using the analogy of a building, you must examine and be prepared to change the existing foundations as they might not support add-on storeys. Unless this is done, the whole building may risk collapse.</a:t>
            </a:r>
          </a:p>
          <a:p>
            <a:pPr fontAlgn="base"/>
            <a:r>
              <a:rPr lang="en-GB" sz="1200" b="0" i="0" kern="1200" dirty="0">
                <a:solidFill>
                  <a:schemeClr val="tx1"/>
                </a:solidFill>
                <a:effectLst/>
                <a:latin typeface="+mn-lt"/>
                <a:ea typeface="+mn-ea"/>
                <a:cs typeface="+mn-cs"/>
              </a:rPr>
              <a:t>This first part of the change process is usually the most difficult and stressful. When you start cutting down the "way things are done," you put everyone and everything off balance. You may evoke strong reactions in people, and that's exactly what needs to be done.</a:t>
            </a:r>
          </a:p>
          <a:p>
            <a:pPr fontAlgn="base"/>
            <a:r>
              <a:rPr lang="en-GB" sz="1200" b="0" i="0" kern="1200" dirty="0">
                <a:solidFill>
                  <a:schemeClr val="tx1"/>
                </a:solidFill>
                <a:effectLst/>
                <a:latin typeface="+mn-lt"/>
                <a:ea typeface="+mn-ea"/>
                <a:cs typeface="+mn-cs"/>
              </a:rPr>
              <a:t>By forcing the organization to re-examine its core, you effectively create a (controlled) crisis, which in turn can build a strong motivation to seek out a new equilibrium. Without this motivation, you won't get the buy-in and participation necessary to effect any meaningful change.</a:t>
            </a:r>
          </a:p>
          <a:p>
            <a:pPr fontAlgn="base"/>
            <a:r>
              <a:rPr lang="en-GB" sz="1200" b="1" i="0" kern="1200" dirty="0">
                <a:solidFill>
                  <a:schemeClr val="tx1"/>
                </a:solidFill>
                <a:effectLst/>
                <a:latin typeface="+mn-lt"/>
                <a:ea typeface="+mn-ea"/>
                <a:cs typeface="+mn-cs"/>
              </a:rPr>
              <a:t>Change</a:t>
            </a:r>
          </a:p>
          <a:p>
            <a:pPr fontAlgn="base"/>
            <a:r>
              <a:rPr lang="en-GB" sz="1200" b="0" i="0" kern="1200" dirty="0">
                <a:solidFill>
                  <a:schemeClr val="tx1"/>
                </a:solidFill>
                <a:effectLst/>
                <a:latin typeface="+mn-lt"/>
                <a:ea typeface="+mn-ea"/>
                <a:cs typeface="+mn-cs"/>
              </a:rPr>
              <a:t>After the uncertainty created in the unfreeze stage, the change stage is where people begin to resolve their uncertainty and look for new ways to do things. People start to believe and act in ways that support the new direction.</a:t>
            </a:r>
          </a:p>
          <a:p>
            <a:pPr fontAlgn="base"/>
            <a:r>
              <a:rPr lang="en-GB" sz="1200" b="0" i="0" kern="1200" dirty="0">
                <a:solidFill>
                  <a:schemeClr val="tx1"/>
                </a:solidFill>
                <a:effectLst/>
                <a:latin typeface="+mn-lt"/>
                <a:ea typeface="+mn-ea"/>
                <a:cs typeface="+mn-cs"/>
              </a:rPr>
              <a:t>The transition from unfreeze to change does not happen overnight: people take time to embrace the new direction and participate proactively in the change. In order to accept the change and contribute to making it successful, people need to understand how it will benefit them. Not everyone will fall in line just because the change is necessary and will benefit the company. This is a common assumption and a pitfall that should be avoided.</a:t>
            </a:r>
          </a:p>
        </p:txBody>
      </p:sp>
      <p:sp>
        <p:nvSpPr>
          <p:cNvPr id="4" name="Slide Number Placeholder 3"/>
          <p:cNvSpPr>
            <a:spLocks noGrp="1"/>
          </p:cNvSpPr>
          <p:nvPr>
            <p:ph type="sldNum" sz="quarter" idx="10"/>
          </p:nvPr>
        </p:nvSpPr>
        <p:spPr/>
        <p:txBody>
          <a:bodyPr/>
          <a:lstStyle/>
          <a:p>
            <a:fld id="{D8470B9F-12AD-47C2-A6EF-6FE3F0355880}" type="slidenum">
              <a:rPr lang="en-GB" smtClean="0"/>
              <a:t>11</a:t>
            </a:fld>
            <a:endParaRPr lang="en-GB"/>
          </a:p>
        </p:txBody>
      </p:sp>
    </p:spTree>
    <p:extLst>
      <p:ext uri="{BB962C8B-B14F-4D97-AF65-F5344CB8AC3E}">
        <p14:creationId xmlns:p14="http://schemas.microsoft.com/office/powerpoint/2010/main" val="26089061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https://www.tutor2u.net/business/reference/stakeholders-introduction</a:t>
            </a:r>
          </a:p>
        </p:txBody>
      </p:sp>
      <p:sp>
        <p:nvSpPr>
          <p:cNvPr id="4" name="Slide Number Placeholder 3"/>
          <p:cNvSpPr>
            <a:spLocks noGrp="1"/>
          </p:cNvSpPr>
          <p:nvPr>
            <p:ph type="sldNum" sz="quarter" idx="10"/>
          </p:nvPr>
        </p:nvSpPr>
        <p:spPr/>
        <p:txBody>
          <a:bodyPr/>
          <a:lstStyle/>
          <a:p>
            <a:fld id="{D8470B9F-12AD-47C2-A6EF-6FE3F0355880}" type="slidenum">
              <a:rPr lang="en-GB" smtClean="0"/>
              <a:t>12</a:t>
            </a:fld>
            <a:endParaRPr lang="en-GB"/>
          </a:p>
        </p:txBody>
      </p:sp>
    </p:spTree>
    <p:extLst>
      <p:ext uri="{BB962C8B-B14F-4D97-AF65-F5344CB8AC3E}">
        <p14:creationId xmlns:p14="http://schemas.microsoft.com/office/powerpoint/2010/main" val="3442199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b="0" i="0" kern="1200" dirty="0">
                <a:solidFill>
                  <a:schemeClr val="tx1"/>
                </a:solidFill>
                <a:effectLst/>
                <a:latin typeface="+mn-lt"/>
                <a:ea typeface="+mn-ea"/>
                <a:cs typeface="+mn-cs"/>
              </a:rPr>
              <a:t>John Kotter's "8-Step Change Model" is a useful approach to follow, and this video shows you how. </a:t>
            </a:r>
          </a:p>
          <a:p>
            <a:pPr fontAlgn="base"/>
            <a:r>
              <a:rPr lang="en-GB" sz="1200" b="0" i="0" kern="1200" dirty="0">
                <a:solidFill>
                  <a:schemeClr val="tx1"/>
                </a:solidFill>
                <a:effectLst/>
                <a:latin typeface="+mn-lt"/>
                <a:ea typeface="+mn-ea"/>
                <a:cs typeface="+mn-cs"/>
              </a:rPr>
              <a:t>Kotter's first step is to create a sense of urgency around the need for change. This helps spark the motivation in your team to get things moving. Discuss the threats of not changing, and the opportunities that successful change will offer. Give people the chance to ask questions and get involved. </a:t>
            </a:r>
          </a:p>
          <a:p>
            <a:pPr fontAlgn="base"/>
            <a:r>
              <a:rPr lang="en-GB" sz="1200" b="0" i="0" kern="1200" dirty="0">
                <a:solidFill>
                  <a:schemeClr val="tx1"/>
                </a:solidFill>
                <a:effectLst/>
                <a:latin typeface="+mn-lt"/>
                <a:ea typeface="+mn-ea"/>
                <a:cs typeface="+mn-cs"/>
              </a:rPr>
              <a:t>Next, get together a powerful coalition of people who are willing to show their support for your idea. A mix of respected leaders, experts and stakeholders, from across your organization, can make highly effective champions. </a:t>
            </a:r>
          </a:p>
          <a:p>
            <a:pPr fontAlgn="base"/>
            <a:r>
              <a:rPr lang="en-GB" sz="1200" b="0" i="0" kern="1200" dirty="0">
                <a:solidFill>
                  <a:schemeClr val="tx1"/>
                </a:solidFill>
                <a:effectLst/>
                <a:latin typeface="+mn-lt"/>
                <a:ea typeface="+mn-ea"/>
                <a:cs typeface="+mn-cs"/>
              </a:rPr>
              <a:t>Then, create a vision for change. Explain the values that are central to the process, and share an inspiring picture of the future that people will want to be part of. </a:t>
            </a:r>
          </a:p>
          <a:p>
            <a:pPr fontAlgn="base"/>
            <a:r>
              <a:rPr lang="en-GB" sz="1200" b="0" i="0" kern="1200" dirty="0">
                <a:solidFill>
                  <a:schemeClr val="tx1"/>
                </a:solidFill>
                <a:effectLst/>
                <a:latin typeface="+mn-lt"/>
                <a:ea typeface="+mn-ea"/>
                <a:cs typeface="+mn-cs"/>
              </a:rPr>
              <a:t>The fourth step is to keep communicating your vision, frequently and powerfully, and to embed it in everything you do. Talk about it at every chance you get, and "walk the talk" to demonstrate the kind of </a:t>
            </a:r>
            <a:r>
              <a:rPr lang="en-GB" sz="1200" b="0" i="0" kern="1200" dirty="0" err="1">
                <a:solidFill>
                  <a:schemeClr val="tx1"/>
                </a:solidFill>
                <a:effectLst/>
                <a:latin typeface="+mn-lt"/>
                <a:ea typeface="+mn-ea"/>
                <a:cs typeface="+mn-cs"/>
              </a:rPr>
              <a:t>behavior</a:t>
            </a:r>
            <a:r>
              <a:rPr lang="en-GB" sz="1200" b="0" i="0" kern="1200" dirty="0">
                <a:solidFill>
                  <a:schemeClr val="tx1"/>
                </a:solidFill>
                <a:effectLst/>
                <a:latin typeface="+mn-lt"/>
                <a:ea typeface="+mn-ea"/>
                <a:cs typeface="+mn-cs"/>
              </a:rPr>
              <a:t> you're looking for from others. </a:t>
            </a:r>
          </a:p>
          <a:p>
            <a:pPr fontAlgn="base"/>
            <a:r>
              <a:rPr lang="en-GB" sz="1200" b="0" i="0" kern="1200" dirty="0">
                <a:solidFill>
                  <a:schemeClr val="tx1"/>
                </a:solidFill>
                <a:effectLst/>
                <a:latin typeface="+mn-lt"/>
                <a:ea typeface="+mn-ea"/>
                <a:cs typeface="+mn-cs"/>
              </a:rPr>
              <a:t>One of the most helpful things you can do for your team members is to remove any obstacles in their path. Are there any processes or structures that are holding up change? Is there anyone who still needs convincing? If so, focus your energies there. Then, recognize and reward people for making change happen. </a:t>
            </a:r>
          </a:p>
          <a:p>
            <a:pPr fontAlgn="base"/>
            <a:r>
              <a:rPr lang="en-GB" sz="1200" b="0" i="0" kern="1200" dirty="0">
                <a:solidFill>
                  <a:schemeClr val="tx1"/>
                </a:solidFill>
                <a:effectLst/>
                <a:latin typeface="+mn-lt"/>
                <a:ea typeface="+mn-ea"/>
                <a:cs typeface="+mn-cs"/>
              </a:rPr>
              <a:t>There are three more steps to follow in Kotter's Change Model: Creating Short-Term Wins, Building on the Change, and Anchoring the Change.</a:t>
            </a:r>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13</a:t>
            </a:fld>
            <a:endParaRPr lang="en-GB"/>
          </a:p>
        </p:txBody>
      </p:sp>
    </p:spTree>
    <p:extLst>
      <p:ext uri="{BB962C8B-B14F-4D97-AF65-F5344CB8AC3E}">
        <p14:creationId xmlns:p14="http://schemas.microsoft.com/office/powerpoint/2010/main" val="24865183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629F4BC-4AA2-45A7-85AD-4DB632E925E7}" type="slidenum">
              <a:rPr lang="en-GB" smtClean="0"/>
              <a:t>14</a:t>
            </a:fld>
            <a:endParaRPr lang="en-GB"/>
          </a:p>
        </p:txBody>
      </p:sp>
    </p:spTree>
    <p:extLst>
      <p:ext uri="{BB962C8B-B14F-4D97-AF65-F5344CB8AC3E}">
        <p14:creationId xmlns:p14="http://schemas.microsoft.com/office/powerpoint/2010/main" val="1772001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www.change-management-coach.com (See Lewin’s change management model.)</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www.stakeholdermap.com</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(includes a short video presentation on Stakeholder Theory)</a:t>
            </a:r>
          </a:p>
          <a:p>
            <a:pPr lvl="0"/>
            <a:r>
              <a:rPr lang="en-GB" sz="1200" kern="1200" dirty="0">
                <a:solidFill>
                  <a:schemeClr val="tx1"/>
                </a:solidFill>
                <a:effectLst/>
                <a:latin typeface="+mn-lt"/>
                <a:ea typeface="+mn-ea"/>
                <a:cs typeface="+mn-cs"/>
              </a:rPr>
              <a:t>www.businesscasestudies.co.uk</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(A series of real-life business cases studies covering a number of management–related scenarios.)</a:t>
            </a:r>
          </a:p>
          <a:p>
            <a:pPr lvl="0"/>
            <a:r>
              <a:rPr lang="en-GB" sz="1200" kern="1200" dirty="0">
                <a:solidFill>
                  <a:schemeClr val="tx1"/>
                </a:solidFill>
                <a:effectLst/>
                <a:latin typeface="+mn-lt"/>
                <a:ea typeface="+mn-ea"/>
                <a:cs typeface="+mn-cs"/>
              </a:rPr>
              <a:t>www.bized.co.uk</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(See the section on business stakeholders and resolving conflicts between stakeholders, including task sheets.)</a:t>
            </a:r>
          </a:p>
          <a:p>
            <a:pPr lvl="0"/>
            <a:r>
              <a:rPr lang="en-GB" sz="1200" kern="1200" dirty="0">
                <a:solidFill>
                  <a:schemeClr val="tx1"/>
                </a:solidFill>
                <a:effectLst/>
                <a:latin typeface="+mn-lt"/>
                <a:ea typeface="+mn-ea"/>
                <a:cs typeface="+mn-cs"/>
              </a:rPr>
              <a:t>www.tutor2u.net (See section on ‘Business Stakeholders’ including case studies and ‘Stakeholder Statements’ from major companies.)</a:t>
            </a:r>
          </a:p>
        </p:txBody>
      </p:sp>
      <p:sp>
        <p:nvSpPr>
          <p:cNvPr id="4" name="Slide Number Placeholder 3"/>
          <p:cNvSpPr>
            <a:spLocks noGrp="1"/>
          </p:cNvSpPr>
          <p:nvPr>
            <p:ph type="sldNum" sz="quarter" idx="10"/>
          </p:nvPr>
        </p:nvSpPr>
        <p:spPr/>
        <p:txBody>
          <a:bodyPr/>
          <a:lstStyle/>
          <a:p>
            <a:fld id="{D8470B9F-12AD-47C2-A6EF-6FE3F0355880}" type="slidenum">
              <a:rPr lang="en-GB" smtClean="0"/>
              <a:t>2</a:t>
            </a:fld>
            <a:endParaRPr lang="en-GB"/>
          </a:p>
        </p:txBody>
      </p:sp>
    </p:spTree>
    <p:extLst>
      <p:ext uri="{BB962C8B-B14F-4D97-AF65-F5344CB8AC3E}">
        <p14:creationId xmlns:p14="http://schemas.microsoft.com/office/powerpoint/2010/main" val="1910832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www.change-management-coach.com (See Lewin’s change management model.)</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www.stakeholdermap.com</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(includes a short video presentation on Stakeholder Theory)</a:t>
            </a:r>
          </a:p>
          <a:p>
            <a:pPr lvl="0"/>
            <a:r>
              <a:rPr lang="en-GB" sz="1200" kern="1200" dirty="0">
                <a:solidFill>
                  <a:schemeClr val="tx1"/>
                </a:solidFill>
                <a:effectLst/>
                <a:latin typeface="+mn-lt"/>
                <a:ea typeface="+mn-ea"/>
                <a:cs typeface="+mn-cs"/>
              </a:rPr>
              <a:t>www.businesscasestudies.co.uk</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(A series of real-life business cases studies covering a number of management–related scenarios.)</a:t>
            </a:r>
          </a:p>
          <a:p>
            <a:pPr lvl="0"/>
            <a:r>
              <a:rPr lang="en-GB" sz="1200" kern="1200" dirty="0">
                <a:solidFill>
                  <a:schemeClr val="tx1"/>
                </a:solidFill>
                <a:effectLst/>
                <a:latin typeface="+mn-lt"/>
                <a:ea typeface="+mn-ea"/>
                <a:cs typeface="+mn-cs"/>
              </a:rPr>
              <a:t>www.bized.co.uk</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(See the section on business stakeholders and resolving conflicts between stakeholders, including task sheets.)</a:t>
            </a:r>
          </a:p>
          <a:p>
            <a:pPr lvl="0"/>
            <a:r>
              <a:rPr lang="en-GB" sz="1200" kern="1200" dirty="0">
                <a:solidFill>
                  <a:schemeClr val="tx1"/>
                </a:solidFill>
                <a:effectLst/>
                <a:latin typeface="+mn-lt"/>
                <a:ea typeface="+mn-ea"/>
                <a:cs typeface="+mn-cs"/>
              </a:rPr>
              <a:t>www.tutor2u.net (See section on ‘Business Stakeholders’ including case studies and ‘Stakeholder Statements’ from major companies.)</a:t>
            </a:r>
          </a:p>
        </p:txBody>
      </p:sp>
      <p:sp>
        <p:nvSpPr>
          <p:cNvPr id="4" name="Slide Number Placeholder 3"/>
          <p:cNvSpPr>
            <a:spLocks noGrp="1"/>
          </p:cNvSpPr>
          <p:nvPr>
            <p:ph type="sldNum" sz="quarter" idx="10"/>
          </p:nvPr>
        </p:nvSpPr>
        <p:spPr/>
        <p:txBody>
          <a:bodyPr/>
          <a:lstStyle/>
          <a:p>
            <a:fld id="{D8470B9F-12AD-47C2-A6EF-6FE3F0355880}" type="slidenum">
              <a:rPr lang="en-GB" smtClean="0"/>
              <a:t>3</a:t>
            </a:fld>
            <a:endParaRPr lang="en-GB"/>
          </a:p>
        </p:txBody>
      </p:sp>
    </p:spTree>
    <p:extLst>
      <p:ext uri="{BB962C8B-B14F-4D97-AF65-F5344CB8AC3E}">
        <p14:creationId xmlns:p14="http://schemas.microsoft.com/office/powerpoint/2010/main" val="898316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www.change-management-coach.com (See Lewin’s change management model.)</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www.stakeholdermap.com</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(includes a short video presentation on Stakeholder Theory)</a:t>
            </a:r>
          </a:p>
          <a:p>
            <a:pPr lvl="0"/>
            <a:r>
              <a:rPr lang="en-GB" sz="1200" kern="1200" dirty="0">
                <a:solidFill>
                  <a:schemeClr val="tx1"/>
                </a:solidFill>
                <a:effectLst/>
                <a:latin typeface="+mn-lt"/>
                <a:ea typeface="+mn-ea"/>
                <a:cs typeface="+mn-cs"/>
              </a:rPr>
              <a:t>www.businesscasestudies.co.uk</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(A series of real-life business cases studies covering a number of management–related scenarios.)</a:t>
            </a:r>
          </a:p>
          <a:p>
            <a:pPr lvl="0"/>
            <a:r>
              <a:rPr lang="en-GB" sz="1200" kern="1200" dirty="0">
                <a:solidFill>
                  <a:schemeClr val="tx1"/>
                </a:solidFill>
                <a:effectLst/>
                <a:latin typeface="+mn-lt"/>
                <a:ea typeface="+mn-ea"/>
                <a:cs typeface="+mn-cs"/>
              </a:rPr>
              <a:t>www.bized.co.uk</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(See the section on business stakeholders and resolving conflicts between stakeholders, including task sheets.)</a:t>
            </a:r>
          </a:p>
          <a:p>
            <a:pPr lvl="0"/>
            <a:r>
              <a:rPr lang="en-GB" sz="1200" kern="1200" dirty="0">
                <a:solidFill>
                  <a:schemeClr val="tx1"/>
                </a:solidFill>
                <a:effectLst/>
                <a:latin typeface="+mn-lt"/>
                <a:ea typeface="+mn-ea"/>
                <a:cs typeface="+mn-cs"/>
              </a:rPr>
              <a:t>www.tutor2u.net (See section on ‘Business Stakeholders’ including case studies and ‘Stakeholder Statements’ from major companies.)</a:t>
            </a:r>
          </a:p>
        </p:txBody>
      </p:sp>
      <p:sp>
        <p:nvSpPr>
          <p:cNvPr id="4" name="Slide Number Placeholder 3"/>
          <p:cNvSpPr>
            <a:spLocks noGrp="1"/>
          </p:cNvSpPr>
          <p:nvPr>
            <p:ph type="sldNum" sz="quarter" idx="10"/>
          </p:nvPr>
        </p:nvSpPr>
        <p:spPr/>
        <p:txBody>
          <a:bodyPr/>
          <a:lstStyle/>
          <a:p>
            <a:fld id="{D8470B9F-12AD-47C2-A6EF-6FE3F0355880}" type="slidenum">
              <a:rPr lang="en-GB" smtClean="0"/>
              <a:t>4</a:t>
            </a:fld>
            <a:endParaRPr lang="en-GB"/>
          </a:p>
        </p:txBody>
      </p:sp>
    </p:spTree>
    <p:extLst>
      <p:ext uri="{BB962C8B-B14F-4D97-AF65-F5344CB8AC3E}">
        <p14:creationId xmlns:p14="http://schemas.microsoft.com/office/powerpoint/2010/main" val="2531821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kern="1200" dirty="0">
                <a:solidFill>
                  <a:schemeClr val="tx1"/>
                </a:solidFill>
                <a:effectLst/>
                <a:latin typeface="+mn-lt"/>
                <a:ea typeface="+mn-ea"/>
                <a:cs typeface="+mn-cs"/>
              </a:rPr>
              <a:t>https://www.tutor2u.net/business/reference/stakeholders-introduction</a:t>
            </a:r>
          </a:p>
          <a:p>
            <a:pPr lvl="0"/>
            <a:endParaRPr lang="en-GB" sz="1200" b="1" kern="1200" dirty="0">
              <a:solidFill>
                <a:schemeClr val="tx1"/>
              </a:solidFill>
              <a:effectLst/>
              <a:latin typeface="+mn-lt"/>
              <a:ea typeface="+mn-ea"/>
              <a:cs typeface="+mn-cs"/>
            </a:endParaRPr>
          </a:p>
          <a:p>
            <a:pPr lvl="0"/>
            <a:r>
              <a:rPr lang="en-GB" sz="1200" b="1" kern="1200" dirty="0">
                <a:solidFill>
                  <a:schemeClr val="tx1"/>
                </a:solidFill>
                <a:effectLst/>
                <a:latin typeface="+mn-lt"/>
                <a:ea typeface="+mn-ea"/>
                <a:cs typeface="+mn-cs"/>
              </a:rPr>
              <a:t>www.change-management-coach.com (See Lewin’s change management model.)</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www.stakeholdermap.com</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(includes a short video presentation on Stakeholder Theory)</a:t>
            </a:r>
          </a:p>
          <a:p>
            <a:pPr lvl="0"/>
            <a:r>
              <a:rPr lang="en-GB" sz="1200" kern="1200" dirty="0">
                <a:solidFill>
                  <a:schemeClr val="tx1"/>
                </a:solidFill>
                <a:effectLst/>
                <a:latin typeface="+mn-lt"/>
                <a:ea typeface="+mn-ea"/>
                <a:cs typeface="+mn-cs"/>
              </a:rPr>
              <a:t>www.businesscasestudies.co.uk</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(A series of real-life business cases studies covering a number of management–related scenarios.)</a:t>
            </a:r>
          </a:p>
          <a:p>
            <a:pPr lvl="0"/>
            <a:r>
              <a:rPr lang="en-GB" sz="1200" kern="1200" dirty="0">
                <a:solidFill>
                  <a:schemeClr val="tx1"/>
                </a:solidFill>
                <a:effectLst/>
                <a:latin typeface="+mn-lt"/>
                <a:ea typeface="+mn-ea"/>
                <a:cs typeface="+mn-cs"/>
              </a:rPr>
              <a:t>www.bized.co.uk</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(See the section on business stakeholders and resolving conflicts between stakeholders, including task sheets.)</a:t>
            </a:r>
          </a:p>
          <a:p>
            <a:pPr lvl="0"/>
            <a:r>
              <a:rPr lang="en-GB" sz="1200" kern="1200" dirty="0">
                <a:solidFill>
                  <a:schemeClr val="tx1"/>
                </a:solidFill>
                <a:effectLst/>
                <a:latin typeface="+mn-lt"/>
                <a:ea typeface="+mn-ea"/>
                <a:cs typeface="+mn-cs"/>
              </a:rPr>
              <a:t>www.tutor2u.net (See section on ‘Business Stakeholders’ including case studies and ‘Stakeholder Statements’ from major companies.)</a:t>
            </a:r>
          </a:p>
        </p:txBody>
      </p:sp>
      <p:sp>
        <p:nvSpPr>
          <p:cNvPr id="4" name="Slide Number Placeholder 3"/>
          <p:cNvSpPr>
            <a:spLocks noGrp="1"/>
          </p:cNvSpPr>
          <p:nvPr>
            <p:ph type="sldNum" sz="quarter" idx="10"/>
          </p:nvPr>
        </p:nvSpPr>
        <p:spPr/>
        <p:txBody>
          <a:bodyPr/>
          <a:lstStyle/>
          <a:p>
            <a:fld id="{D8470B9F-12AD-47C2-A6EF-6FE3F0355880}" type="slidenum">
              <a:rPr lang="en-GB" smtClean="0"/>
              <a:t>5</a:t>
            </a:fld>
            <a:endParaRPr lang="en-GB"/>
          </a:p>
        </p:txBody>
      </p:sp>
    </p:spTree>
    <p:extLst>
      <p:ext uri="{BB962C8B-B14F-4D97-AF65-F5344CB8AC3E}">
        <p14:creationId xmlns:p14="http://schemas.microsoft.com/office/powerpoint/2010/main" val="931512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www.change-management-coach.com (See Lewin’s change management model.)</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www.stakeholdermap.com</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(includes a short video presentation on Stakeholder Theory)</a:t>
            </a:r>
          </a:p>
          <a:p>
            <a:pPr lvl="0"/>
            <a:r>
              <a:rPr lang="en-GB" sz="1200" kern="1200" dirty="0">
                <a:solidFill>
                  <a:schemeClr val="tx1"/>
                </a:solidFill>
                <a:effectLst/>
                <a:latin typeface="+mn-lt"/>
                <a:ea typeface="+mn-ea"/>
                <a:cs typeface="+mn-cs"/>
              </a:rPr>
              <a:t>www.businesscasestudies.co.uk</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(A series of real-life business cases studies covering a number of management–related scenarios.)</a:t>
            </a:r>
          </a:p>
          <a:p>
            <a:pPr lvl="0"/>
            <a:r>
              <a:rPr lang="en-GB" sz="1200" kern="1200" dirty="0">
                <a:solidFill>
                  <a:schemeClr val="tx1"/>
                </a:solidFill>
                <a:effectLst/>
                <a:latin typeface="+mn-lt"/>
                <a:ea typeface="+mn-ea"/>
                <a:cs typeface="+mn-cs"/>
              </a:rPr>
              <a:t>www.bized.co.uk</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(See the section on business stakeholders and resolving conflicts between stakeholders, including task sheets.)</a:t>
            </a:r>
          </a:p>
          <a:p>
            <a:pPr lvl="0"/>
            <a:r>
              <a:rPr lang="en-GB" sz="1200" kern="1200" dirty="0">
                <a:solidFill>
                  <a:schemeClr val="tx1"/>
                </a:solidFill>
                <a:effectLst/>
                <a:latin typeface="+mn-lt"/>
                <a:ea typeface="+mn-ea"/>
                <a:cs typeface="+mn-cs"/>
              </a:rPr>
              <a:t>www.tutor2u.net (See section on ‘Business Stakeholders’ including case studies and ‘Stakeholder Statements’ from major companies.)</a:t>
            </a:r>
          </a:p>
        </p:txBody>
      </p:sp>
      <p:sp>
        <p:nvSpPr>
          <p:cNvPr id="4" name="Slide Number Placeholder 3"/>
          <p:cNvSpPr>
            <a:spLocks noGrp="1"/>
          </p:cNvSpPr>
          <p:nvPr>
            <p:ph type="sldNum" sz="quarter" idx="10"/>
          </p:nvPr>
        </p:nvSpPr>
        <p:spPr/>
        <p:txBody>
          <a:bodyPr/>
          <a:lstStyle/>
          <a:p>
            <a:fld id="{D8470B9F-12AD-47C2-A6EF-6FE3F0355880}" type="slidenum">
              <a:rPr lang="en-GB" smtClean="0"/>
              <a:t>6</a:t>
            </a:fld>
            <a:endParaRPr lang="en-GB"/>
          </a:p>
        </p:txBody>
      </p:sp>
    </p:spTree>
    <p:extLst>
      <p:ext uri="{BB962C8B-B14F-4D97-AF65-F5344CB8AC3E}">
        <p14:creationId xmlns:p14="http://schemas.microsoft.com/office/powerpoint/2010/main" val="3323137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2014211-37FD-4023-A4A4-8A6DC4998C6A}" type="slidenum">
              <a:rPr lang="en-GB" smtClean="0"/>
              <a:t>7</a:t>
            </a:fld>
            <a:endParaRPr lang="en-GB"/>
          </a:p>
        </p:txBody>
      </p:sp>
    </p:spTree>
    <p:extLst>
      <p:ext uri="{BB962C8B-B14F-4D97-AF65-F5344CB8AC3E}">
        <p14:creationId xmlns:p14="http://schemas.microsoft.com/office/powerpoint/2010/main" val="4224154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www.change-management-coach.com (See Lewin’s change management model.)</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www.stakeholdermap.com</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(includes a short video presentation on Stakeholder Theory)</a:t>
            </a:r>
          </a:p>
          <a:p>
            <a:pPr lvl="0"/>
            <a:r>
              <a:rPr lang="en-GB" sz="1200" kern="1200" dirty="0">
                <a:solidFill>
                  <a:schemeClr val="tx1"/>
                </a:solidFill>
                <a:effectLst/>
                <a:latin typeface="+mn-lt"/>
                <a:ea typeface="+mn-ea"/>
                <a:cs typeface="+mn-cs"/>
              </a:rPr>
              <a:t>www.businesscasestudies.co.uk</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(A series of real-life business cases studies covering a number of management–related scenarios.)</a:t>
            </a:r>
          </a:p>
          <a:p>
            <a:pPr lvl="0"/>
            <a:r>
              <a:rPr lang="en-GB" sz="1200" kern="1200" dirty="0">
                <a:solidFill>
                  <a:schemeClr val="tx1"/>
                </a:solidFill>
                <a:effectLst/>
                <a:latin typeface="+mn-lt"/>
                <a:ea typeface="+mn-ea"/>
                <a:cs typeface="+mn-cs"/>
              </a:rPr>
              <a:t>www.bized.co.uk</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(See the section on business stakeholders and resolving conflicts between stakeholders, including task sheets.)</a:t>
            </a:r>
          </a:p>
          <a:p>
            <a:pPr lvl="0"/>
            <a:r>
              <a:rPr lang="en-GB" sz="1200" kern="1200" dirty="0">
                <a:solidFill>
                  <a:schemeClr val="tx1"/>
                </a:solidFill>
                <a:effectLst/>
                <a:latin typeface="+mn-lt"/>
                <a:ea typeface="+mn-ea"/>
                <a:cs typeface="+mn-cs"/>
              </a:rPr>
              <a:t>www.tutor2u.net (See section on ‘Business Stakeholders’ including case studies and ‘Stakeholder Statements’ from major companies.)</a:t>
            </a:r>
          </a:p>
        </p:txBody>
      </p:sp>
      <p:sp>
        <p:nvSpPr>
          <p:cNvPr id="4" name="Slide Number Placeholder 3"/>
          <p:cNvSpPr>
            <a:spLocks noGrp="1"/>
          </p:cNvSpPr>
          <p:nvPr>
            <p:ph type="sldNum" sz="quarter" idx="10"/>
          </p:nvPr>
        </p:nvSpPr>
        <p:spPr/>
        <p:txBody>
          <a:bodyPr/>
          <a:lstStyle/>
          <a:p>
            <a:fld id="{D8470B9F-12AD-47C2-A6EF-6FE3F0355880}" type="slidenum">
              <a:rPr lang="en-GB" smtClean="0"/>
              <a:t>8</a:t>
            </a:fld>
            <a:endParaRPr lang="en-GB"/>
          </a:p>
        </p:txBody>
      </p:sp>
    </p:spTree>
    <p:extLst>
      <p:ext uri="{BB962C8B-B14F-4D97-AF65-F5344CB8AC3E}">
        <p14:creationId xmlns:p14="http://schemas.microsoft.com/office/powerpoint/2010/main" val="3428416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www.change-management-coach.com (See Lewin’s change management model.)</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www.stakeholdermap.com</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(includes a short video presentation on Stakeholder Theory)</a:t>
            </a:r>
          </a:p>
          <a:p>
            <a:pPr lvl="0"/>
            <a:r>
              <a:rPr lang="en-GB" sz="1200" kern="1200" dirty="0">
                <a:solidFill>
                  <a:schemeClr val="tx1"/>
                </a:solidFill>
                <a:effectLst/>
                <a:latin typeface="+mn-lt"/>
                <a:ea typeface="+mn-ea"/>
                <a:cs typeface="+mn-cs"/>
              </a:rPr>
              <a:t>www.businesscasestudies.co.uk</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(A series of real-life business cases studies covering a number of management–related scenarios.)</a:t>
            </a:r>
          </a:p>
          <a:p>
            <a:pPr lvl="0"/>
            <a:r>
              <a:rPr lang="en-GB" sz="1200" kern="1200" dirty="0">
                <a:solidFill>
                  <a:schemeClr val="tx1"/>
                </a:solidFill>
                <a:effectLst/>
                <a:latin typeface="+mn-lt"/>
                <a:ea typeface="+mn-ea"/>
                <a:cs typeface="+mn-cs"/>
              </a:rPr>
              <a:t>www.bized.co.uk</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(See the section on business stakeholders and resolving conflicts between stakeholders, including task sheets.)</a:t>
            </a:r>
          </a:p>
          <a:p>
            <a:pPr lvl="0"/>
            <a:r>
              <a:rPr lang="en-GB" sz="1200" kern="1200" dirty="0">
                <a:solidFill>
                  <a:schemeClr val="tx1"/>
                </a:solidFill>
                <a:effectLst/>
                <a:latin typeface="+mn-lt"/>
                <a:ea typeface="+mn-ea"/>
                <a:cs typeface="+mn-cs"/>
              </a:rPr>
              <a:t>www.tutor2u.net (See section on ‘Business Stakeholders’ including case studies and ‘Stakeholder Statements’ from major companies.)</a:t>
            </a:r>
          </a:p>
        </p:txBody>
      </p:sp>
      <p:sp>
        <p:nvSpPr>
          <p:cNvPr id="4" name="Slide Number Placeholder 3"/>
          <p:cNvSpPr>
            <a:spLocks noGrp="1"/>
          </p:cNvSpPr>
          <p:nvPr>
            <p:ph type="sldNum" sz="quarter" idx="10"/>
          </p:nvPr>
        </p:nvSpPr>
        <p:spPr/>
        <p:txBody>
          <a:bodyPr/>
          <a:lstStyle/>
          <a:p>
            <a:fld id="{D8470B9F-12AD-47C2-A6EF-6FE3F0355880}" type="slidenum">
              <a:rPr lang="en-GB" smtClean="0"/>
              <a:t>9</a:t>
            </a:fld>
            <a:endParaRPr lang="en-GB"/>
          </a:p>
        </p:txBody>
      </p:sp>
    </p:spTree>
    <p:extLst>
      <p:ext uri="{BB962C8B-B14F-4D97-AF65-F5344CB8AC3E}">
        <p14:creationId xmlns:p14="http://schemas.microsoft.com/office/powerpoint/2010/main" val="868925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3B2F057-F298-4B01-AA13-16093950E2B4}"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3320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B2F057-F298-4B01-AA13-16093950E2B4}"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4044107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B2F057-F298-4B01-AA13-16093950E2B4}"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2588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B2F057-F298-4B01-AA13-16093950E2B4}"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501105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B2F057-F298-4B01-AA13-16093950E2B4}"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3841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B2F057-F298-4B01-AA13-16093950E2B4}" type="datetimeFigureOut">
              <a:rPr lang="en-GB" smtClean="0"/>
              <a:t>05/10/2020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16399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B2F057-F298-4B01-AA13-16093950E2B4}" type="datetimeFigureOut">
              <a:rPr lang="en-GB" smtClean="0"/>
              <a:t>05/10/2020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1026975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B2F057-F298-4B01-AA13-16093950E2B4}" type="datetimeFigureOut">
              <a:rPr lang="en-GB" smtClean="0"/>
              <a:t>05/10/2020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1528186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B2F057-F298-4B01-AA13-16093950E2B4}" type="datetimeFigureOut">
              <a:rPr lang="en-GB" smtClean="0"/>
              <a:t>05/10/2020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3679613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B2F057-F298-4B01-AA13-16093950E2B4}" type="datetimeFigureOut">
              <a:rPr lang="en-GB" smtClean="0"/>
              <a:t>05/10/2020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1628226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B2F057-F298-4B01-AA13-16093950E2B4}" type="datetimeFigureOut">
              <a:rPr lang="en-GB" smtClean="0"/>
              <a:t>05/10/2020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8C2EA8-41C8-4380-BA87-E30AE7C22D45}" type="slidenum">
              <a:rPr lang="en-GB" smtClean="0"/>
              <a:t>‹#›</a:t>
            </a:fld>
            <a:endParaRPr lang="en-GB"/>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4867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03B2F057-F298-4B01-AA13-16093950E2B4}" type="datetimeFigureOut">
              <a:rPr lang="en-GB" smtClean="0"/>
              <a:t>05/10/2020</a:t>
            </a:fld>
            <a:endParaRPr lang="en-GB"/>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GB"/>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088C2EA8-41C8-4380-BA87-E30AE7C22D45}"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934273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www.mindtools.com/pages/article/newppm_94.ht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mindtools.com/pages/videos/kotter-change-transcript.htm"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mindtools.com/pages/videos/kotter-change-transcript.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E1 Managing change</a:t>
            </a:r>
          </a:p>
        </p:txBody>
      </p:sp>
      <p:sp>
        <p:nvSpPr>
          <p:cNvPr id="3" name="Subtitle 2"/>
          <p:cNvSpPr>
            <a:spLocks noGrp="1"/>
          </p:cNvSpPr>
          <p:nvPr>
            <p:ph type="subTitle" idx="1"/>
          </p:nvPr>
        </p:nvSpPr>
        <p:spPr/>
        <p:txBody>
          <a:bodyPr>
            <a:normAutofit/>
          </a:bodyPr>
          <a:lstStyle/>
          <a:p>
            <a:r>
              <a:rPr lang="en-GB" sz="3200" dirty="0">
                <a:solidFill>
                  <a:schemeClr val="accent2">
                    <a:lumMod val="50000"/>
                  </a:schemeClr>
                </a:solidFill>
                <a:latin typeface="Calibri" panose="020F0502020204030204" pitchFamily="34" charset="0"/>
              </a:rPr>
              <a:t>Unit 6</a:t>
            </a:r>
          </a:p>
          <a:p>
            <a:r>
              <a:rPr lang="en-GB" sz="3200" dirty="0">
                <a:solidFill>
                  <a:schemeClr val="accent2">
                    <a:lumMod val="50000"/>
                  </a:schemeClr>
                </a:solidFill>
                <a:latin typeface="Calibri" panose="020F0502020204030204" pitchFamily="34" charset="0"/>
              </a:rPr>
              <a:t>Learning Aim D3</a:t>
            </a:r>
          </a:p>
        </p:txBody>
      </p:sp>
      <p:sp>
        <p:nvSpPr>
          <p:cNvPr id="4" name="Rectangle 3">
            <a:extLst>
              <a:ext uri="{FF2B5EF4-FFF2-40B4-BE49-F238E27FC236}">
                <a16:creationId xmlns:a16="http://schemas.microsoft.com/office/drawing/2014/main" id="{31E51651-06A3-714A-9A71-54BF5A4ADFE9}"/>
              </a:ext>
            </a:extLst>
          </p:cNvPr>
          <p:cNvSpPr/>
          <p:nvPr/>
        </p:nvSpPr>
        <p:spPr>
          <a:xfrm>
            <a:off x="788893" y="651773"/>
            <a:ext cx="8892989" cy="2308324"/>
          </a:xfrm>
          <a:prstGeom prst="rect">
            <a:avLst/>
          </a:prstGeom>
        </p:spPr>
        <p:txBody>
          <a:bodyPr wrap="square">
            <a:spAutoFit/>
          </a:bodyPr>
          <a:lstStyle/>
          <a:p>
            <a:r>
              <a:rPr lang="en-GB" sz="2400" b="1" dirty="0">
                <a:solidFill>
                  <a:schemeClr val="bg1"/>
                </a:solidFill>
              </a:rPr>
              <a:t>Week 6</a:t>
            </a:r>
          </a:p>
          <a:p>
            <a:r>
              <a:rPr lang="en-GB" sz="2400" dirty="0" smtClean="0">
                <a:solidFill>
                  <a:schemeClr val="bg1"/>
                </a:solidFill>
              </a:rPr>
              <a:t>(</a:t>
            </a:r>
            <a:r>
              <a:rPr lang="en-GB" sz="2400" dirty="0">
                <a:solidFill>
                  <a:schemeClr val="bg1"/>
                </a:solidFill>
              </a:rPr>
              <a:t>5</a:t>
            </a:r>
            <a:r>
              <a:rPr lang="en-GB" sz="2400" baseline="30000" dirty="0" smtClean="0">
                <a:solidFill>
                  <a:schemeClr val="bg1"/>
                </a:solidFill>
              </a:rPr>
              <a:t>th</a:t>
            </a:r>
            <a:r>
              <a:rPr lang="en-GB" sz="2400" dirty="0" smtClean="0">
                <a:solidFill>
                  <a:schemeClr val="bg1"/>
                </a:solidFill>
              </a:rPr>
              <a:t> </a:t>
            </a:r>
            <a:r>
              <a:rPr lang="en-GB" sz="2400" dirty="0">
                <a:solidFill>
                  <a:schemeClr val="bg1"/>
                </a:solidFill>
              </a:rPr>
              <a:t>– </a:t>
            </a:r>
            <a:r>
              <a:rPr lang="en-GB" sz="2400" dirty="0">
                <a:solidFill>
                  <a:schemeClr val="bg1"/>
                </a:solidFill>
              </a:rPr>
              <a:t>9</a:t>
            </a:r>
            <a:r>
              <a:rPr lang="en-GB" sz="2400" baseline="30000" dirty="0" smtClean="0">
                <a:solidFill>
                  <a:schemeClr val="bg1"/>
                </a:solidFill>
              </a:rPr>
              <a:t>th</a:t>
            </a:r>
            <a:r>
              <a:rPr lang="en-GB" sz="2400" dirty="0" smtClean="0">
                <a:solidFill>
                  <a:schemeClr val="bg1"/>
                </a:solidFill>
              </a:rPr>
              <a:t> </a:t>
            </a:r>
            <a:r>
              <a:rPr lang="en-GB" sz="2400" dirty="0">
                <a:solidFill>
                  <a:schemeClr val="bg1"/>
                </a:solidFill>
              </a:rPr>
              <a:t>October)</a:t>
            </a:r>
          </a:p>
          <a:p>
            <a:endParaRPr lang="en-GB" sz="2400" dirty="0">
              <a:solidFill>
                <a:schemeClr val="bg1"/>
              </a:solidFill>
            </a:endParaRPr>
          </a:p>
          <a:p>
            <a:r>
              <a:rPr lang="en-GB" sz="2400" b="1" dirty="0">
                <a:solidFill>
                  <a:schemeClr val="bg1"/>
                </a:solidFill>
              </a:rPr>
              <a:t>Past Paper Practice:</a:t>
            </a:r>
            <a:endParaRPr lang="en-GB" sz="2400" dirty="0">
              <a:solidFill>
                <a:schemeClr val="bg1"/>
              </a:solidFill>
            </a:endParaRPr>
          </a:p>
          <a:p>
            <a:r>
              <a:rPr lang="en-GB" sz="2400" dirty="0">
                <a:solidFill>
                  <a:schemeClr val="bg1"/>
                </a:solidFill>
              </a:rPr>
              <a:t>June 2019 Cookson’s Chemists - Activity 1 (Change Management)</a:t>
            </a:r>
          </a:p>
          <a:p>
            <a:endParaRPr lang="en-GB" sz="2400" dirty="0">
              <a:solidFill>
                <a:schemeClr val="bg1"/>
              </a:solidFill>
            </a:endParaRPr>
          </a:p>
        </p:txBody>
      </p:sp>
    </p:spTree>
    <p:extLst>
      <p:ext uri="{BB962C8B-B14F-4D97-AF65-F5344CB8AC3E}">
        <p14:creationId xmlns:p14="http://schemas.microsoft.com/office/powerpoint/2010/main" val="997597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Lewin’s change management model</a:t>
            </a:r>
          </a:p>
        </p:txBody>
      </p:sp>
      <p:sp>
        <p:nvSpPr>
          <p:cNvPr id="3" name="Subtitle 2"/>
          <p:cNvSpPr>
            <a:spLocks noGrp="1"/>
          </p:cNvSpPr>
          <p:nvPr>
            <p:ph type="subTitle" idx="1"/>
          </p:nvPr>
        </p:nvSpPr>
        <p:spPr/>
        <p:txBody>
          <a:bodyPr>
            <a:normAutofit/>
          </a:bodyPr>
          <a:lstStyle/>
          <a:p>
            <a:r>
              <a:rPr lang="en-GB" sz="3200" dirty="0">
                <a:solidFill>
                  <a:schemeClr val="accent2">
                    <a:lumMod val="50000"/>
                  </a:schemeClr>
                </a:solidFill>
                <a:latin typeface="Calibri" panose="020F0502020204030204" pitchFamily="34" charset="0"/>
              </a:rPr>
              <a:t>Unit 6</a:t>
            </a:r>
          </a:p>
          <a:p>
            <a:r>
              <a:rPr lang="en-GB" sz="3200" dirty="0">
                <a:solidFill>
                  <a:schemeClr val="accent2">
                    <a:lumMod val="50000"/>
                  </a:schemeClr>
                </a:solidFill>
                <a:latin typeface="Calibri" panose="020F0502020204030204" pitchFamily="34" charset="0"/>
              </a:rPr>
              <a:t>Learning Aim D3</a:t>
            </a:r>
          </a:p>
        </p:txBody>
      </p:sp>
      <p:sp>
        <p:nvSpPr>
          <p:cNvPr id="5" name="Rectangle 4">
            <a:extLst>
              <a:ext uri="{FF2B5EF4-FFF2-40B4-BE49-F238E27FC236}">
                <a16:creationId xmlns:a16="http://schemas.microsoft.com/office/drawing/2014/main" id="{CAB248A1-EA48-F445-9162-5ED24FDDBE18}"/>
              </a:ext>
            </a:extLst>
          </p:cNvPr>
          <p:cNvSpPr/>
          <p:nvPr/>
        </p:nvSpPr>
        <p:spPr>
          <a:xfrm>
            <a:off x="833438" y="738484"/>
            <a:ext cx="7777162" cy="1200329"/>
          </a:xfrm>
          <a:prstGeom prst="rect">
            <a:avLst/>
          </a:prstGeom>
        </p:spPr>
        <p:txBody>
          <a:bodyPr wrap="square">
            <a:spAutoFit/>
          </a:bodyPr>
          <a:lstStyle/>
          <a:p>
            <a:r>
              <a:rPr lang="en-GB" sz="2400" b="1" dirty="0">
                <a:solidFill>
                  <a:schemeClr val="bg1"/>
                </a:solidFill>
              </a:rPr>
              <a:t>Change management </a:t>
            </a:r>
            <a:r>
              <a:rPr lang="en-GB" sz="2400" dirty="0">
                <a:solidFill>
                  <a:schemeClr val="bg1"/>
                </a:solidFill>
              </a:rPr>
              <a:t>is a collective term for all approaches to preparing and supporting individuals, teams, and organizations in making organizational change.</a:t>
            </a:r>
          </a:p>
        </p:txBody>
      </p:sp>
    </p:spTree>
    <p:extLst>
      <p:ext uri="{BB962C8B-B14F-4D97-AF65-F5344CB8AC3E}">
        <p14:creationId xmlns:p14="http://schemas.microsoft.com/office/powerpoint/2010/main" val="165113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481307"/>
            <a:ext cx="9720072" cy="1499616"/>
          </a:xfrm>
        </p:spPr>
        <p:txBody>
          <a:bodyPr>
            <a:normAutofit/>
          </a:bodyPr>
          <a:lstStyle/>
          <a:p>
            <a:r>
              <a:rPr lang="en-GB" sz="3600" b="1" dirty="0">
                <a:solidFill>
                  <a:srgbClr val="C00000"/>
                </a:solidFill>
                <a:latin typeface="+mn-lt"/>
              </a:rPr>
              <a:t>Unfreeze, change, refreeze</a:t>
            </a:r>
          </a:p>
        </p:txBody>
      </p:sp>
      <p:pic>
        <p:nvPicPr>
          <p:cNvPr id="4" name="Content Placeholder 3">
            <a:extLst>
              <a:ext uri="{FF2B5EF4-FFF2-40B4-BE49-F238E27FC236}">
                <a16:creationId xmlns:a16="http://schemas.microsoft.com/office/drawing/2014/main" id="{D6F1F471-1BBB-954C-A79F-1854EFBF7491}"/>
              </a:ext>
            </a:extLst>
          </p:cNvPr>
          <p:cNvPicPr>
            <a:picLocks noGrp="1" noChangeAspect="1"/>
          </p:cNvPicPr>
          <p:nvPr>
            <p:ph idx="1"/>
          </p:nvPr>
        </p:nvPicPr>
        <p:blipFill>
          <a:blip r:embed="rId3"/>
          <a:stretch>
            <a:fillRect/>
          </a:stretch>
        </p:blipFill>
        <p:spPr>
          <a:xfrm>
            <a:off x="1400174" y="2208212"/>
            <a:ext cx="4182269" cy="1380149"/>
          </a:xfrm>
          <a:prstGeom prst="rect">
            <a:avLst/>
          </a:prstGeom>
        </p:spPr>
      </p:pic>
      <p:sp>
        <p:nvSpPr>
          <p:cNvPr id="5" name="Rectangle 4">
            <a:extLst>
              <a:ext uri="{FF2B5EF4-FFF2-40B4-BE49-F238E27FC236}">
                <a16:creationId xmlns:a16="http://schemas.microsoft.com/office/drawing/2014/main" id="{989C01D8-3D24-2949-A551-351E743558FE}"/>
              </a:ext>
            </a:extLst>
          </p:cNvPr>
          <p:cNvSpPr/>
          <p:nvPr/>
        </p:nvSpPr>
        <p:spPr>
          <a:xfrm>
            <a:off x="1262062" y="4456451"/>
            <a:ext cx="10053637" cy="2431435"/>
          </a:xfrm>
          <a:prstGeom prst="rect">
            <a:avLst/>
          </a:prstGeom>
        </p:spPr>
        <p:txBody>
          <a:bodyPr wrap="square">
            <a:spAutoFit/>
          </a:bodyPr>
          <a:lstStyle/>
          <a:p>
            <a:pPr fontAlgn="base"/>
            <a:r>
              <a:rPr lang="en-GB" sz="2000" dirty="0">
                <a:solidFill>
                  <a:srgbClr val="333333"/>
                </a:solidFill>
              </a:rPr>
              <a:t>If you have a large cube of ice but realize that what you want is a cone of ice, what do you do? </a:t>
            </a:r>
          </a:p>
          <a:p>
            <a:pPr fontAlgn="base"/>
            <a:r>
              <a:rPr lang="en-GB" sz="2000" dirty="0">
                <a:solidFill>
                  <a:srgbClr val="333333"/>
                </a:solidFill>
              </a:rPr>
              <a:t>First you must melt the ice to make it amenable to change (unfreeze). </a:t>
            </a:r>
          </a:p>
          <a:p>
            <a:pPr fontAlgn="base"/>
            <a:r>
              <a:rPr lang="en-GB" sz="2000" dirty="0">
                <a:solidFill>
                  <a:srgbClr val="333333"/>
                </a:solidFill>
              </a:rPr>
              <a:t>Then you must mold the iced water into the shape you want (change). </a:t>
            </a:r>
          </a:p>
          <a:p>
            <a:pPr fontAlgn="base"/>
            <a:r>
              <a:rPr lang="en-GB" sz="2000" dirty="0">
                <a:solidFill>
                  <a:srgbClr val="333333"/>
                </a:solidFill>
              </a:rPr>
              <a:t>Finally, you must solidify the new shape (refreeze).</a:t>
            </a:r>
          </a:p>
          <a:p>
            <a:pPr fontAlgn="base"/>
            <a:endParaRPr lang="en-GB" dirty="0">
              <a:solidFill>
                <a:srgbClr val="333333"/>
              </a:solidFill>
              <a:latin typeface="ProximaNova-n4"/>
            </a:endParaRPr>
          </a:p>
          <a:p>
            <a:pPr fontAlgn="base"/>
            <a:r>
              <a:rPr lang="en-GB" dirty="0">
                <a:hlinkClick r:id="rId4"/>
              </a:rPr>
              <a:t>https://www.mindtools.com/pages/article/newppm_94.htm</a:t>
            </a:r>
            <a:endParaRPr lang="en-GB" dirty="0">
              <a:solidFill>
                <a:srgbClr val="333333"/>
              </a:solidFill>
              <a:latin typeface="ProximaNova-n4"/>
            </a:endParaRPr>
          </a:p>
          <a:p>
            <a:r>
              <a:rPr lang="en-GB" dirty="0"/>
              <a:t/>
            </a:r>
            <a:br>
              <a:rPr lang="en-GB" dirty="0"/>
            </a:br>
            <a:endParaRPr lang="en-US" dirty="0"/>
          </a:p>
        </p:txBody>
      </p:sp>
    </p:spTree>
    <p:extLst>
      <p:ext uri="{BB962C8B-B14F-4D97-AF65-F5344CB8AC3E}">
        <p14:creationId xmlns:p14="http://schemas.microsoft.com/office/powerpoint/2010/main" val="2816468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Kotter’s 8 steps</a:t>
            </a:r>
          </a:p>
        </p:txBody>
      </p:sp>
      <p:sp>
        <p:nvSpPr>
          <p:cNvPr id="3" name="Subtitle 2"/>
          <p:cNvSpPr>
            <a:spLocks noGrp="1"/>
          </p:cNvSpPr>
          <p:nvPr>
            <p:ph type="subTitle" idx="1"/>
          </p:nvPr>
        </p:nvSpPr>
        <p:spPr/>
        <p:txBody>
          <a:bodyPr>
            <a:normAutofit/>
          </a:bodyPr>
          <a:lstStyle/>
          <a:p>
            <a:r>
              <a:rPr lang="en-GB" sz="3200" dirty="0">
                <a:solidFill>
                  <a:schemeClr val="accent2">
                    <a:lumMod val="50000"/>
                  </a:schemeClr>
                </a:solidFill>
                <a:latin typeface="Calibri" panose="020F0502020204030204" pitchFamily="34" charset="0"/>
              </a:rPr>
              <a:t>Unit 6</a:t>
            </a:r>
          </a:p>
          <a:p>
            <a:r>
              <a:rPr lang="en-GB" sz="3200" dirty="0">
                <a:solidFill>
                  <a:schemeClr val="accent2">
                    <a:lumMod val="50000"/>
                  </a:schemeClr>
                </a:solidFill>
                <a:latin typeface="Calibri" panose="020F0502020204030204" pitchFamily="34" charset="0"/>
              </a:rPr>
              <a:t>Learning Aim D3</a:t>
            </a:r>
          </a:p>
        </p:txBody>
      </p:sp>
      <p:sp>
        <p:nvSpPr>
          <p:cNvPr id="5" name="Rectangle 4">
            <a:extLst>
              <a:ext uri="{FF2B5EF4-FFF2-40B4-BE49-F238E27FC236}">
                <a16:creationId xmlns:a16="http://schemas.microsoft.com/office/drawing/2014/main" id="{49C8AF15-2D07-3347-982B-B75F6B5BC93A}"/>
              </a:ext>
            </a:extLst>
          </p:cNvPr>
          <p:cNvSpPr/>
          <p:nvPr/>
        </p:nvSpPr>
        <p:spPr>
          <a:xfrm>
            <a:off x="3048000" y="3105835"/>
            <a:ext cx="6096000" cy="646331"/>
          </a:xfrm>
          <a:prstGeom prst="rect">
            <a:avLst/>
          </a:prstGeom>
        </p:spPr>
        <p:txBody>
          <a:bodyPr>
            <a:spAutoFit/>
          </a:bodyPr>
          <a:lstStyle/>
          <a:p>
            <a:r>
              <a:rPr lang="en-GB" dirty="0">
                <a:solidFill>
                  <a:schemeClr val="bg1"/>
                </a:solidFill>
                <a:hlinkClick r:id="rId3">
                  <a:extLst>
                    <a:ext uri="{A12FA001-AC4F-418D-AE19-62706E023703}">
                      <ahyp:hlinkClr xmlns:ahyp="http://schemas.microsoft.com/office/drawing/2018/hyperlinkcolor" xmlns="" val="tx"/>
                    </a:ext>
                  </a:extLst>
                </a:hlinkClick>
              </a:rPr>
              <a:t>https://www.mindtools.com/pages/videos/kotter-change-transcript.htm</a:t>
            </a:r>
            <a:endParaRPr lang="en-US" dirty="0">
              <a:solidFill>
                <a:schemeClr val="bg1"/>
              </a:solidFill>
            </a:endParaRPr>
          </a:p>
        </p:txBody>
      </p:sp>
      <p:sp>
        <p:nvSpPr>
          <p:cNvPr id="6" name="Rectangle 5">
            <a:extLst>
              <a:ext uri="{FF2B5EF4-FFF2-40B4-BE49-F238E27FC236}">
                <a16:creationId xmlns:a16="http://schemas.microsoft.com/office/drawing/2014/main" id="{16F99C5B-0680-A842-A5AD-744578DDD88B}"/>
              </a:ext>
            </a:extLst>
          </p:cNvPr>
          <p:cNvSpPr/>
          <p:nvPr/>
        </p:nvSpPr>
        <p:spPr>
          <a:xfrm>
            <a:off x="762000" y="705535"/>
            <a:ext cx="6096000" cy="1200329"/>
          </a:xfrm>
          <a:prstGeom prst="rect">
            <a:avLst/>
          </a:prstGeom>
        </p:spPr>
        <p:txBody>
          <a:bodyPr>
            <a:spAutoFit/>
          </a:bodyPr>
          <a:lstStyle/>
          <a:p>
            <a:r>
              <a:rPr lang="en-GB" sz="2400" dirty="0">
                <a:solidFill>
                  <a:schemeClr val="bg1"/>
                </a:solidFill>
                <a:latin typeface="+mj-lt"/>
              </a:rPr>
              <a:t>Kotter suggests that for change to be successful, 75 percent of a company's management needs to "buy into" the change</a:t>
            </a:r>
            <a:endParaRPr lang="en-US" sz="2400" dirty="0">
              <a:solidFill>
                <a:schemeClr val="bg1"/>
              </a:solidFill>
              <a:latin typeface="+mj-lt"/>
            </a:endParaRPr>
          </a:p>
        </p:txBody>
      </p:sp>
    </p:spTree>
    <p:extLst>
      <p:ext uri="{BB962C8B-B14F-4D97-AF65-F5344CB8AC3E}">
        <p14:creationId xmlns:p14="http://schemas.microsoft.com/office/powerpoint/2010/main" val="2075030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673" y="809920"/>
            <a:ext cx="9720072" cy="1018884"/>
          </a:xfrm>
        </p:spPr>
        <p:txBody>
          <a:bodyPr>
            <a:normAutofit/>
          </a:bodyPr>
          <a:lstStyle/>
          <a:p>
            <a:r>
              <a:rPr lang="en-GB" sz="3600" b="1" dirty="0">
                <a:solidFill>
                  <a:srgbClr val="C00000"/>
                </a:solidFill>
                <a:latin typeface="+mn-lt"/>
              </a:rPr>
              <a:t>Kotter’s model for Managing change</a:t>
            </a:r>
          </a:p>
        </p:txBody>
      </p:sp>
      <p:sp>
        <p:nvSpPr>
          <p:cNvPr id="3" name="Content Placeholder 2"/>
          <p:cNvSpPr>
            <a:spLocks noGrp="1"/>
          </p:cNvSpPr>
          <p:nvPr>
            <p:ph idx="1"/>
          </p:nvPr>
        </p:nvSpPr>
        <p:spPr>
          <a:xfrm>
            <a:off x="966973" y="1936829"/>
            <a:ext cx="10741158" cy="4349132"/>
          </a:xfrm>
        </p:spPr>
        <p:txBody>
          <a:bodyPr>
            <a:normAutofit fontScale="92500" lnSpcReduction="10000"/>
          </a:bodyPr>
          <a:lstStyle/>
          <a:p>
            <a:pPr marL="457200" lvl="0" indent="-457200">
              <a:buFont typeface="+mj-lt"/>
              <a:buAutoNum type="arabicParenR"/>
            </a:pPr>
            <a:r>
              <a:rPr lang="en-GB" b="1" dirty="0">
                <a:solidFill>
                  <a:schemeClr val="tx2">
                    <a:lumMod val="90000"/>
                    <a:lumOff val="10000"/>
                  </a:schemeClr>
                </a:solidFill>
                <a:latin typeface="+mj-lt"/>
              </a:rPr>
              <a:t>Increase urgency</a:t>
            </a:r>
            <a:r>
              <a:rPr lang="en-GB" dirty="0">
                <a:solidFill>
                  <a:schemeClr val="tx2">
                    <a:lumMod val="90000"/>
                    <a:lumOff val="10000"/>
                  </a:schemeClr>
                </a:solidFill>
                <a:latin typeface="+mj-lt"/>
              </a:rPr>
              <a:t> - inspire people to move, make objectives real and relevant. </a:t>
            </a:r>
          </a:p>
          <a:p>
            <a:pPr marL="457200" lvl="0" indent="-457200">
              <a:buFont typeface="+mj-lt"/>
              <a:buAutoNum type="arabicParenR"/>
            </a:pPr>
            <a:r>
              <a:rPr lang="en-GB" b="1" dirty="0">
                <a:solidFill>
                  <a:schemeClr val="tx2">
                    <a:lumMod val="90000"/>
                    <a:lumOff val="10000"/>
                  </a:schemeClr>
                </a:solidFill>
                <a:latin typeface="+mj-lt"/>
              </a:rPr>
              <a:t>Build the guiding team</a:t>
            </a:r>
            <a:r>
              <a:rPr lang="en-GB" dirty="0">
                <a:solidFill>
                  <a:schemeClr val="tx2">
                    <a:lumMod val="90000"/>
                    <a:lumOff val="10000"/>
                  </a:schemeClr>
                </a:solidFill>
                <a:latin typeface="+mj-lt"/>
              </a:rPr>
              <a:t> - get the right people in place with the right mix of skills and levels. </a:t>
            </a:r>
          </a:p>
          <a:p>
            <a:pPr marL="457200" lvl="0" indent="-457200">
              <a:buFont typeface="+mj-lt"/>
              <a:buAutoNum type="arabicParenR"/>
            </a:pPr>
            <a:r>
              <a:rPr lang="en-GB" b="1" dirty="0">
                <a:solidFill>
                  <a:schemeClr val="tx2">
                    <a:lumMod val="90000"/>
                    <a:lumOff val="10000"/>
                  </a:schemeClr>
                </a:solidFill>
                <a:latin typeface="+mj-lt"/>
              </a:rPr>
              <a:t>Get the vision right</a:t>
            </a:r>
            <a:r>
              <a:rPr lang="en-GB" dirty="0">
                <a:solidFill>
                  <a:schemeClr val="tx2">
                    <a:lumMod val="90000"/>
                    <a:lumOff val="10000"/>
                  </a:schemeClr>
                </a:solidFill>
                <a:latin typeface="+mj-lt"/>
              </a:rPr>
              <a:t> - get the team to establish a simple vision and strategy</a:t>
            </a:r>
          </a:p>
          <a:p>
            <a:pPr marL="457200" lvl="0" indent="-457200">
              <a:buFont typeface="+mj-lt"/>
              <a:buAutoNum type="arabicParenR"/>
            </a:pPr>
            <a:r>
              <a:rPr lang="en-GB" b="1" dirty="0">
                <a:solidFill>
                  <a:schemeClr val="tx2">
                    <a:lumMod val="90000"/>
                    <a:lumOff val="10000"/>
                  </a:schemeClr>
                </a:solidFill>
                <a:latin typeface="+mj-lt"/>
              </a:rPr>
              <a:t>Communicate for buy-in</a:t>
            </a:r>
            <a:r>
              <a:rPr lang="en-GB" dirty="0">
                <a:solidFill>
                  <a:schemeClr val="tx2">
                    <a:lumMod val="90000"/>
                    <a:lumOff val="10000"/>
                  </a:schemeClr>
                </a:solidFill>
                <a:latin typeface="+mj-lt"/>
              </a:rPr>
              <a:t> - Involve as many people as possible, communicate the essentials simply</a:t>
            </a:r>
          </a:p>
          <a:p>
            <a:pPr marL="457200" lvl="0" indent="-457200">
              <a:buFont typeface="+mj-lt"/>
              <a:buAutoNum type="arabicParenR"/>
            </a:pPr>
            <a:r>
              <a:rPr lang="en-GB" b="1" dirty="0">
                <a:solidFill>
                  <a:schemeClr val="tx2">
                    <a:lumMod val="90000"/>
                    <a:lumOff val="10000"/>
                  </a:schemeClr>
                </a:solidFill>
                <a:latin typeface="+mj-lt"/>
              </a:rPr>
              <a:t>Empower action</a:t>
            </a:r>
            <a:r>
              <a:rPr lang="en-GB" dirty="0">
                <a:solidFill>
                  <a:schemeClr val="tx2">
                    <a:lumMod val="90000"/>
                    <a:lumOff val="10000"/>
                  </a:schemeClr>
                </a:solidFill>
                <a:latin typeface="+mj-lt"/>
              </a:rPr>
              <a:t> - Remove obstacles, enable constructive feedback and lots of support from leaders - reward and recognise progress and achievements. </a:t>
            </a:r>
          </a:p>
          <a:p>
            <a:pPr marL="457200" lvl="0" indent="-457200">
              <a:buFont typeface="+mj-lt"/>
              <a:buAutoNum type="arabicParenR"/>
            </a:pPr>
            <a:r>
              <a:rPr lang="en-GB" b="1" dirty="0">
                <a:solidFill>
                  <a:schemeClr val="tx2">
                    <a:lumMod val="90000"/>
                    <a:lumOff val="10000"/>
                  </a:schemeClr>
                </a:solidFill>
                <a:latin typeface="+mj-lt"/>
              </a:rPr>
              <a:t>Create short-term wins</a:t>
            </a:r>
            <a:r>
              <a:rPr lang="en-GB" dirty="0">
                <a:solidFill>
                  <a:schemeClr val="tx2">
                    <a:lumMod val="90000"/>
                    <a:lumOff val="10000"/>
                  </a:schemeClr>
                </a:solidFill>
                <a:latin typeface="+mj-lt"/>
              </a:rPr>
              <a:t> - Set aims that are easy to achieve - in bite-size chunks. Manageable numbers of initiatives. Finish current stages before starting new ones. </a:t>
            </a:r>
          </a:p>
          <a:p>
            <a:pPr marL="457200" lvl="0" indent="-457200">
              <a:buFont typeface="+mj-lt"/>
              <a:buAutoNum type="arabicParenR"/>
            </a:pPr>
            <a:r>
              <a:rPr lang="en-GB" b="1" dirty="0">
                <a:solidFill>
                  <a:schemeClr val="tx2">
                    <a:lumMod val="90000"/>
                    <a:lumOff val="10000"/>
                  </a:schemeClr>
                </a:solidFill>
                <a:latin typeface="+mj-lt"/>
              </a:rPr>
              <a:t>Don't let up</a:t>
            </a:r>
            <a:r>
              <a:rPr lang="en-GB" dirty="0">
                <a:solidFill>
                  <a:schemeClr val="tx2">
                    <a:lumMod val="90000"/>
                    <a:lumOff val="10000"/>
                  </a:schemeClr>
                </a:solidFill>
                <a:latin typeface="+mj-lt"/>
              </a:rPr>
              <a:t> - Foster and encourage determination and persistence - ongoing change - encourage ongoing progress reporting - highlight achieved and future milestones. </a:t>
            </a:r>
          </a:p>
          <a:p>
            <a:pPr marL="457200" lvl="0" indent="-457200">
              <a:buFont typeface="+mj-lt"/>
              <a:buAutoNum type="arabicParenR"/>
            </a:pPr>
            <a:r>
              <a:rPr lang="en-GB" b="1" dirty="0">
                <a:solidFill>
                  <a:schemeClr val="tx2">
                    <a:lumMod val="90000"/>
                    <a:lumOff val="10000"/>
                  </a:schemeClr>
                </a:solidFill>
                <a:latin typeface="+mj-lt"/>
              </a:rPr>
              <a:t>Make change stick</a:t>
            </a:r>
            <a:r>
              <a:rPr lang="en-GB" dirty="0">
                <a:solidFill>
                  <a:schemeClr val="tx2">
                    <a:lumMod val="90000"/>
                    <a:lumOff val="10000"/>
                  </a:schemeClr>
                </a:solidFill>
                <a:latin typeface="+mj-lt"/>
              </a:rPr>
              <a:t> - Reinforce the value of successful change via recruitment, promotion, new change leaders. Weave change into culture. </a:t>
            </a:r>
          </a:p>
        </p:txBody>
      </p:sp>
      <p:sp>
        <p:nvSpPr>
          <p:cNvPr id="5" name="Rectangle 4">
            <a:extLst>
              <a:ext uri="{FF2B5EF4-FFF2-40B4-BE49-F238E27FC236}">
                <a16:creationId xmlns:a16="http://schemas.microsoft.com/office/drawing/2014/main" id="{BB0CF9E2-20CE-124D-954F-82E0A4806ACA}"/>
              </a:ext>
            </a:extLst>
          </p:cNvPr>
          <p:cNvSpPr/>
          <p:nvPr/>
        </p:nvSpPr>
        <p:spPr>
          <a:xfrm>
            <a:off x="4932230" y="6371682"/>
            <a:ext cx="8291327" cy="369332"/>
          </a:xfrm>
          <a:prstGeom prst="rect">
            <a:avLst/>
          </a:prstGeom>
        </p:spPr>
        <p:txBody>
          <a:bodyPr wrap="square">
            <a:spAutoFit/>
          </a:bodyPr>
          <a:lstStyle/>
          <a:p>
            <a:r>
              <a:rPr lang="en-GB" dirty="0">
                <a:solidFill>
                  <a:srgbClr val="0070C0"/>
                </a:solidFill>
                <a:hlinkClick r:id="rId3">
                  <a:extLst>
                    <a:ext uri="{A12FA001-AC4F-418D-AE19-62706E023703}">
                      <ahyp:hlinkClr xmlns:ahyp="http://schemas.microsoft.com/office/drawing/2018/hyperlinkcolor" xmlns="" val="tx"/>
                    </a:ext>
                  </a:extLst>
                </a:hlinkClick>
              </a:rPr>
              <a:t>https://www.mindtools.com/pages/videos/kotter-change-transcript.htm</a:t>
            </a:r>
            <a:endParaRPr lang="en-US" dirty="0">
              <a:solidFill>
                <a:srgbClr val="0070C0"/>
              </a:solidFill>
            </a:endParaRPr>
          </a:p>
        </p:txBody>
      </p:sp>
    </p:spTree>
    <p:extLst>
      <p:ext uri="{BB962C8B-B14F-4D97-AF65-F5344CB8AC3E}">
        <p14:creationId xmlns:p14="http://schemas.microsoft.com/office/powerpoint/2010/main" val="2017466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3">
            <a:extLst>
              <a:ext uri="{FF2B5EF4-FFF2-40B4-BE49-F238E27FC236}">
                <a16:creationId xmlns:a16="http://schemas.microsoft.com/office/drawing/2014/main" id="{DE8E68AF-FF96-439D-B1AF-4969643170D7}"/>
              </a:ext>
            </a:extLst>
          </p:cNvPr>
          <p:cNvGraphicFramePr>
            <a:graphicFrameLocks noGrp="1"/>
          </p:cNvGraphicFramePr>
          <p:nvPr>
            <p:ph idx="1"/>
            <p:extLst>
              <p:ext uri="{D42A27DB-BD31-4B8C-83A1-F6EECF244321}">
                <p14:modId xmlns:p14="http://schemas.microsoft.com/office/powerpoint/2010/main" val="2589330547"/>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a:extLst>
              <a:ext uri="{FF2B5EF4-FFF2-40B4-BE49-F238E27FC236}">
                <a16:creationId xmlns:a16="http://schemas.microsoft.com/office/drawing/2014/main" id="{A9A23DD1-72B6-D349-ADF0-705D5E5CDF31}"/>
              </a:ext>
            </a:extLst>
          </p:cNvPr>
          <p:cNvSpPr>
            <a:spLocks noGrp="1"/>
          </p:cNvSpPr>
          <p:nvPr>
            <p:ph type="title"/>
          </p:nvPr>
        </p:nvSpPr>
        <p:spPr>
          <a:xfrm>
            <a:off x="1023938" y="867438"/>
            <a:ext cx="9720072" cy="1232295"/>
          </a:xfrm>
        </p:spPr>
        <p:txBody>
          <a:bodyPr anchor="ctr">
            <a:normAutofit fontScale="90000"/>
          </a:bodyPr>
          <a:lstStyle/>
          <a:p>
            <a:r>
              <a:rPr lang="en-GB" sz="3100" cap="none" dirty="0">
                <a:latin typeface="+mn-lt"/>
              </a:rPr>
              <a:t>Task for this week 12</a:t>
            </a:r>
            <a:r>
              <a:rPr lang="en-GB" sz="3100" cap="none" baseline="30000" dirty="0">
                <a:latin typeface="+mn-lt"/>
              </a:rPr>
              <a:t>th</a:t>
            </a:r>
            <a:r>
              <a:rPr lang="en-GB" sz="3100" cap="none" dirty="0">
                <a:latin typeface="+mn-lt"/>
              </a:rPr>
              <a:t> – 16</a:t>
            </a:r>
            <a:r>
              <a:rPr lang="en-GB" sz="3100" cap="none" baseline="30000" dirty="0">
                <a:latin typeface="+mn-lt"/>
              </a:rPr>
              <a:t>th</a:t>
            </a:r>
            <a:r>
              <a:rPr lang="en-GB" sz="3100" cap="none" dirty="0">
                <a:latin typeface="+mn-lt"/>
              </a:rPr>
              <a:t> Oct</a:t>
            </a:r>
            <a:r>
              <a:rPr lang="en-GB" sz="3100" b="1" cap="none" dirty="0">
                <a:latin typeface="+mn-lt"/>
              </a:rPr>
              <a:t/>
            </a:r>
            <a:br>
              <a:rPr lang="en-GB" sz="3100" b="1" cap="none" dirty="0">
                <a:latin typeface="+mn-lt"/>
              </a:rPr>
            </a:br>
            <a:r>
              <a:rPr lang="en-GB" sz="3200" cap="none" dirty="0">
                <a:solidFill>
                  <a:schemeClr val="accent2"/>
                </a:solidFill>
              </a:rPr>
              <a:t>Cookson’s Chemists (CCL) Past Paper Jan 18 </a:t>
            </a:r>
            <a:r>
              <a:rPr lang="en-GB" sz="3200" b="1" cap="none" dirty="0">
                <a:solidFill>
                  <a:schemeClr val="accent2"/>
                </a:solidFill>
              </a:rPr>
              <a:t>Activity 1 </a:t>
            </a:r>
            <a:r>
              <a:rPr lang="en-GB" sz="3200" b="1" dirty="0"/>
              <a:t/>
            </a:r>
            <a:br>
              <a:rPr lang="en-GB" sz="3200" b="1" dirty="0"/>
            </a:br>
            <a:endParaRPr lang="en-GB" sz="3200" cap="none" dirty="0"/>
          </a:p>
        </p:txBody>
      </p:sp>
    </p:spTree>
    <p:extLst>
      <p:ext uri="{BB962C8B-B14F-4D97-AF65-F5344CB8AC3E}">
        <p14:creationId xmlns:p14="http://schemas.microsoft.com/office/powerpoint/2010/main" val="2705796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 your answer (1)</a:t>
            </a:r>
            <a:endParaRPr lang="en-GB" dirty="0"/>
          </a:p>
        </p:txBody>
      </p:sp>
      <p:sp>
        <p:nvSpPr>
          <p:cNvPr id="3" name="Content Placeholder 2"/>
          <p:cNvSpPr>
            <a:spLocks noGrp="1"/>
          </p:cNvSpPr>
          <p:nvPr>
            <p:ph idx="1"/>
          </p:nvPr>
        </p:nvSpPr>
        <p:spPr/>
        <p:txBody>
          <a:bodyPr>
            <a:normAutofit fontScale="92500"/>
          </a:bodyPr>
          <a:lstStyle/>
          <a:p>
            <a:pPr lvl="0"/>
            <a:r>
              <a:rPr lang="en-GB" b="1" dirty="0">
                <a:solidFill>
                  <a:schemeClr val="accent1">
                    <a:lumMod val="60000"/>
                    <a:lumOff val="40000"/>
                  </a:schemeClr>
                </a:solidFill>
              </a:rPr>
              <a:t>Your report should show understanding of the need to manage the proposed change at CCL successfully including the factors and stakeholders that will influence this change</a:t>
            </a:r>
          </a:p>
          <a:p>
            <a:r>
              <a:rPr lang="en-GB" b="1" dirty="0"/>
              <a:t>the need to manage the proposed change </a:t>
            </a:r>
            <a:r>
              <a:rPr lang="en-GB" dirty="0" smtClean="0"/>
              <a:t>The </a:t>
            </a:r>
            <a:r>
              <a:rPr lang="en-GB" dirty="0"/>
              <a:t>first third should explain that there are HR issues already because the company has undergone change (more shops and changing job roles) and this has not always been well received by the staff. Show that you understand there </a:t>
            </a:r>
            <a:r>
              <a:rPr lang="en-GB" dirty="0" err="1"/>
              <a:t>there</a:t>
            </a:r>
            <a:r>
              <a:rPr lang="en-GB" dirty="0"/>
              <a:t> are a range of stakeholders affected by this change (staff, managers, owners/shareholders), customers). The change has not been smooth so far and so a clear change management policy is required.</a:t>
            </a:r>
          </a:p>
          <a:p>
            <a:r>
              <a:rPr lang="en-GB" dirty="0"/>
              <a:t>The remaining 2/3 of the report should be a detailed explanation of the Change Management policy that you would implement - </a:t>
            </a:r>
            <a:r>
              <a:rPr lang="en-GB" dirty="0" err="1"/>
              <a:t>ie</a:t>
            </a:r>
            <a:r>
              <a:rPr lang="en-GB" dirty="0"/>
              <a:t> how would you communicate the changes and make sure that the changes ran smoothly without staff rebelling? Change management is largely about communication and persuasion, keeping all stakeholders involved and on your side at all times</a:t>
            </a:r>
            <a:r>
              <a:rPr lang="en-GB" dirty="0" smtClean="0"/>
              <a:t>.</a:t>
            </a:r>
            <a:endParaRPr lang="en-GB" dirty="0"/>
          </a:p>
        </p:txBody>
      </p:sp>
    </p:spTree>
    <p:extLst>
      <p:ext uri="{BB962C8B-B14F-4D97-AF65-F5344CB8AC3E}">
        <p14:creationId xmlns:p14="http://schemas.microsoft.com/office/powerpoint/2010/main" val="4200415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 your answer (2)</a:t>
            </a:r>
            <a:endParaRPr lang="en-GB" dirty="0"/>
          </a:p>
        </p:txBody>
      </p:sp>
      <p:sp>
        <p:nvSpPr>
          <p:cNvPr id="3" name="Content Placeholder 2"/>
          <p:cNvSpPr>
            <a:spLocks noGrp="1"/>
          </p:cNvSpPr>
          <p:nvPr>
            <p:ph idx="1"/>
          </p:nvPr>
        </p:nvSpPr>
        <p:spPr/>
        <p:txBody>
          <a:bodyPr>
            <a:normAutofit lnSpcReduction="10000"/>
          </a:bodyPr>
          <a:lstStyle/>
          <a:p>
            <a:pPr lvl="0"/>
            <a:r>
              <a:rPr lang="en-GB" b="1" dirty="0">
                <a:solidFill>
                  <a:schemeClr val="accent1">
                    <a:lumMod val="60000"/>
                    <a:lumOff val="40000"/>
                  </a:schemeClr>
                </a:solidFill>
              </a:rPr>
              <a:t>Make recommendations about the actions CCL needs to take to manage the proposed change</a:t>
            </a:r>
          </a:p>
          <a:p>
            <a:r>
              <a:rPr lang="en-GB" dirty="0" smtClean="0"/>
              <a:t>The </a:t>
            </a:r>
            <a:r>
              <a:rPr lang="en-GB" dirty="0"/>
              <a:t>remaining 2/3 of the report should be a detailed explanation of the Change Management policy that you would implement - </a:t>
            </a:r>
            <a:r>
              <a:rPr lang="en-GB" dirty="0" err="1"/>
              <a:t>ie</a:t>
            </a:r>
            <a:r>
              <a:rPr lang="en-GB" dirty="0"/>
              <a:t> how would you communicate the changes and make sure that the changes ran smoothly without staff rebelling? Change management is largely about communication and persuasion, keeping all stakeholders </a:t>
            </a:r>
            <a:r>
              <a:rPr lang="en-GB" dirty="0" smtClean="0"/>
              <a:t>involved </a:t>
            </a:r>
            <a:r>
              <a:rPr lang="en-GB" dirty="0"/>
              <a:t>and on your side at all times</a:t>
            </a:r>
            <a:r>
              <a:rPr lang="en-GB" dirty="0" smtClean="0"/>
              <a:t>.</a:t>
            </a:r>
          </a:p>
          <a:p>
            <a:r>
              <a:rPr lang="en-GB" dirty="0" smtClean="0"/>
              <a:t>Use Kotter’s 8 steps as a guide to your proposal. You can also refer to Lewin’s idea about Freeze/unfreeze/refreeze and apply that to their situation. Your proposal of how to manage the changes taking place does not have to be restricted to one theory – there might be a number of business theories and/or concepts that are relevant. Make sure that you consider Leadership style and skills as well. Motivation might also be relevant.</a:t>
            </a:r>
            <a:endParaRPr lang="en-GB" dirty="0"/>
          </a:p>
        </p:txBody>
      </p:sp>
    </p:spTree>
    <p:extLst>
      <p:ext uri="{BB962C8B-B14F-4D97-AF65-F5344CB8AC3E}">
        <p14:creationId xmlns:p14="http://schemas.microsoft.com/office/powerpoint/2010/main" val="817111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solidFill>
                  <a:srgbClr val="C00000"/>
                </a:solidFill>
                <a:latin typeface="+mn-lt"/>
              </a:rPr>
              <a:t>Managing change</a:t>
            </a:r>
          </a:p>
        </p:txBody>
      </p:sp>
      <p:sp>
        <p:nvSpPr>
          <p:cNvPr id="3" name="Content Placeholder 2"/>
          <p:cNvSpPr>
            <a:spLocks noGrp="1"/>
          </p:cNvSpPr>
          <p:nvPr>
            <p:ph idx="1"/>
          </p:nvPr>
        </p:nvSpPr>
        <p:spPr>
          <a:xfrm>
            <a:off x="1024127" y="2695904"/>
            <a:ext cx="9377173" cy="3767958"/>
          </a:xfrm>
        </p:spPr>
        <p:txBody>
          <a:bodyPr>
            <a:normAutofit/>
          </a:bodyPr>
          <a:lstStyle/>
          <a:p>
            <a:r>
              <a:rPr lang="en-GB" sz="2400" dirty="0"/>
              <a:t>Change is a common thread that runs through all businesses regardless of size, industry and age. </a:t>
            </a:r>
          </a:p>
          <a:p>
            <a:r>
              <a:rPr lang="en-GB" sz="2400" dirty="0"/>
              <a:t>The world is changing fast and organizations must change quickly, too.</a:t>
            </a:r>
          </a:p>
          <a:p>
            <a:r>
              <a:rPr lang="en-GB" sz="2400" dirty="0"/>
              <a:t>Organizations that handle change well thrive, whilst those that do not may struggle to survive</a:t>
            </a:r>
          </a:p>
          <a:p>
            <a:endParaRPr lang="en-GB" sz="2400" dirty="0"/>
          </a:p>
          <a:p>
            <a:r>
              <a:rPr lang="en-GB" sz="2400" b="1" dirty="0">
                <a:solidFill>
                  <a:schemeClr val="accent2">
                    <a:lumMod val="75000"/>
                  </a:schemeClr>
                </a:solidFill>
              </a:rPr>
              <a:t>3 factors to consider – internal, external and stakeholders</a:t>
            </a:r>
            <a:endParaRPr lang="en-US" sz="2400" b="1" dirty="0">
              <a:solidFill>
                <a:schemeClr val="accent2">
                  <a:lumMod val="75000"/>
                </a:schemeClr>
              </a:solidFill>
            </a:endParaRPr>
          </a:p>
        </p:txBody>
      </p:sp>
    </p:spTree>
    <p:extLst>
      <p:ext uri="{BB962C8B-B14F-4D97-AF65-F5344CB8AC3E}">
        <p14:creationId xmlns:p14="http://schemas.microsoft.com/office/powerpoint/2010/main" val="3630056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532" y="585216"/>
            <a:ext cx="9720072" cy="1499616"/>
          </a:xfrm>
        </p:spPr>
        <p:txBody>
          <a:bodyPr>
            <a:normAutofit/>
          </a:bodyPr>
          <a:lstStyle/>
          <a:p>
            <a:r>
              <a:rPr lang="en-GB" sz="3600" b="1" dirty="0">
                <a:solidFill>
                  <a:srgbClr val="C00000"/>
                </a:solidFill>
                <a:latin typeface="+mn-lt"/>
              </a:rPr>
              <a:t>Internal factors that influence change</a:t>
            </a:r>
          </a:p>
        </p:txBody>
      </p:sp>
      <p:sp>
        <p:nvSpPr>
          <p:cNvPr id="6" name="Rectangle 5"/>
          <p:cNvSpPr/>
          <p:nvPr/>
        </p:nvSpPr>
        <p:spPr>
          <a:xfrm>
            <a:off x="961064" y="2554013"/>
            <a:ext cx="9720072" cy="3046988"/>
          </a:xfrm>
          <a:prstGeom prst="rect">
            <a:avLst/>
          </a:prstGeom>
        </p:spPr>
        <p:txBody>
          <a:bodyPr wrap="square">
            <a:spAutoFit/>
          </a:bodyPr>
          <a:lstStyle/>
          <a:p>
            <a:r>
              <a:rPr lang="en-GB" sz="2400" b="1" dirty="0"/>
              <a:t>The internal environment: </a:t>
            </a:r>
            <a:r>
              <a:rPr lang="en-GB" sz="2400" dirty="0"/>
              <a:t>the company's mission statement, organizational culture and style of leadership</a:t>
            </a:r>
          </a:p>
          <a:p>
            <a:endParaRPr lang="en-GB" sz="2400" dirty="0"/>
          </a:p>
          <a:p>
            <a:r>
              <a:rPr lang="en-GB" sz="2400" dirty="0"/>
              <a:t>This will influence organizational activities, decisions, and employee behaviour and attitudes. </a:t>
            </a:r>
          </a:p>
          <a:p>
            <a:endParaRPr lang="en-GB" sz="2400" dirty="0"/>
          </a:p>
          <a:p>
            <a:r>
              <a:rPr lang="en-GB" sz="2400" dirty="0">
                <a:solidFill>
                  <a:schemeClr val="accent1"/>
                </a:solidFill>
              </a:rPr>
              <a:t>Changes in the </a:t>
            </a:r>
            <a:r>
              <a:rPr lang="en-GB" sz="2400" b="1" dirty="0">
                <a:solidFill>
                  <a:schemeClr val="accent1"/>
                </a:solidFill>
              </a:rPr>
              <a:t>leadership style, the organization's mission, or culture </a:t>
            </a:r>
            <a:r>
              <a:rPr lang="en-GB" sz="2400" dirty="0">
                <a:solidFill>
                  <a:schemeClr val="accent1"/>
                </a:solidFill>
              </a:rPr>
              <a:t>can have a considerable impact on the organization. </a:t>
            </a:r>
          </a:p>
        </p:txBody>
      </p:sp>
    </p:spTree>
    <p:extLst>
      <p:ext uri="{BB962C8B-B14F-4D97-AF65-F5344CB8AC3E}">
        <p14:creationId xmlns:p14="http://schemas.microsoft.com/office/powerpoint/2010/main" val="1787810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532" y="585216"/>
            <a:ext cx="9720072" cy="1499616"/>
          </a:xfrm>
        </p:spPr>
        <p:txBody>
          <a:bodyPr>
            <a:normAutofit/>
          </a:bodyPr>
          <a:lstStyle/>
          <a:p>
            <a:r>
              <a:rPr lang="en-GB" sz="3600" b="1" dirty="0">
                <a:solidFill>
                  <a:srgbClr val="C00000"/>
                </a:solidFill>
                <a:latin typeface="+mn-lt"/>
              </a:rPr>
              <a:t>external factors that influence change</a:t>
            </a:r>
          </a:p>
        </p:txBody>
      </p:sp>
      <p:sp>
        <p:nvSpPr>
          <p:cNvPr id="5" name="Rectangle 4"/>
          <p:cNvSpPr/>
          <p:nvPr/>
        </p:nvSpPr>
        <p:spPr>
          <a:xfrm>
            <a:off x="1024127" y="2420707"/>
            <a:ext cx="9995969" cy="2123658"/>
          </a:xfrm>
          <a:prstGeom prst="rect">
            <a:avLst/>
          </a:prstGeom>
        </p:spPr>
        <p:txBody>
          <a:bodyPr wrap="square">
            <a:spAutoFit/>
          </a:bodyPr>
          <a:lstStyle/>
          <a:p>
            <a:r>
              <a:rPr lang="en-GB" sz="2200" dirty="0"/>
              <a:t>Customers, competition, the economy, technology, political and social conditions (PEST) are common external factors that influence change in an organisation. </a:t>
            </a:r>
          </a:p>
          <a:p>
            <a:endParaRPr lang="en-GB" sz="2200" dirty="0"/>
          </a:p>
          <a:p>
            <a:r>
              <a:rPr lang="en-GB" sz="2200" dirty="0"/>
              <a:t>Managers must </a:t>
            </a:r>
            <a:r>
              <a:rPr lang="en-GB" sz="2200" b="1" dirty="0"/>
              <a:t>monitor</a:t>
            </a:r>
            <a:r>
              <a:rPr lang="en-GB" sz="2200" dirty="0"/>
              <a:t> and adapt to the external environment, working to make </a:t>
            </a:r>
            <a:r>
              <a:rPr lang="en-GB" sz="2200" b="1" dirty="0"/>
              <a:t>proactive changes </a:t>
            </a:r>
            <a:r>
              <a:rPr lang="en-GB" sz="2200" dirty="0"/>
              <a:t>earlier on rather than having to take a reactive approach, which can lead to a vastly different outcome</a:t>
            </a:r>
          </a:p>
        </p:txBody>
      </p:sp>
    </p:spTree>
    <p:extLst>
      <p:ext uri="{BB962C8B-B14F-4D97-AF65-F5344CB8AC3E}">
        <p14:creationId xmlns:p14="http://schemas.microsoft.com/office/powerpoint/2010/main" val="4196957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solidFill>
                  <a:srgbClr val="C00000"/>
                </a:solidFill>
                <a:latin typeface="+mn-lt"/>
              </a:rPr>
              <a:t>What are stakeholders?</a:t>
            </a:r>
          </a:p>
        </p:txBody>
      </p:sp>
      <p:sp>
        <p:nvSpPr>
          <p:cNvPr id="3" name="Content Placeholder 2"/>
          <p:cNvSpPr>
            <a:spLocks noGrp="1"/>
          </p:cNvSpPr>
          <p:nvPr>
            <p:ph idx="1"/>
          </p:nvPr>
        </p:nvSpPr>
        <p:spPr>
          <a:xfrm>
            <a:off x="1024128" y="2285999"/>
            <a:ext cx="5550093" cy="3767959"/>
          </a:xfrm>
        </p:spPr>
        <p:txBody>
          <a:bodyPr>
            <a:noAutofit/>
          </a:bodyPr>
          <a:lstStyle/>
          <a:p>
            <a:r>
              <a:rPr lang="en-GB" sz="2400" dirty="0"/>
              <a:t>Stakeholders are groups or individuals that are affected by and/or have an interest in the operations and objectives of the business</a:t>
            </a:r>
          </a:p>
          <a:p>
            <a:endParaRPr lang="en-GB" sz="2400" dirty="0"/>
          </a:p>
          <a:p>
            <a:r>
              <a:rPr lang="en-GB" sz="2400" dirty="0">
                <a:solidFill>
                  <a:srgbClr val="C00000"/>
                </a:solidFill>
              </a:rPr>
              <a:t>Stakeholder groups vary both in terms of their interest in the business activities and also their power to influence business decisions</a:t>
            </a:r>
          </a:p>
        </p:txBody>
      </p:sp>
      <p:pic>
        <p:nvPicPr>
          <p:cNvPr id="1026" name="Picture 2" descr="http://stakeholderengagementnz.files.wordpress.com/2011/04/stakeholder-group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2952" y="1436415"/>
            <a:ext cx="4493172" cy="4191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5919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000" y="585216"/>
            <a:ext cx="9720072" cy="1499616"/>
          </a:xfrm>
        </p:spPr>
        <p:txBody>
          <a:bodyPr>
            <a:normAutofit/>
          </a:bodyPr>
          <a:lstStyle/>
          <a:p>
            <a:r>
              <a:rPr lang="en-GB" sz="3600" b="1" dirty="0">
                <a:solidFill>
                  <a:srgbClr val="C00000"/>
                </a:solidFill>
                <a:latin typeface="+mn-lt"/>
              </a:rPr>
              <a:t>Stakeholders who influence change</a:t>
            </a:r>
          </a:p>
        </p:txBody>
      </p:sp>
      <p:sp>
        <p:nvSpPr>
          <p:cNvPr id="6" name="Content Placeholder 2"/>
          <p:cNvSpPr txBox="1">
            <a:spLocks/>
          </p:cNvSpPr>
          <p:nvPr/>
        </p:nvSpPr>
        <p:spPr>
          <a:xfrm>
            <a:off x="1059913" y="2644822"/>
            <a:ext cx="10811521" cy="3470306"/>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a:buFont typeface="Wingdings" panose="05000000000000000000" pitchFamily="2" charset="2"/>
              <a:buChar char="Ø"/>
            </a:pPr>
            <a:r>
              <a:rPr lang="en-GB" b="1" dirty="0"/>
              <a:t>Owners  </a:t>
            </a:r>
            <a:r>
              <a:rPr lang="en-GB" dirty="0"/>
              <a:t>Looking for profit, security, continuity</a:t>
            </a:r>
            <a:endParaRPr lang="en-GB" b="1" dirty="0"/>
          </a:p>
          <a:p>
            <a:pPr>
              <a:buFont typeface="Wingdings" panose="05000000000000000000" pitchFamily="2" charset="2"/>
              <a:buChar char="Ø"/>
            </a:pPr>
            <a:r>
              <a:rPr lang="en-GB" b="1" dirty="0"/>
              <a:t>Managers  </a:t>
            </a:r>
            <a:r>
              <a:rPr lang="en-GB" dirty="0"/>
              <a:t>Looking for salary, security, </a:t>
            </a:r>
            <a:endParaRPr lang="en-GB" b="1" dirty="0"/>
          </a:p>
          <a:p>
            <a:pPr>
              <a:buFont typeface="Wingdings" panose="05000000000000000000" pitchFamily="2" charset="2"/>
              <a:buChar char="Ø"/>
            </a:pPr>
            <a:r>
              <a:rPr lang="en-GB" b="1" dirty="0"/>
              <a:t>Customers </a:t>
            </a:r>
            <a:r>
              <a:rPr lang="en-GB" dirty="0"/>
              <a:t>Want the business to produce quality products/service at reasonable prices</a:t>
            </a:r>
            <a:endParaRPr lang="en-GB" b="1" dirty="0"/>
          </a:p>
          <a:p>
            <a:pPr>
              <a:buFont typeface="Wingdings" panose="05000000000000000000" pitchFamily="2" charset="2"/>
              <a:buChar char="Ø"/>
            </a:pPr>
            <a:r>
              <a:rPr lang="en-GB" b="1" dirty="0"/>
              <a:t>Regulators </a:t>
            </a:r>
            <a:r>
              <a:rPr lang="en-GB" dirty="0"/>
              <a:t>Looking to see that the business is operating fairly and legally</a:t>
            </a:r>
            <a:endParaRPr lang="en-GB" b="1" dirty="0"/>
          </a:p>
          <a:p>
            <a:pPr>
              <a:buFont typeface="Wingdings" panose="05000000000000000000" pitchFamily="2" charset="2"/>
              <a:buChar char="Ø"/>
            </a:pPr>
            <a:r>
              <a:rPr lang="en-GB" b="1" dirty="0"/>
              <a:t>Financial institutions </a:t>
            </a:r>
            <a:r>
              <a:rPr lang="en-GB" dirty="0"/>
              <a:t>want to be repaid on time and in full</a:t>
            </a:r>
            <a:endParaRPr lang="en-GB" b="1" dirty="0"/>
          </a:p>
          <a:p>
            <a:pPr>
              <a:buFont typeface="Wingdings" panose="05000000000000000000" pitchFamily="2" charset="2"/>
              <a:buChar char="Ø"/>
            </a:pPr>
            <a:r>
              <a:rPr lang="en-GB" b="1" dirty="0"/>
              <a:t>Government </a:t>
            </a:r>
            <a:r>
              <a:rPr lang="en-GB" dirty="0"/>
              <a:t>Want people employed, able to pay tax and spend money</a:t>
            </a:r>
            <a:endParaRPr lang="en-GB" b="1" dirty="0"/>
          </a:p>
          <a:p>
            <a:pPr>
              <a:buFont typeface="Wingdings" panose="05000000000000000000" pitchFamily="2" charset="2"/>
              <a:buChar char="Ø"/>
            </a:pPr>
            <a:r>
              <a:rPr lang="en-GB" b="1" dirty="0"/>
              <a:t>Employees </a:t>
            </a:r>
            <a:r>
              <a:rPr lang="en-GB" dirty="0"/>
              <a:t>Want to be paid, have security and/or prospects</a:t>
            </a:r>
          </a:p>
          <a:p>
            <a:pPr>
              <a:buFont typeface="Wingdings" panose="05000000000000000000" pitchFamily="2" charset="2"/>
              <a:buChar char="Ø"/>
            </a:pPr>
            <a:endParaRPr lang="en-GB" b="1" dirty="0"/>
          </a:p>
          <a:p>
            <a:pPr marL="0" indent="0">
              <a:buFont typeface="Tw Cen MT" panose="020B0602020104020603" pitchFamily="34" charset="0"/>
              <a:buNone/>
            </a:pPr>
            <a:endParaRPr lang="en-GB" b="1" dirty="0"/>
          </a:p>
          <a:p>
            <a:pPr marL="0" indent="0">
              <a:buFont typeface="Tw Cen MT" panose="020B0602020104020603" pitchFamily="34" charset="0"/>
              <a:buNone/>
            </a:pPr>
            <a:endParaRPr lang="en-GB" dirty="0"/>
          </a:p>
        </p:txBody>
      </p:sp>
      <p:sp>
        <p:nvSpPr>
          <p:cNvPr id="8" name="Content Placeholder 2"/>
          <p:cNvSpPr txBox="1">
            <a:spLocks/>
          </p:cNvSpPr>
          <p:nvPr/>
        </p:nvSpPr>
        <p:spPr>
          <a:xfrm>
            <a:off x="5013435" y="2364827"/>
            <a:ext cx="6213246" cy="3470306"/>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0">
              <a:buFont typeface="Tw Cen MT" panose="020B0602020104020603" pitchFamily="34" charset="0"/>
              <a:buNone/>
            </a:pPr>
            <a:endParaRPr lang="en-GB" sz="2400" b="1" dirty="0"/>
          </a:p>
          <a:p>
            <a:pPr marL="0" indent="0">
              <a:buFont typeface="Tw Cen MT" panose="020B0602020104020603" pitchFamily="34" charset="0"/>
              <a:buNone/>
            </a:pPr>
            <a:endParaRPr lang="en-GB" dirty="0"/>
          </a:p>
        </p:txBody>
      </p:sp>
    </p:spTree>
    <p:extLst>
      <p:ext uri="{BB962C8B-B14F-4D97-AF65-F5344CB8AC3E}">
        <p14:creationId xmlns:p14="http://schemas.microsoft.com/office/powerpoint/2010/main" val="237162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4936" y="585216"/>
            <a:ext cx="3674002" cy="1499616"/>
          </a:xfrm>
        </p:spPr>
        <p:txBody>
          <a:bodyPr>
            <a:normAutofit/>
          </a:bodyPr>
          <a:lstStyle/>
          <a:p>
            <a:r>
              <a:rPr lang="en-US" sz="3600" b="1" dirty="0">
                <a:solidFill>
                  <a:srgbClr val="C00000"/>
                </a:solidFill>
                <a:latin typeface="+mn-lt"/>
              </a:rPr>
              <a:t>Level of influence</a:t>
            </a:r>
          </a:p>
        </p:txBody>
      </p:sp>
      <p:pic>
        <p:nvPicPr>
          <p:cNvPr id="4" name="Picture 3"/>
          <p:cNvPicPr>
            <a:picLocks noChangeAspect="1"/>
          </p:cNvPicPr>
          <p:nvPr/>
        </p:nvPicPr>
        <p:blipFill>
          <a:blip r:embed="rId3"/>
          <a:stretch>
            <a:fillRect/>
          </a:stretch>
        </p:blipFill>
        <p:spPr>
          <a:xfrm>
            <a:off x="4881283" y="78830"/>
            <a:ext cx="6559720" cy="6657975"/>
          </a:xfrm>
          <a:prstGeom prst="rect">
            <a:avLst/>
          </a:prstGeom>
        </p:spPr>
      </p:pic>
      <p:sp>
        <p:nvSpPr>
          <p:cNvPr id="3" name="Rectangle 2"/>
          <p:cNvSpPr/>
          <p:nvPr/>
        </p:nvSpPr>
        <p:spPr>
          <a:xfrm>
            <a:off x="834936" y="2484487"/>
            <a:ext cx="3327161" cy="1477328"/>
          </a:xfrm>
          <a:prstGeom prst="rect">
            <a:avLst/>
          </a:prstGeom>
        </p:spPr>
        <p:txBody>
          <a:bodyPr wrap="square">
            <a:spAutoFit/>
          </a:bodyPr>
          <a:lstStyle/>
          <a:p>
            <a:r>
              <a:rPr lang="en-GB" dirty="0"/>
              <a:t>Stakeholder groups vary both in terms of their </a:t>
            </a:r>
            <a:r>
              <a:rPr lang="en-GB" b="1" dirty="0"/>
              <a:t>interest </a:t>
            </a:r>
            <a:r>
              <a:rPr lang="en-GB" dirty="0"/>
              <a:t>in the business activities and also their </a:t>
            </a:r>
            <a:r>
              <a:rPr lang="en-GB" b="1" dirty="0"/>
              <a:t>power to influence business decisions</a:t>
            </a:r>
            <a:endParaRPr lang="en-GB" dirty="0"/>
          </a:p>
        </p:txBody>
      </p:sp>
    </p:spTree>
    <p:extLst>
      <p:ext uri="{BB962C8B-B14F-4D97-AF65-F5344CB8AC3E}">
        <p14:creationId xmlns:p14="http://schemas.microsoft.com/office/powerpoint/2010/main" val="3253993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000" y="585216"/>
            <a:ext cx="9720072" cy="1499616"/>
          </a:xfrm>
        </p:spPr>
        <p:txBody>
          <a:bodyPr>
            <a:normAutofit/>
          </a:bodyPr>
          <a:lstStyle/>
          <a:p>
            <a:r>
              <a:rPr lang="en-GB" sz="3600" b="1" dirty="0">
                <a:solidFill>
                  <a:srgbClr val="C00000"/>
                </a:solidFill>
                <a:latin typeface="+mn-lt"/>
              </a:rPr>
              <a:t>The importance of understanding Stakeholders in change management</a:t>
            </a:r>
          </a:p>
        </p:txBody>
      </p:sp>
      <p:graphicFrame>
        <p:nvGraphicFramePr>
          <p:cNvPr id="3" name="Diagram 2"/>
          <p:cNvGraphicFramePr/>
          <p:nvPr>
            <p:extLst>
              <p:ext uri="{D42A27DB-BD31-4B8C-83A1-F6EECF244321}">
                <p14:modId xmlns:p14="http://schemas.microsoft.com/office/powerpoint/2010/main" val="3678417139"/>
              </p:ext>
            </p:extLst>
          </p:nvPr>
        </p:nvGraphicFramePr>
        <p:xfrm>
          <a:off x="602713" y="2644822"/>
          <a:ext cx="10811521" cy="34703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Content Placeholder 2"/>
          <p:cNvSpPr txBox="1">
            <a:spLocks/>
          </p:cNvSpPr>
          <p:nvPr/>
        </p:nvSpPr>
        <p:spPr>
          <a:xfrm>
            <a:off x="5013435" y="2364827"/>
            <a:ext cx="6213246" cy="3470306"/>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0">
              <a:buFont typeface="Tw Cen MT" panose="020B0602020104020603" pitchFamily="34" charset="0"/>
              <a:buNone/>
            </a:pPr>
            <a:endParaRPr lang="en-GB" sz="2400" b="1" dirty="0"/>
          </a:p>
          <a:p>
            <a:pPr marL="0" indent="0">
              <a:buFont typeface="Tw Cen MT" panose="020B0602020104020603" pitchFamily="34" charset="0"/>
              <a:buNone/>
            </a:pPr>
            <a:endParaRPr lang="en-GB" dirty="0"/>
          </a:p>
        </p:txBody>
      </p:sp>
    </p:spTree>
    <p:extLst>
      <p:ext uri="{BB962C8B-B14F-4D97-AF65-F5344CB8AC3E}">
        <p14:creationId xmlns:p14="http://schemas.microsoft.com/office/powerpoint/2010/main" val="4097608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1252" y="759869"/>
            <a:ext cx="9262873" cy="1499616"/>
          </a:xfrm>
        </p:spPr>
        <p:txBody>
          <a:bodyPr>
            <a:normAutofit/>
          </a:bodyPr>
          <a:lstStyle/>
          <a:p>
            <a:r>
              <a:rPr lang="en-GB" sz="3200" b="1" cap="none" dirty="0">
                <a:solidFill>
                  <a:schemeClr val="accent1"/>
                </a:solidFill>
              </a:rPr>
              <a:t>Common change management principles for business survival and success</a:t>
            </a:r>
            <a:r>
              <a:rPr lang="en-GB" sz="3600" b="1" dirty="0"/>
              <a:t/>
            </a:r>
            <a:br>
              <a:rPr lang="en-GB" sz="3600" b="1" dirty="0"/>
            </a:br>
            <a:endParaRPr lang="en-GB" sz="3600" b="1" dirty="0">
              <a:solidFill>
                <a:srgbClr val="C00000"/>
              </a:solidFill>
              <a:latin typeface="+mn-lt"/>
            </a:endParaRPr>
          </a:p>
        </p:txBody>
      </p:sp>
      <p:sp>
        <p:nvSpPr>
          <p:cNvPr id="3" name="Content Placeholder 2"/>
          <p:cNvSpPr>
            <a:spLocks noGrp="1"/>
          </p:cNvSpPr>
          <p:nvPr>
            <p:ph idx="1"/>
          </p:nvPr>
        </p:nvSpPr>
        <p:spPr>
          <a:xfrm>
            <a:off x="881252" y="2702397"/>
            <a:ext cx="9937339" cy="2926878"/>
          </a:xfrm>
        </p:spPr>
        <p:txBody>
          <a:bodyPr>
            <a:normAutofit/>
          </a:bodyPr>
          <a:lstStyle/>
          <a:p>
            <a:pPr lvl="0">
              <a:buFont typeface="Wingdings" panose="05000000000000000000" pitchFamily="2" charset="2"/>
              <a:buChar char="Ø"/>
            </a:pPr>
            <a:r>
              <a:rPr lang="en-GB" sz="2400" dirty="0"/>
              <a:t>At all times involve and agree support from people within the </a:t>
            </a:r>
            <a:r>
              <a:rPr lang="en-GB" sz="2400" b="1" dirty="0"/>
              <a:t>system</a:t>
            </a:r>
            <a:r>
              <a:rPr lang="en-GB" sz="2400" dirty="0"/>
              <a:t> </a:t>
            </a:r>
          </a:p>
          <a:p>
            <a:pPr lvl="0">
              <a:buFont typeface="Wingdings" panose="05000000000000000000" pitchFamily="2" charset="2"/>
              <a:buChar char="Ø"/>
            </a:pPr>
            <a:r>
              <a:rPr lang="en-GB" sz="2400" dirty="0"/>
              <a:t>Communicate and involve as early and openly and as fully as possible. </a:t>
            </a:r>
            <a:endParaRPr lang="en-GB" dirty="0"/>
          </a:p>
          <a:p>
            <a:pPr lvl="0">
              <a:buFont typeface="Wingdings" panose="05000000000000000000" pitchFamily="2" charset="2"/>
              <a:buChar char="Ø"/>
            </a:pPr>
            <a:r>
              <a:rPr lang="en-GB" sz="2400" dirty="0"/>
              <a:t>Understand where the organisation is at the moment</a:t>
            </a:r>
          </a:p>
          <a:p>
            <a:pPr lvl="0">
              <a:buFont typeface="Wingdings" panose="05000000000000000000" pitchFamily="2" charset="2"/>
              <a:buChar char="Ø"/>
            </a:pPr>
            <a:r>
              <a:rPr lang="en-GB" sz="2400" dirty="0"/>
              <a:t>Understand where you want to be, when, why and how to get there</a:t>
            </a:r>
          </a:p>
          <a:p>
            <a:pPr lvl="0">
              <a:buFont typeface="Wingdings" panose="05000000000000000000" pitchFamily="2" charset="2"/>
              <a:buChar char="Ø"/>
            </a:pPr>
            <a:r>
              <a:rPr lang="en-GB" sz="2400" dirty="0"/>
              <a:t>Plan your change in appropriate achievable measurable stages</a:t>
            </a:r>
          </a:p>
        </p:txBody>
      </p:sp>
    </p:spTree>
    <p:extLst>
      <p:ext uri="{BB962C8B-B14F-4D97-AF65-F5344CB8AC3E}">
        <p14:creationId xmlns:p14="http://schemas.microsoft.com/office/powerpoint/2010/main" val="276382943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ED6133-8669-4795-914B-1F511F02FF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72C3B2-1806-45BF-BC8D-C31CF94510E5}">
  <ds:schemaRefs>
    <ds:schemaRef ds:uri="http://schemas.microsoft.com/office/2006/documentManagement/types"/>
    <ds:schemaRef ds:uri="http://purl.org/dc/elements/1.1/"/>
    <ds:schemaRef ds:uri="http://purl.org/dc/dcmitype/"/>
    <ds:schemaRef ds:uri="http://schemas.microsoft.com/sharepoint/v3"/>
    <ds:schemaRef ds:uri="http://schemas.openxmlformats.org/package/2006/metadata/core-properties"/>
    <ds:schemaRef ds:uri="http://purl.org/dc/terms/"/>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DA7AAD3E-CA9F-47AF-9B5B-0275E022B1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276</TotalTime>
  <Words>2671</Words>
  <Application>Microsoft Office PowerPoint</Application>
  <PresentationFormat>Widescreen</PresentationFormat>
  <Paragraphs>173</Paragraphs>
  <Slides>16</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Calibri</vt:lpstr>
      <vt:lpstr>Calibri Light</vt:lpstr>
      <vt:lpstr>ProximaNova-n4</vt:lpstr>
      <vt:lpstr>Tw Cen MT</vt:lpstr>
      <vt:lpstr>Wingdings</vt:lpstr>
      <vt:lpstr>Wingdings 3</vt:lpstr>
      <vt:lpstr>Integral</vt:lpstr>
      <vt:lpstr>E1 Managing change</vt:lpstr>
      <vt:lpstr>Managing change</vt:lpstr>
      <vt:lpstr>Internal factors that influence change</vt:lpstr>
      <vt:lpstr>external factors that influence change</vt:lpstr>
      <vt:lpstr>What are stakeholders?</vt:lpstr>
      <vt:lpstr>Stakeholders who influence change</vt:lpstr>
      <vt:lpstr>Level of influence</vt:lpstr>
      <vt:lpstr>The importance of understanding Stakeholders in change management</vt:lpstr>
      <vt:lpstr>Common change management principles for business survival and success </vt:lpstr>
      <vt:lpstr>Lewin’s change management model</vt:lpstr>
      <vt:lpstr>Unfreeze, change, refreeze</vt:lpstr>
      <vt:lpstr>Kotter’s 8 steps</vt:lpstr>
      <vt:lpstr>Kotter’s model for Managing change</vt:lpstr>
      <vt:lpstr>Task for this week 12th – 16th Oct Cookson’s Chemists (CCL) Past Paper Jan 18 Activity 1  </vt:lpstr>
      <vt:lpstr>Plan your answer (1)</vt:lpstr>
      <vt:lpstr>Plan your answer (2)</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Definitions of management &amp; leadership</dc:title>
  <dc:creator>Ailsa W Waters</dc:creator>
  <cp:lastModifiedBy>Ailsa W Waters</cp:lastModifiedBy>
  <cp:revision>37</cp:revision>
  <dcterms:created xsi:type="dcterms:W3CDTF">2017-06-15T13:03:34Z</dcterms:created>
  <dcterms:modified xsi:type="dcterms:W3CDTF">2020-10-05T13:57:28Z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