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5" r:id="rId6"/>
    <p:sldId id="285" r:id="rId7"/>
    <p:sldId id="367" r:id="rId8"/>
    <p:sldId id="264" r:id="rId9"/>
    <p:sldId id="267" r:id="rId10"/>
    <p:sldId id="268" r:id="rId11"/>
    <p:sldId id="269" r:id="rId12"/>
    <p:sldId id="286" r:id="rId13"/>
    <p:sldId id="271" r:id="rId14"/>
    <p:sldId id="272" r:id="rId15"/>
    <p:sldId id="287" r:id="rId16"/>
    <p:sldId id="273" r:id="rId17"/>
    <p:sldId id="282" r:id="rId18"/>
    <p:sldId id="364" r:id="rId19"/>
    <p:sldId id="366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73968" autoAdjust="0"/>
  </p:normalViewPr>
  <p:slideViewPr>
    <p:cSldViewPr snapToGrid="0">
      <p:cViewPr varScale="1">
        <p:scale>
          <a:sx n="50" d="100"/>
          <a:sy n="5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D493F7-E2EF-6E4A-AF5D-A6F594B7DC2B}">
      <dgm:prSet/>
      <dgm:spPr/>
      <dgm:t>
        <a:bodyPr/>
        <a:lstStyle/>
        <a:p>
          <a:r>
            <a:rPr lang="en-GB" b="0" i="0" dirty="0"/>
            <a:t>With reference to the Set Task information, you are to prepare a report for Chris North to present to the Board of Directors at SS Ltd.</a:t>
          </a:r>
        </a:p>
      </dgm:t>
    </dgm:pt>
    <dgm:pt modelId="{034324A4-319F-3A4C-8D46-D16FE5DBD4C3}" type="parTrans" cxnId="{7D8E6588-D46B-FA43-BE31-9B7CC6FE2CDB}">
      <dgm:prSet/>
      <dgm:spPr/>
      <dgm:t>
        <a:bodyPr/>
        <a:lstStyle/>
        <a:p>
          <a:endParaRPr lang="en-US"/>
        </a:p>
      </dgm:t>
    </dgm:pt>
    <dgm:pt modelId="{B8990C1C-EB19-4F4D-ABEF-D1D8B584490C}" type="sibTrans" cxnId="{7D8E6588-D46B-FA43-BE31-9B7CC6FE2CD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88619E-F79F-874C-9209-DFD459D4C9D4}">
      <dgm:prSet/>
      <dgm:spPr/>
      <dgm:t>
        <a:bodyPr/>
        <a:lstStyle/>
        <a:p>
          <a:r>
            <a:rPr lang="en-GB" b="0" i="0" dirty="0"/>
            <a:t>Your report should show understanding of quality management and its importance to SS Ltd</a:t>
          </a:r>
        </a:p>
      </dgm:t>
    </dgm:pt>
    <dgm:pt modelId="{7A167B26-3CDD-D942-8B69-098128B1D776}" type="parTrans" cxnId="{2255E87B-3486-304E-A078-62F1D2F43335}">
      <dgm:prSet/>
      <dgm:spPr/>
      <dgm:t>
        <a:bodyPr/>
        <a:lstStyle/>
        <a:p>
          <a:endParaRPr lang="en-US"/>
        </a:p>
      </dgm:t>
    </dgm:pt>
    <dgm:pt modelId="{AB634AD2-1D9E-2747-87C6-03D096505118}" type="sibTrans" cxnId="{2255E87B-3486-304E-A078-62F1D2F433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DF794A7-58DE-B44E-8D62-F64CFAE153E6}">
      <dgm:prSet/>
      <dgm:spPr/>
      <dgm:t>
        <a:bodyPr/>
        <a:lstStyle/>
        <a:p>
          <a:r>
            <a:rPr lang="en-GB" b="0" i="0" dirty="0"/>
            <a:t>Make recommendations about the appropriate techniques or tools that SS Ltd could use for quality management</a:t>
          </a:r>
        </a:p>
      </dgm:t>
    </dgm:pt>
    <dgm:pt modelId="{4BB8583F-749F-A040-9905-261A13D05044}" type="parTrans" cxnId="{6E8CB7C8-23F1-CF4A-9917-821B2082A194}">
      <dgm:prSet/>
      <dgm:spPr/>
      <dgm:t>
        <a:bodyPr/>
        <a:lstStyle/>
        <a:p>
          <a:endParaRPr lang="en-US"/>
        </a:p>
      </dgm:t>
    </dgm:pt>
    <dgm:pt modelId="{0DB55048-730B-F445-A181-34B049E8C6A3}" type="sibTrans" cxnId="{6E8CB7C8-23F1-CF4A-9917-821B2082A19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85FBEF-CCBE-6049-B0CF-08ACB93211AC}" type="pres">
      <dgm:prSet presAssocID="{4184A6D9-4D32-4103-A1D2-180EA71E7A8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E4AB4-96B5-CA4B-A1F2-ED1CF91C9A1F}" type="pres">
      <dgm:prSet presAssocID="{EBD493F7-E2EF-6E4A-AF5D-A6F594B7DC2B}" presName="compositeNode" presStyleCnt="0">
        <dgm:presLayoutVars>
          <dgm:bulletEnabled val="1"/>
        </dgm:presLayoutVars>
      </dgm:prSet>
      <dgm:spPr/>
    </dgm:pt>
    <dgm:pt modelId="{7AEF942D-75EF-5848-962E-FFF402B7E690}" type="pres">
      <dgm:prSet presAssocID="{EBD493F7-E2EF-6E4A-AF5D-A6F594B7DC2B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9162A9ED-3FE4-9B49-91DD-4BCF01FBEDA2}" type="pres">
      <dgm:prSet presAssocID="{B8990C1C-EB19-4F4D-ABEF-D1D8B584490C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11F2C87-8E8F-4549-A20D-2D54CD3707AE}" type="pres">
      <dgm:prSet presAssocID="{EBD493F7-E2EF-6E4A-AF5D-A6F594B7DC2B}" presName="bottomLine" presStyleLbl="alignNode1" presStyleIdx="1" presStyleCnt="6">
        <dgm:presLayoutVars/>
      </dgm:prSet>
      <dgm:spPr/>
    </dgm:pt>
    <dgm:pt modelId="{AE0483FA-7731-FE4D-9368-31F410063D6C}" type="pres">
      <dgm:prSet presAssocID="{EBD493F7-E2EF-6E4A-AF5D-A6F594B7DC2B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38034-4640-844A-9721-8A74F3C7A5F1}" type="pres">
      <dgm:prSet presAssocID="{B8990C1C-EB19-4F4D-ABEF-D1D8B584490C}" presName="sibTrans" presStyleCnt="0"/>
      <dgm:spPr/>
    </dgm:pt>
    <dgm:pt modelId="{01336B0C-9497-844E-8DEC-1A0BAF6AB9FB}" type="pres">
      <dgm:prSet presAssocID="{D688619E-F79F-874C-9209-DFD459D4C9D4}" presName="compositeNode" presStyleCnt="0">
        <dgm:presLayoutVars>
          <dgm:bulletEnabled val="1"/>
        </dgm:presLayoutVars>
      </dgm:prSet>
      <dgm:spPr/>
    </dgm:pt>
    <dgm:pt modelId="{BE314DA9-2373-1E4D-89C8-9D7659788304}" type="pres">
      <dgm:prSet presAssocID="{D688619E-F79F-874C-9209-DFD459D4C9D4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EBAF36AF-CA68-0440-8C8E-A4E67FCB729C}" type="pres">
      <dgm:prSet presAssocID="{AB634AD2-1D9E-2747-87C6-03D096505118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356FEA83-FAB1-1F4D-93E5-B884DD5C4517}" type="pres">
      <dgm:prSet presAssocID="{D688619E-F79F-874C-9209-DFD459D4C9D4}" presName="bottomLine" presStyleLbl="alignNode1" presStyleIdx="3" presStyleCnt="6">
        <dgm:presLayoutVars/>
      </dgm:prSet>
      <dgm:spPr/>
    </dgm:pt>
    <dgm:pt modelId="{A76E91FC-8A64-5A4F-8E04-44DF42B43FD3}" type="pres">
      <dgm:prSet presAssocID="{D688619E-F79F-874C-9209-DFD459D4C9D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DE9C5-0B5E-164C-9E7A-944133AB5B2B}" type="pres">
      <dgm:prSet presAssocID="{AB634AD2-1D9E-2747-87C6-03D096505118}" presName="sibTrans" presStyleCnt="0"/>
      <dgm:spPr/>
    </dgm:pt>
    <dgm:pt modelId="{E32B6603-58A2-6246-8DEA-21470230D667}" type="pres">
      <dgm:prSet presAssocID="{BDF794A7-58DE-B44E-8D62-F64CFAE153E6}" presName="compositeNode" presStyleCnt="0">
        <dgm:presLayoutVars>
          <dgm:bulletEnabled val="1"/>
        </dgm:presLayoutVars>
      </dgm:prSet>
      <dgm:spPr/>
    </dgm:pt>
    <dgm:pt modelId="{1B608E8F-BE60-894A-B65D-C150AE0FBEC3}" type="pres">
      <dgm:prSet presAssocID="{BDF794A7-58DE-B44E-8D62-F64CFAE153E6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69D5BD55-47DE-9242-9BBD-79B7D943439C}" type="pres">
      <dgm:prSet presAssocID="{0DB55048-730B-F445-A181-34B049E8C6A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C229EEF-D365-A64E-9F59-317D45CF2BA0}" type="pres">
      <dgm:prSet presAssocID="{BDF794A7-58DE-B44E-8D62-F64CFAE153E6}" presName="bottomLine" presStyleLbl="alignNode1" presStyleIdx="5" presStyleCnt="6">
        <dgm:presLayoutVars/>
      </dgm:prSet>
      <dgm:spPr/>
    </dgm:pt>
    <dgm:pt modelId="{D599843E-3060-524D-8A62-29BC626A15A0}" type="pres">
      <dgm:prSet presAssocID="{BDF794A7-58DE-B44E-8D62-F64CFAE153E6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63549-DAE0-FA45-B910-6898CA24C47F}" type="presOf" srcId="{EBD493F7-E2EF-6E4A-AF5D-A6F594B7DC2B}" destId="{7AEF942D-75EF-5848-962E-FFF402B7E690}" srcOrd="0" destOrd="0" presId="urn:microsoft.com/office/officeart/2016/7/layout/BasicLinearProcessNumbered"/>
    <dgm:cxn modelId="{C1C08211-B67E-EB4F-9018-EBB633677169}" type="presOf" srcId="{B8990C1C-EB19-4F4D-ABEF-D1D8B584490C}" destId="{9162A9ED-3FE4-9B49-91DD-4BCF01FBEDA2}" srcOrd="0" destOrd="0" presId="urn:microsoft.com/office/officeart/2016/7/layout/BasicLinearProcessNumbered"/>
    <dgm:cxn modelId="{7D8E6588-D46B-FA43-BE31-9B7CC6FE2CDB}" srcId="{4184A6D9-4D32-4103-A1D2-180EA71E7A87}" destId="{EBD493F7-E2EF-6E4A-AF5D-A6F594B7DC2B}" srcOrd="0" destOrd="0" parTransId="{034324A4-319F-3A4C-8D46-D16FE5DBD4C3}" sibTransId="{B8990C1C-EB19-4F4D-ABEF-D1D8B584490C}"/>
    <dgm:cxn modelId="{2255E87B-3486-304E-A078-62F1D2F43335}" srcId="{4184A6D9-4D32-4103-A1D2-180EA71E7A87}" destId="{D688619E-F79F-874C-9209-DFD459D4C9D4}" srcOrd="1" destOrd="0" parTransId="{7A167B26-3CDD-D942-8B69-098128B1D776}" sibTransId="{AB634AD2-1D9E-2747-87C6-03D096505118}"/>
    <dgm:cxn modelId="{A2E33B87-5A11-A048-A35B-6B340D22105D}" type="presOf" srcId="{AB634AD2-1D9E-2747-87C6-03D096505118}" destId="{EBAF36AF-CA68-0440-8C8E-A4E67FCB729C}" srcOrd="0" destOrd="0" presId="urn:microsoft.com/office/officeart/2016/7/layout/BasicLinearProcessNumbered"/>
    <dgm:cxn modelId="{77EC12B8-2B9E-0B4A-B450-962A344AA559}" type="presOf" srcId="{0DB55048-730B-F445-A181-34B049E8C6A3}" destId="{69D5BD55-47DE-9242-9BBD-79B7D943439C}" srcOrd="0" destOrd="0" presId="urn:microsoft.com/office/officeart/2016/7/layout/BasicLinearProcessNumbered"/>
    <dgm:cxn modelId="{E3465F9C-1716-4B4C-97E8-4E11948F6A31}" type="presOf" srcId="{D688619E-F79F-874C-9209-DFD459D4C9D4}" destId="{A76E91FC-8A64-5A4F-8E04-44DF42B43FD3}" srcOrd="1" destOrd="0" presId="urn:microsoft.com/office/officeart/2016/7/layout/BasicLinearProcessNumbered"/>
    <dgm:cxn modelId="{FBAA72ED-7B27-DE49-859A-4BDE8613BA3D}" type="presOf" srcId="{BDF794A7-58DE-B44E-8D62-F64CFAE153E6}" destId="{1B608E8F-BE60-894A-B65D-C150AE0FBEC3}" srcOrd="0" destOrd="0" presId="urn:microsoft.com/office/officeart/2016/7/layout/BasicLinearProcessNumbered"/>
    <dgm:cxn modelId="{6E8CB7C8-23F1-CF4A-9917-821B2082A194}" srcId="{4184A6D9-4D32-4103-A1D2-180EA71E7A87}" destId="{BDF794A7-58DE-B44E-8D62-F64CFAE153E6}" srcOrd="2" destOrd="0" parTransId="{4BB8583F-749F-A040-9905-261A13D05044}" sibTransId="{0DB55048-730B-F445-A181-34B049E8C6A3}"/>
    <dgm:cxn modelId="{33937C8C-B3DA-C145-BC90-1A882E8220D2}" type="presOf" srcId="{4184A6D9-4D32-4103-A1D2-180EA71E7A87}" destId="{C085FBEF-CCBE-6049-B0CF-08ACB93211AC}" srcOrd="0" destOrd="0" presId="urn:microsoft.com/office/officeart/2016/7/layout/BasicLinearProcessNumbered"/>
    <dgm:cxn modelId="{84FD9572-B70C-EA41-B40A-CCF91566AC13}" type="presOf" srcId="{D688619E-F79F-874C-9209-DFD459D4C9D4}" destId="{BE314DA9-2373-1E4D-89C8-9D7659788304}" srcOrd="0" destOrd="0" presId="urn:microsoft.com/office/officeart/2016/7/layout/BasicLinearProcessNumbered"/>
    <dgm:cxn modelId="{4810EE0B-3A78-0648-AB26-B2745CA30FE9}" type="presOf" srcId="{BDF794A7-58DE-B44E-8D62-F64CFAE153E6}" destId="{D599843E-3060-524D-8A62-29BC626A15A0}" srcOrd="1" destOrd="0" presId="urn:microsoft.com/office/officeart/2016/7/layout/BasicLinearProcessNumbered"/>
    <dgm:cxn modelId="{A8A5AC94-14EE-F44B-82EB-7C8D2730BD49}" type="presOf" srcId="{EBD493F7-E2EF-6E4A-AF5D-A6F594B7DC2B}" destId="{AE0483FA-7731-FE4D-9368-31F410063D6C}" srcOrd="1" destOrd="0" presId="urn:microsoft.com/office/officeart/2016/7/layout/BasicLinearProcessNumbered"/>
    <dgm:cxn modelId="{BDB833F5-A8AE-E842-A639-C251FB9A70EE}" type="presParOf" srcId="{C085FBEF-CCBE-6049-B0CF-08ACB93211AC}" destId="{EC8E4AB4-96B5-CA4B-A1F2-ED1CF91C9A1F}" srcOrd="0" destOrd="0" presId="urn:microsoft.com/office/officeart/2016/7/layout/BasicLinearProcessNumbered"/>
    <dgm:cxn modelId="{AD91BAC1-B22A-1549-95CC-424ACB2AE231}" type="presParOf" srcId="{EC8E4AB4-96B5-CA4B-A1F2-ED1CF91C9A1F}" destId="{7AEF942D-75EF-5848-962E-FFF402B7E690}" srcOrd="0" destOrd="0" presId="urn:microsoft.com/office/officeart/2016/7/layout/BasicLinearProcessNumbered"/>
    <dgm:cxn modelId="{CFACA468-4CEA-B04F-9366-6115F5576400}" type="presParOf" srcId="{EC8E4AB4-96B5-CA4B-A1F2-ED1CF91C9A1F}" destId="{9162A9ED-3FE4-9B49-91DD-4BCF01FBEDA2}" srcOrd="1" destOrd="0" presId="urn:microsoft.com/office/officeart/2016/7/layout/BasicLinearProcessNumbered"/>
    <dgm:cxn modelId="{1706BFB2-6172-4F4F-98B5-8604FF548E8D}" type="presParOf" srcId="{EC8E4AB4-96B5-CA4B-A1F2-ED1CF91C9A1F}" destId="{711F2C87-8E8F-4549-A20D-2D54CD3707AE}" srcOrd="2" destOrd="0" presId="urn:microsoft.com/office/officeart/2016/7/layout/BasicLinearProcessNumbered"/>
    <dgm:cxn modelId="{18493C91-BEDE-E74C-893A-744229091A81}" type="presParOf" srcId="{EC8E4AB4-96B5-CA4B-A1F2-ED1CF91C9A1F}" destId="{AE0483FA-7731-FE4D-9368-31F410063D6C}" srcOrd="3" destOrd="0" presId="urn:microsoft.com/office/officeart/2016/7/layout/BasicLinearProcessNumbered"/>
    <dgm:cxn modelId="{D25846AD-133A-1749-99B2-A4B4BE5709EB}" type="presParOf" srcId="{C085FBEF-CCBE-6049-B0CF-08ACB93211AC}" destId="{7C038034-4640-844A-9721-8A74F3C7A5F1}" srcOrd="1" destOrd="0" presId="urn:microsoft.com/office/officeart/2016/7/layout/BasicLinearProcessNumbered"/>
    <dgm:cxn modelId="{DD0872B8-07EA-AA49-A151-20EA10BA6566}" type="presParOf" srcId="{C085FBEF-CCBE-6049-B0CF-08ACB93211AC}" destId="{01336B0C-9497-844E-8DEC-1A0BAF6AB9FB}" srcOrd="2" destOrd="0" presId="urn:microsoft.com/office/officeart/2016/7/layout/BasicLinearProcessNumbered"/>
    <dgm:cxn modelId="{1D092EBB-097D-E74B-B0B6-C4DEAF832B28}" type="presParOf" srcId="{01336B0C-9497-844E-8DEC-1A0BAF6AB9FB}" destId="{BE314DA9-2373-1E4D-89C8-9D7659788304}" srcOrd="0" destOrd="0" presId="urn:microsoft.com/office/officeart/2016/7/layout/BasicLinearProcessNumbered"/>
    <dgm:cxn modelId="{395C1DC8-AA81-C44B-92E3-4FBCF2E9643E}" type="presParOf" srcId="{01336B0C-9497-844E-8DEC-1A0BAF6AB9FB}" destId="{EBAF36AF-CA68-0440-8C8E-A4E67FCB729C}" srcOrd="1" destOrd="0" presId="urn:microsoft.com/office/officeart/2016/7/layout/BasicLinearProcessNumbered"/>
    <dgm:cxn modelId="{4BFC7719-18D4-F145-8EC8-39BF561D5985}" type="presParOf" srcId="{01336B0C-9497-844E-8DEC-1A0BAF6AB9FB}" destId="{356FEA83-FAB1-1F4D-93E5-B884DD5C4517}" srcOrd="2" destOrd="0" presId="urn:microsoft.com/office/officeart/2016/7/layout/BasicLinearProcessNumbered"/>
    <dgm:cxn modelId="{D34456DE-286E-EC4E-BB72-07FABA939F6A}" type="presParOf" srcId="{01336B0C-9497-844E-8DEC-1A0BAF6AB9FB}" destId="{A76E91FC-8A64-5A4F-8E04-44DF42B43FD3}" srcOrd="3" destOrd="0" presId="urn:microsoft.com/office/officeart/2016/7/layout/BasicLinearProcessNumbered"/>
    <dgm:cxn modelId="{8638D8DF-0F2E-3D4C-B3BD-1B9722ECBE52}" type="presParOf" srcId="{C085FBEF-CCBE-6049-B0CF-08ACB93211AC}" destId="{405DE9C5-0B5E-164C-9E7A-944133AB5B2B}" srcOrd="3" destOrd="0" presId="urn:microsoft.com/office/officeart/2016/7/layout/BasicLinearProcessNumbered"/>
    <dgm:cxn modelId="{A93DAA4D-1F0A-8A44-98A4-8F79B908E655}" type="presParOf" srcId="{C085FBEF-CCBE-6049-B0CF-08ACB93211AC}" destId="{E32B6603-58A2-6246-8DEA-21470230D667}" srcOrd="4" destOrd="0" presId="urn:microsoft.com/office/officeart/2016/7/layout/BasicLinearProcessNumbered"/>
    <dgm:cxn modelId="{7E9272F9-4E33-9745-A988-E0505B84DAA8}" type="presParOf" srcId="{E32B6603-58A2-6246-8DEA-21470230D667}" destId="{1B608E8F-BE60-894A-B65D-C150AE0FBEC3}" srcOrd="0" destOrd="0" presId="urn:microsoft.com/office/officeart/2016/7/layout/BasicLinearProcessNumbered"/>
    <dgm:cxn modelId="{A093A197-7852-A944-B8A5-BE841CA442CE}" type="presParOf" srcId="{E32B6603-58A2-6246-8DEA-21470230D667}" destId="{69D5BD55-47DE-9242-9BBD-79B7D943439C}" srcOrd="1" destOrd="0" presId="urn:microsoft.com/office/officeart/2016/7/layout/BasicLinearProcessNumbered"/>
    <dgm:cxn modelId="{12C609FB-5ADF-D540-890C-AD85C91A7CEA}" type="presParOf" srcId="{E32B6603-58A2-6246-8DEA-21470230D667}" destId="{4C229EEF-D365-A64E-9F59-317D45CF2BA0}" srcOrd="2" destOrd="0" presId="urn:microsoft.com/office/officeart/2016/7/layout/BasicLinearProcessNumbered"/>
    <dgm:cxn modelId="{BCC5A12A-9945-7243-8F89-C697770B3FDF}" type="presParOf" srcId="{E32B6603-58A2-6246-8DEA-21470230D667}" destId="{D599843E-3060-524D-8A62-29BC626A15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4A6D9-4D32-4103-A1D2-180EA71E7A8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D493F7-E2EF-6E4A-AF5D-A6F594B7DC2B}">
      <dgm:prSet/>
      <dgm:spPr/>
      <dgm:t>
        <a:bodyPr/>
        <a:lstStyle/>
        <a:p>
          <a:r>
            <a:rPr lang="en-GB" b="0" i="0" dirty="0"/>
            <a:t>With reference to the Set Task information, you are to prepare a presentation for Chris North to present to the Board of Directors at SS Ltd.</a:t>
          </a:r>
        </a:p>
      </dgm:t>
    </dgm:pt>
    <dgm:pt modelId="{034324A4-319F-3A4C-8D46-D16FE5DBD4C3}" type="parTrans" cxnId="{7D8E6588-D46B-FA43-BE31-9B7CC6FE2CDB}">
      <dgm:prSet/>
      <dgm:spPr/>
      <dgm:t>
        <a:bodyPr/>
        <a:lstStyle/>
        <a:p>
          <a:endParaRPr lang="en-US"/>
        </a:p>
      </dgm:t>
    </dgm:pt>
    <dgm:pt modelId="{B8990C1C-EB19-4F4D-ABEF-D1D8B584490C}" type="sibTrans" cxnId="{7D8E6588-D46B-FA43-BE31-9B7CC6FE2CD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88619E-F79F-874C-9209-DFD459D4C9D4}">
      <dgm:prSet/>
      <dgm:spPr/>
      <dgm:t>
        <a:bodyPr/>
        <a:lstStyle/>
        <a:p>
          <a:r>
            <a:rPr lang="en-GB" b="0" i="0" dirty="0"/>
            <a:t>The presentation should show understanding of how the current management approach is affecting the development of a quality culture at SS Ltd</a:t>
          </a:r>
        </a:p>
      </dgm:t>
    </dgm:pt>
    <dgm:pt modelId="{7A167B26-3CDD-D942-8B69-098128B1D776}" type="parTrans" cxnId="{2255E87B-3486-304E-A078-62F1D2F43335}">
      <dgm:prSet/>
      <dgm:spPr/>
      <dgm:t>
        <a:bodyPr/>
        <a:lstStyle/>
        <a:p>
          <a:endParaRPr lang="en-US"/>
        </a:p>
      </dgm:t>
    </dgm:pt>
    <dgm:pt modelId="{AB634AD2-1D9E-2747-87C6-03D096505118}" type="sibTrans" cxnId="{2255E87B-3486-304E-A078-62F1D2F433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DF794A7-58DE-B44E-8D62-F64CFAE153E6}">
      <dgm:prSet/>
      <dgm:spPr/>
      <dgm:t>
        <a:bodyPr/>
        <a:lstStyle/>
        <a:p>
          <a:r>
            <a:rPr lang="en-GB" b="0" i="0" dirty="0"/>
            <a:t>Make recommendations about how SS Ltd could achieve a quality management standard</a:t>
          </a:r>
        </a:p>
      </dgm:t>
    </dgm:pt>
    <dgm:pt modelId="{4BB8583F-749F-A040-9905-261A13D05044}" type="parTrans" cxnId="{6E8CB7C8-23F1-CF4A-9917-821B2082A194}">
      <dgm:prSet/>
      <dgm:spPr/>
      <dgm:t>
        <a:bodyPr/>
        <a:lstStyle/>
        <a:p>
          <a:endParaRPr lang="en-US"/>
        </a:p>
      </dgm:t>
    </dgm:pt>
    <dgm:pt modelId="{0DB55048-730B-F445-A181-34B049E8C6A3}" type="sibTrans" cxnId="{6E8CB7C8-23F1-CF4A-9917-821B2082A19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85FBEF-CCBE-6049-B0CF-08ACB93211AC}" type="pres">
      <dgm:prSet presAssocID="{4184A6D9-4D32-4103-A1D2-180EA71E7A8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E4AB4-96B5-CA4B-A1F2-ED1CF91C9A1F}" type="pres">
      <dgm:prSet presAssocID="{EBD493F7-E2EF-6E4A-AF5D-A6F594B7DC2B}" presName="compositeNode" presStyleCnt="0">
        <dgm:presLayoutVars>
          <dgm:bulletEnabled val="1"/>
        </dgm:presLayoutVars>
      </dgm:prSet>
      <dgm:spPr/>
    </dgm:pt>
    <dgm:pt modelId="{7AEF942D-75EF-5848-962E-FFF402B7E690}" type="pres">
      <dgm:prSet presAssocID="{EBD493F7-E2EF-6E4A-AF5D-A6F594B7DC2B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9162A9ED-3FE4-9B49-91DD-4BCF01FBEDA2}" type="pres">
      <dgm:prSet presAssocID="{B8990C1C-EB19-4F4D-ABEF-D1D8B584490C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11F2C87-8E8F-4549-A20D-2D54CD3707AE}" type="pres">
      <dgm:prSet presAssocID="{EBD493F7-E2EF-6E4A-AF5D-A6F594B7DC2B}" presName="bottomLine" presStyleLbl="alignNode1" presStyleIdx="1" presStyleCnt="6">
        <dgm:presLayoutVars/>
      </dgm:prSet>
      <dgm:spPr/>
    </dgm:pt>
    <dgm:pt modelId="{AE0483FA-7731-FE4D-9368-31F410063D6C}" type="pres">
      <dgm:prSet presAssocID="{EBD493F7-E2EF-6E4A-AF5D-A6F594B7DC2B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38034-4640-844A-9721-8A74F3C7A5F1}" type="pres">
      <dgm:prSet presAssocID="{B8990C1C-EB19-4F4D-ABEF-D1D8B584490C}" presName="sibTrans" presStyleCnt="0"/>
      <dgm:spPr/>
    </dgm:pt>
    <dgm:pt modelId="{01336B0C-9497-844E-8DEC-1A0BAF6AB9FB}" type="pres">
      <dgm:prSet presAssocID="{D688619E-F79F-874C-9209-DFD459D4C9D4}" presName="compositeNode" presStyleCnt="0">
        <dgm:presLayoutVars>
          <dgm:bulletEnabled val="1"/>
        </dgm:presLayoutVars>
      </dgm:prSet>
      <dgm:spPr/>
    </dgm:pt>
    <dgm:pt modelId="{BE314DA9-2373-1E4D-89C8-9D7659788304}" type="pres">
      <dgm:prSet presAssocID="{D688619E-F79F-874C-9209-DFD459D4C9D4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EBAF36AF-CA68-0440-8C8E-A4E67FCB729C}" type="pres">
      <dgm:prSet presAssocID="{AB634AD2-1D9E-2747-87C6-03D096505118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356FEA83-FAB1-1F4D-93E5-B884DD5C4517}" type="pres">
      <dgm:prSet presAssocID="{D688619E-F79F-874C-9209-DFD459D4C9D4}" presName="bottomLine" presStyleLbl="alignNode1" presStyleIdx="3" presStyleCnt="6">
        <dgm:presLayoutVars/>
      </dgm:prSet>
      <dgm:spPr/>
    </dgm:pt>
    <dgm:pt modelId="{A76E91FC-8A64-5A4F-8E04-44DF42B43FD3}" type="pres">
      <dgm:prSet presAssocID="{D688619E-F79F-874C-9209-DFD459D4C9D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DE9C5-0B5E-164C-9E7A-944133AB5B2B}" type="pres">
      <dgm:prSet presAssocID="{AB634AD2-1D9E-2747-87C6-03D096505118}" presName="sibTrans" presStyleCnt="0"/>
      <dgm:spPr/>
    </dgm:pt>
    <dgm:pt modelId="{E32B6603-58A2-6246-8DEA-21470230D667}" type="pres">
      <dgm:prSet presAssocID="{BDF794A7-58DE-B44E-8D62-F64CFAE153E6}" presName="compositeNode" presStyleCnt="0">
        <dgm:presLayoutVars>
          <dgm:bulletEnabled val="1"/>
        </dgm:presLayoutVars>
      </dgm:prSet>
      <dgm:spPr/>
    </dgm:pt>
    <dgm:pt modelId="{1B608E8F-BE60-894A-B65D-C150AE0FBEC3}" type="pres">
      <dgm:prSet presAssocID="{BDF794A7-58DE-B44E-8D62-F64CFAE153E6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69D5BD55-47DE-9242-9BBD-79B7D943439C}" type="pres">
      <dgm:prSet presAssocID="{0DB55048-730B-F445-A181-34B049E8C6A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C229EEF-D365-A64E-9F59-317D45CF2BA0}" type="pres">
      <dgm:prSet presAssocID="{BDF794A7-58DE-B44E-8D62-F64CFAE153E6}" presName="bottomLine" presStyleLbl="alignNode1" presStyleIdx="5" presStyleCnt="6">
        <dgm:presLayoutVars/>
      </dgm:prSet>
      <dgm:spPr/>
    </dgm:pt>
    <dgm:pt modelId="{D599843E-3060-524D-8A62-29BC626A15A0}" type="pres">
      <dgm:prSet presAssocID="{BDF794A7-58DE-B44E-8D62-F64CFAE153E6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163549-DAE0-FA45-B910-6898CA24C47F}" type="presOf" srcId="{EBD493F7-E2EF-6E4A-AF5D-A6F594B7DC2B}" destId="{7AEF942D-75EF-5848-962E-FFF402B7E690}" srcOrd="0" destOrd="0" presId="urn:microsoft.com/office/officeart/2016/7/layout/BasicLinearProcessNumbered"/>
    <dgm:cxn modelId="{C1C08211-B67E-EB4F-9018-EBB633677169}" type="presOf" srcId="{B8990C1C-EB19-4F4D-ABEF-D1D8B584490C}" destId="{9162A9ED-3FE4-9B49-91DD-4BCF01FBEDA2}" srcOrd="0" destOrd="0" presId="urn:microsoft.com/office/officeart/2016/7/layout/BasicLinearProcessNumbered"/>
    <dgm:cxn modelId="{7D8E6588-D46B-FA43-BE31-9B7CC6FE2CDB}" srcId="{4184A6D9-4D32-4103-A1D2-180EA71E7A87}" destId="{EBD493F7-E2EF-6E4A-AF5D-A6F594B7DC2B}" srcOrd="0" destOrd="0" parTransId="{034324A4-319F-3A4C-8D46-D16FE5DBD4C3}" sibTransId="{B8990C1C-EB19-4F4D-ABEF-D1D8B584490C}"/>
    <dgm:cxn modelId="{2255E87B-3486-304E-A078-62F1D2F43335}" srcId="{4184A6D9-4D32-4103-A1D2-180EA71E7A87}" destId="{D688619E-F79F-874C-9209-DFD459D4C9D4}" srcOrd="1" destOrd="0" parTransId="{7A167B26-3CDD-D942-8B69-098128B1D776}" sibTransId="{AB634AD2-1D9E-2747-87C6-03D096505118}"/>
    <dgm:cxn modelId="{A2E33B87-5A11-A048-A35B-6B340D22105D}" type="presOf" srcId="{AB634AD2-1D9E-2747-87C6-03D096505118}" destId="{EBAF36AF-CA68-0440-8C8E-A4E67FCB729C}" srcOrd="0" destOrd="0" presId="urn:microsoft.com/office/officeart/2016/7/layout/BasicLinearProcessNumbered"/>
    <dgm:cxn modelId="{77EC12B8-2B9E-0B4A-B450-962A344AA559}" type="presOf" srcId="{0DB55048-730B-F445-A181-34B049E8C6A3}" destId="{69D5BD55-47DE-9242-9BBD-79B7D943439C}" srcOrd="0" destOrd="0" presId="urn:microsoft.com/office/officeart/2016/7/layout/BasicLinearProcessNumbered"/>
    <dgm:cxn modelId="{E3465F9C-1716-4B4C-97E8-4E11948F6A31}" type="presOf" srcId="{D688619E-F79F-874C-9209-DFD459D4C9D4}" destId="{A76E91FC-8A64-5A4F-8E04-44DF42B43FD3}" srcOrd="1" destOrd="0" presId="urn:microsoft.com/office/officeart/2016/7/layout/BasicLinearProcessNumbered"/>
    <dgm:cxn modelId="{FBAA72ED-7B27-DE49-859A-4BDE8613BA3D}" type="presOf" srcId="{BDF794A7-58DE-B44E-8D62-F64CFAE153E6}" destId="{1B608E8F-BE60-894A-B65D-C150AE0FBEC3}" srcOrd="0" destOrd="0" presId="urn:microsoft.com/office/officeart/2016/7/layout/BasicLinearProcessNumbered"/>
    <dgm:cxn modelId="{6E8CB7C8-23F1-CF4A-9917-821B2082A194}" srcId="{4184A6D9-4D32-4103-A1D2-180EA71E7A87}" destId="{BDF794A7-58DE-B44E-8D62-F64CFAE153E6}" srcOrd="2" destOrd="0" parTransId="{4BB8583F-749F-A040-9905-261A13D05044}" sibTransId="{0DB55048-730B-F445-A181-34B049E8C6A3}"/>
    <dgm:cxn modelId="{33937C8C-B3DA-C145-BC90-1A882E8220D2}" type="presOf" srcId="{4184A6D9-4D32-4103-A1D2-180EA71E7A87}" destId="{C085FBEF-CCBE-6049-B0CF-08ACB93211AC}" srcOrd="0" destOrd="0" presId="urn:microsoft.com/office/officeart/2016/7/layout/BasicLinearProcessNumbered"/>
    <dgm:cxn modelId="{84FD9572-B70C-EA41-B40A-CCF91566AC13}" type="presOf" srcId="{D688619E-F79F-874C-9209-DFD459D4C9D4}" destId="{BE314DA9-2373-1E4D-89C8-9D7659788304}" srcOrd="0" destOrd="0" presId="urn:microsoft.com/office/officeart/2016/7/layout/BasicLinearProcessNumbered"/>
    <dgm:cxn modelId="{4810EE0B-3A78-0648-AB26-B2745CA30FE9}" type="presOf" srcId="{BDF794A7-58DE-B44E-8D62-F64CFAE153E6}" destId="{D599843E-3060-524D-8A62-29BC626A15A0}" srcOrd="1" destOrd="0" presId="urn:microsoft.com/office/officeart/2016/7/layout/BasicLinearProcessNumbered"/>
    <dgm:cxn modelId="{A8A5AC94-14EE-F44B-82EB-7C8D2730BD49}" type="presOf" srcId="{EBD493F7-E2EF-6E4A-AF5D-A6F594B7DC2B}" destId="{AE0483FA-7731-FE4D-9368-31F410063D6C}" srcOrd="1" destOrd="0" presId="urn:microsoft.com/office/officeart/2016/7/layout/BasicLinearProcessNumbered"/>
    <dgm:cxn modelId="{BDB833F5-A8AE-E842-A639-C251FB9A70EE}" type="presParOf" srcId="{C085FBEF-CCBE-6049-B0CF-08ACB93211AC}" destId="{EC8E4AB4-96B5-CA4B-A1F2-ED1CF91C9A1F}" srcOrd="0" destOrd="0" presId="urn:microsoft.com/office/officeart/2016/7/layout/BasicLinearProcessNumbered"/>
    <dgm:cxn modelId="{AD91BAC1-B22A-1549-95CC-424ACB2AE231}" type="presParOf" srcId="{EC8E4AB4-96B5-CA4B-A1F2-ED1CF91C9A1F}" destId="{7AEF942D-75EF-5848-962E-FFF402B7E690}" srcOrd="0" destOrd="0" presId="urn:microsoft.com/office/officeart/2016/7/layout/BasicLinearProcessNumbered"/>
    <dgm:cxn modelId="{CFACA468-4CEA-B04F-9366-6115F5576400}" type="presParOf" srcId="{EC8E4AB4-96B5-CA4B-A1F2-ED1CF91C9A1F}" destId="{9162A9ED-3FE4-9B49-91DD-4BCF01FBEDA2}" srcOrd="1" destOrd="0" presId="urn:microsoft.com/office/officeart/2016/7/layout/BasicLinearProcessNumbered"/>
    <dgm:cxn modelId="{1706BFB2-6172-4F4F-98B5-8604FF548E8D}" type="presParOf" srcId="{EC8E4AB4-96B5-CA4B-A1F2-ED1CF91C9A1F}" destId="{711F2C87-8E8F-4549-A20D-2D54CD3707AE}" srcOrd="2" destOrd="0" presId="urn:microsoft.com/office/officeart/2016/7/layout/BasicLinearProcessNumbered"/>
    <dgm:cxn modelId="{18493C91-BEDE-E74C-893A-744229091A81}" type="presParOf" srcId="{EC8E4AB4-96B5-CA4B-A1F2-ED1CF91C9A1F}" destId="{AE0483FA-7731-FE4D-9368-31F410063D6C}" srcOrd="3" destOrd="0" presId="urn:microsoft.com/office/officeart/2016/7/layout/BasicLinearProcessNumbered"/>
    <dgm:cxn modelId="{D25846AD-133A-1749-99B2-A4B4BE5709EB}" type="presParOf" srcId="{C085FBEF-CCBE-6049-B0CF-08ACB93211AC}" destId="{7C038034-4640-844A-9721-8A74F3C7A5F1}" srcOrd="1" destOrd="0" presId="urn:microsoft.com/office/officeart/2016/7/layout/BasicLinearProcessNumbered"/>
    <dgm:cxn modelId="{DD0872B8-07EA-AA49-A151-20EA10BA6566}" type="presParOf" srcId="{C085FBEF-CCBE-6049-B0CF-08ACB93211AC}" destId="{01336B0C-9497-844E-8DEC-1A0BAF6AB9FB}" srcOrd="2" destOrd="0" presId="urn:microsoft.com/office/officeart/2016/7/layout/BasicLinearProcessNumbered"/>
    <dgm:cxn modelId="{1D092EBB-097D-E74B-B0B6-C4DEAF832B28}" type="presParOf" srcId="{01336B0C-9497-844E-8DEC-1A0BAF6AB9FB}" destId="{BE314DA9-2373-1E4D-89C8-9D7659788304}" srcOrd="0" destOrd="0" presId="urn:microsoft.com/office/officeart/2016/7/layout/BasicLinearProcessNumbered"/>
    <dgm:cxn modelId="{395C1DC8-AA81-C44B-92E3-4FBCF2E9643E}" type="presParOf" srcId="{01336B0C-9497-844E-8DEC-1A0BAF6AB9FB}" destId="{EBAF36AF-CA68-0440-8C8E-A4E67FCB729C}" srcOrd="1" destOrd="0" presId="urn:microsoft.com/office/officeart/2016/7/layout/BasicLinearProcessNumbered"/>
    <dgm:cxn modelId="{4BFC7719-18D4-F145-8EC8-39BF561D5985}" type="presParOf" srcId="{01336B0C-9497-844E-8DEC-1A0BAF6AB9FB}" destId="{356FEA83-FAB1-1F4D-93E5-B884DD5C4517}" srcOrd="2" destOrd="0" presId="urn:microsoft.com/office/officeart/2016/7/layout/BasicLinearProcessNumbered"/>
    <dgm:cxn modelId="{D34456DE-286E-EC4E-BB72-07FABA939F6A}" type="presParOf" srcId="{01336B0C-9497-844E-8DEC-1A0BAF6AB9FB}" destId="{A76E91FC-8A64-5A4F-8E04-44DF42B43FD3}" srcOrd="3" destOrd="0" presId="urn:microsoft.com/office/officeart/2016/7/layout/BasicLinearProcessNumbered"/>
    <dgm:cxn modelId="{8638D8DF-0F2E-3D4C-B3BD-1B9722ECBE52}" type="presParOf" srcId="{C085FBEF-CCBE-6049-B0CF-08ACB93211AC}" destId="{405DE9C5-0B5E-164C-9E7A-944133AB5B2B}" srcOrd="3" destOrd="0" presId="urn:microsoft.com/office/officeart/2016/7/layout/BasicLinearProcessNumbered"/>
    <dgm:cxn modelId="{A93DAA4D-1F0A-8A44-98A4-8F79B908E655}" type="presParOf" srcId="{C085FBEF-CCBE-6049-B0CF-08ACB93211AC}" destId="{E32B6603-58A2-6246-8DEA-21470230D667}" srcOrd="4" destOrd="0" presId="urn:microsoft.com/office/officeart/2016/7/layout/BasicLinearProcessNumbered"/>
    <dgm:cxn modelId="{7E9272F9-4E33-9745-A988-E0505B84DAA8}" type="presParOf" srcId="{E32B6603-58A2-6246-8DEA-21470230D667}" destId="{1B608E8F-BE60-894A-B65D-C150AE0FBEC3}" srcOrd="0" destOrd="0" presId="urn:microsoft.com/office/officeart/2016/7/layout/BasicLinearProcessNumbered"/>
    <dgm:cxn modelId="{A093A197-7852-A944-B8A5-BE841CA442CE}" type="presParOf" srcId="{E32B6603-58A2-6246-8DEA-21470230D667}" destId="{69D5BD55-47DE-9242-9BBD-79B7D943439C}" srcOrd="1" destOrd="0" presId="urn:microsoft.com/office/officeart/2016/7/layout/BasicLinearProcessNumbered"/>
    <dgm:cxn modelId="{12C609FB-5ADF-D540-890C-AD85C91A7CEA}" type="presParOf" srcId="{E32B6603-58A2-6246-8DEA-21470230D667}" destId="{4C229EEF-D365-A64E-9F59-317D45CF2BA0}" srcOrd="2" destOrd="0" presId="urn:microsoft.com/office/officeart/2016/7/layout/BasicLinearProcessNumbered"/>
    <dgm:cxn modelId="{BCC5A12A-9945-7243-8F89-C697770B3FDF}" type="presParOf" srcId="{E32B6603-58A2-6246-8DEA-21470230D667}" destId="{D599843E-3060-524D-8A62-29BC626A15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942D-75EF-5848-962E-FFF402B7E690}">
      <dsp:nvSpPr>
        <dsp:cNvPr id="0" name=""/>
        <dsp:cNvSpPr/>
      </dsp:nvSpPr>
      <dsp:spPr>
        <a:xfrm>
          <a:off x="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With reference to the Set Task information, you are to prepare a report for Chris North to present to the Board of Directors at SS Ltd.</a:t>
          </a:r>
        </a:p>
      </dsp:txBody>
      <dsp:txXfrm>
        <a:off x="0" y="1528635"/>
        <a:ext cx="3037581" cy="2413635"/>
      </dsp:txXfrm>
    </dsp:sp>
    <dsp:sp modelId="{9162A9ED-3FE4-9B49-91DD-4BCF01FBEDA2}">
      <dsp:nvSpPr>
        <dsp:cNvPr id="0" name=""/>
        <dsp:cNvSpPr/>
      </dsp:nvSpPr>
      <dsp:spPr>
        <a:xfrm>
          <a:off x="915382" y="402272"/>
          <a:ext cx="1206817" cy="1206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092116" y="579006"/>
        <a:ext cx="853349" cy="853349"/>
      </dsp:txXfrm>
    </dsp:sp>
    <dsp:sp modelId="{711F2C87-8E8F-4549-A20D-2D54CD3707AE}">
      <dsp:nvSpPr>
        <dsp:cNvPr id="0" name=""/>
        <dsp:cNvSpPr/>
      </dsp:nvSpPr>
      <dsp:spPr>
        <a:xfrm>
          <a:off x="0" y="4022653"/>
          <a:ext cx="3037581" cy="72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4DA9-2373-1E4D-89C8-9D7659788304}">
      <dsp:nvSpPr>
        <dsp:cNvPr id="0" name=""/>
        <dsp:cNvSpPr/>
      </dsp:nvSpPr>
      <dsp:spPr>
        <a:xfrm>
          <a:off x="334134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Your report should show understanding of quality management and its importance to SS Ltd</a:t>
          </a:r>
        </a:p>
      </dsp:txBody>
      <dsp:txXfrm>
        <a:off x="3341340" y="1528635"/>
        <a:ext cx="3037581" cy="2413635"/>
      </dsp:txXfrm>
    </dsp:sp>
    <dsp:sp modelId="{EBAF36AF-CA68-0440-8C8E-A4E67FCB729C}">
      <dsp:nvSpPr>
        <dsp:cNvPr id="0" name=""/>
        <dsp:cNvSpPr/>
      </dsp:nvSpPr>
      <dsp:spPr>
        <a:xfrm>
          <a:off x="4256722" y="402272"/>
          <a:ext cx="1206817" cy="1206817"/>
        </a:xfrm>
        <a:prstGeom prst="ellips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433456" y="579006"/>
        <a:ext cx="853349" cy="853349"/>
      </dsp:txXfrm>
    </dsp:sp>
    <dsp:sp modelId="{356FEA83-FAB1-1F4D-93E5-B884DD5C4517}">
      <dsp:nvSpPr>
        <dsp:cNvPr id="0" name=""/>
        <dsp:cNvSpPr/>
      </dsp:nvSpPr>
      <dsp:spPr>
        <a:xfrm>
          <a:off x="3341340" y="4022653"/>
          <a:ext cx="3037581" cy="72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8E8F-BE60-894A-B65D-C150AE0FBEC3}">
      <dsp:nvSpPr>
        <dsp:cNvPr id="0" name=""/>
        <dsp:cNvSpPr/>
      </dsp:nvSpPr>
      <dsp:spPr>
        <a:xfrm>
          <a:off x="668268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/>
            <a:t>Make recommendations about the appropriate techniques or tools that SS Ltd could use for quality management</a:t>
          </a:r>
        </a:p>
      </dsp:txBody>
      <dsp:txXfrm>
        <a:off x="6682680" y="1528635"/>
        <a:ext cx="3037581" cy="2413635"/>
      </dsp:txXfrm>
    </dsp:sp>
    <dsp:sp modelId="{69D5BD55-47DE-9242-9BBD-79B7D943439C}">
      <dsp:nvSpPr>
        <dsp:cNvPr id="0" name=""/>
        <dsp:cNvSpPr/>
      </dsp:nvSpPr>
      <dsp:spPr>
        <a:xfrm>
          <a:off x="7598062" y="402272"/>
          <a:ext cx="1206817" cy="1206817"/>
        </a:xfrm>
        <a:prstGeom prst="ellips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7774796" y="579006"/>
        <a:ext cx="853349" cy="853349"/>
      </dsp:txXfrm>
    </dsp:sp>
    <dsp:sp modelId="{4C229EEF-D365-A64E-9F59-317D45CF2BA0}">
      <dsp:nvSpPr>
        <dsp:cNvPr id="0" name=""/>
        <dsp:cNvSpPr/>
      </dsp:nvSpPr>
      <dsp:spPr>
        <a:xfrm>
          <a:off x="6682680" y="4022653"/>
          <a:ext cx="3037581" cy="7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942D-75EF-5848-962E-FFF402B7E690}">
      <dsp:nvSpPr>
        <dsp:cNvPr id="0" name=""/>
        <dsp:cNvSpPr/>
      </dsp:nvSpPr>
      <dsp:spPr>
        <a:xfrm>
          <a:off x="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With reference to the Set Task information, you are to prepare a presentation for Chris North to present to the Board of Directors at SS Ltd.</a:t>
          </a:r>
        </a:p>
      </dsp:txBody>
      <dsp:txXfrm>
        <a:off x="0" y="1528635"/>
        <a:ext cx="3037581" cy="2413635"/>
      </dsp:txXfrm>
    </dsp:sp>
    <dsp:sp modelId="{9162A9ED-3FE4-9B49-91DD-4BCF01FBEDA2}">
      <dsp:nvSpPr>
        <dsp:cNvPr id="0" name=""/>
        <dsp:cNvSpPr/>
      </dsp:nvSpPr>
      <dsp:spPr>
        <a:xfrm>
          <a:off x="915382" y="402272"/>
          <a:ext cx="1206817" cy="1206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092116" y="579006"/>
        <a:ext cx="853349" cy="853349"/>
      </dsp:txXfrm>
    </dsp:sp>
    <dsp:sp modelId="{711F2C87-8E8F-4549-A20D-2D54CD3707AE}">
      <dsp:nvSpPr>
        <dsp:cNvPr id="0" name=""/>
        <dsp:cNvSpPr/>
      </dsp:nvSpPr>
      <dsp:spPr>
        <a:xfrm>
          <a:off x="0" y="4022653"/>
          <a:ext cx="3037581" cy="72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4DA9-2373-1E4D-89C8-9D7659788304}">
      <dsp:nvSpPr>
        <dsp:cNvPr id="0" name=""/>
        <dsp:cNvSpPr/>
      </dsp:nvSpPr>
      <dsp:spPr>
        <a:xfrm>
          <a:off x="334134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The presentation should show understanding of how the current management approach is affecting the development of a quality culture at SS Ltd</a:t>
          </a:r>
        </a:p>
      </dsp:txBody>
      <dsp:txXfrm>
        <a:off x="3341340" y="1528635"/>
        <a:ext cx="3037581" cy="2413635"/>
      </dsp:txXfrm>
    </dsp:sp>
    <dsp:sp modelId="{EBAF36AF-CA68-0440-8C8E-A4E67FCB729C}">
      <dsp:nvSpPr>
        <dsp:cNvPr id="0" name=""/>
        <dsp:cNvSpPr/>
      </dsp:nvSpPr>
      <dsp:spPr>
        <a:xfrm>
          <a:off x="4256722" y="402272"/>
          <a:ext cx="1206817" cy="1206817"/>
        </a:xfrm>
        <a:prstGeom prst="ellips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4433456" y="579006"/>
        <a:ext cx="853349" cy="853349"/>
      </dsp:txXfrm>
    </dsp:sp>
    <dsp:sp modelId="{356FEA83-FAB1-1F4D-93E5-B884DD5C4517}">
      <dsp:nvSpPr>
        <dsp:cNvPr id="0" name=""/>
        <dsp:cNvSpPr/>
      </dsp:nvSpPr>
      <dsp:spPr>
        <a:xfrm>
          <a:off x="3341340" y="4022653"/>
          <a:ext cx="3037581" cy="72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8E8F-BE60-894A-B65D-C150AE0FBEC3}">
      <dsp:nvSpPr>
        <dsp:cNvPr id="0" name=""/>
        <dsp:cNvSpPr/>
      </dsp:nvSpPr>
      <dsp:spPr>
        <a:xfrm>
          <a:off x="6682680" y="0"/>
          <a:ext cx="3037581" cy="4022725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822" tIns="330200" rIns="236822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Make recommendations about how SS Ltd could achieve a quality management standard</a:t>
          </a:r>
        </a:p>
      </dsp:txBody>
      <dsp:txXfrm>
        <a:off x="6682680" y="1528635"/>
        <a:ext cx="3037581" cy="2413635"/>
      </dsp:txXfrm>
    </dsp:sp>
    <dsp:sp modelId="{69D5BD55-47DE-9242-9BBD-79B7D943439C}">
      <dsp:nvSpPr>
        <dsp:cNvPr id="0" name=""/>
        <dsp:cNvSpPr/>
      </dsp:nvSpPr>
      <dsp:spPr>
        <a:xfrm>
          <a:off x="7598062" y="402272"/>
          <a:ext cx="1206817" cy="1206817"/>
        </a:xfrm>
        <a:prstGeom prst="ellips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88" tIns="12700" rIns="94088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7774796" y="579006"/>
        <a:ext cx="853349" cy="853349"/>
      </dsp:txXfrm>
    </dsp:sp>
    <dsp:sp modelId="{4C229EEF-D365-A64E-9F59-317D45CF2BA0}">
      <dsp:nvSpPr>
        <dsp:cNvPr id="0" name=""/>
        <dsp:cNvSpPr/>
      </dsp:nvSpPr>
      <dsp:spPr>
        <a:xfrm>
          <a:off x="6682680" y="4022653"/>
          <a:ext cx="3037581" cy="72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9614-7C42-4014-89BB-838F47DA7CC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7AB1B-9518-4EAC-8455-11DEBE86D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5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70F64-DEF7-471C-B5C0-F3312127FD85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0B9F-12AD-47C2-A6EF-6FE3F0355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3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2C5E30-109C-4A96-AE12-7A4D842B10E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66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http://www.bbc.co.uk/bitesize/higher/history/</a:t>
            </a:r>
          </a:p>
          <a:p>
            <a:endParaRPr lang="en-GB" dirty="0"/>
          </a:p>
          <a:p>
            <a:r>
              <a:rPr lang="en-GB" dirty="0"/>
              <a:t>Quality circles were at their most popular during the 1980s, but continue to exist in the form of Kaizen groups and similar worker participation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9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2C5E30-109C-4A96-AE12-7A4D842B10E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099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54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5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46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F4BC-4AA2-45A7-85AD-4DB632E925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4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https://www.iso.org/files/live/sites/isoorg/files/archive/pdf/en/pub100080.pdf</a:t>
            </a:r>
          </a:p>
          <a:p>
            <a:endParaRPr lang="en-GB" dirty="0"/>
          </a:p>
          <a:p>
            <a:r>
              <a:rPr lang="en-GB" dirty="0"/>
              <a:t>This International Standard describes fundamentals of quality management systems, which form the subject of the ISO 9000 family, and defines related terms.</a:t>
            </a:r>
          </a:p>
          <a:p>
            <a:r>
              <a:rPr lang="en-GB" dirty="0"/>
              <a:t>This International Standard is applicable to the following:</a:t>
            </a:r>
          </a:p>
          <a:p>
            <a:r>
              <a:rPr lang="en-GB" dirty="0"/>
              <a:t>organizations seeking advantage through the implementation of a quality management system;</a:t>
            </a:r>
          </a:p>
          <a:p>
            <a:r>
              <a:rPr lang="en-GB" dirty="0"/>
              <a:t>organizations seeking confidence from their suppliers that their product requirements will be satisfied;</a:t>
            </a:r>
          </a:p>
          <a:p>
            <a:r>
              <a:rPr lang="en-GB" dirty="0"/>
              <a:t>users of the products;</a:t>
            </a:r>
          </a:p>
          <a:p>
            <a:r>
              <a:rPr lang="en-GB" dirty="0"/>
              <a:t>those concerned with a mutual understanding of the terminology used in quality management (e.g. suppliers, customers, regulators);</a:t>
            </a:r>
          </a:p>
          <a:p>
            <a:r>
              <a:rPr lang="en-GB" dirty="0"/>
              <a:t>those internal or external to the organization who assess the quality management system or audit it for conformity with the requirements of ISO 9001 (e.g. auditors, regulators, certification/registration bodies);</a:t>
            </a:r>
          </a:p>
          <a:p>
            <a:r>
              <a:rPr lang="en-GB" dirty="0"/>
              <a:t>those internal or external to the organization who give advice or training on the quality management system appropriate to that organization;</a:t>
            </a:r>
          </a:p>
          <a:p>
            <a:r>
              <a:rPr lang="en-GB" dirty="0"/>
              <a:t>developers of related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9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chemeClr val="tx2"/>
                </a:solidFill>
              </a:rPr>
              <a:t>BS 7850-1:1992) long obsolete but still on the spec..</a:t>
            </a:r>
            <a:endParaRPr lang="en-GB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chemeClr val="tx2"/>
                </a:solidFill>
              </a:rPr>
              <a:t>BS 7850-1:1992) long obsolete but still on the spec..</a:t>
            </a:r>
            <a:endParaRPr lang="en-GB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8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https://www.iso.org/files/live/sites/isoorg/files/archive/pdf/en/pub100080.pdf</a:t>
            </a:r>
          </a:p>
          <a:p>
            <a:endParaRPr lang="en-GB" dirty="0"/>
          </a:p>
          <a:p>
            <a:r>
              <a:rPr lang="en-GB" dirty="0"/>
              <a:t>This International Standard describes fundamentals of quality management systems, which form the subject of the ISO 9000 family, and defines related terms.</a:t>
            </a:r>
          </a:p>
          <a:p>
            <a:r>
              <a:rPr lang="en-GB" dirty="0"/>
              <a:t>This International Standard is applicable to the following:</a:t>
            </a:r>
          </a:p>
          <a:p>
            <a:r>
              <a:rPr lang="en-GB" dirty="0"/>
              <a:t>organizations seeking advantage through the implementation of a quality management system;</a:t>
            </a:r>
          </a:p>
          <a:p>
            <a:r>
              <a:rPr lang="en-GB" dirty="0"/>
              <a:t>organizations seeking confidence from their suppliers that their product requirements will be satisfied;</a:t>
            </a:r>
          </a:p>
          <a:p>
            <a:r>
              <a:rPr lang="en-GB" dirty="0"/>
              <a:t>users of the products;</a:t>
            </a:r>
          </a:p>
          <a:p>
            <a:r>
              <a:rPr lang="en-GB" dirty="0"/>
              <a:t>those concerned with a mutual understanding of the terminology used in quality management (e.g. suppliers, customers, regulators);</a:t>
            </a:r>
          </a:p>
          <a:p>
            <a:r>
              <a:rPr lang="en-GB" dirty="0"/>
              <a:t>those internal or external to the organization who assess the quality management system or audit it for conformity with the requirements of ISO 9001 (e.g. auditors, regulators, certification/registration bodies);</a:t>
            </a:r>
          </a:p>
          <a:p>
            <a:r>
              <a:rPr lang="en-GB" dirty="0"/>
              <a:t>those internal or external to the organization who give advice or training on the quality management system appropriate to that organization;</a:t>
            </a:r>
          </a:p>
          <a:p>
            <a:r>
              <a:rPr lang="en-GB" dirty="0"/>
              <a:t>developers of related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8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2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For </a:t>
            </a:r>
            <a:r>
              <a:rPr lang="en-GB" b="1" dirty="0"/>
              <a:t>Total Quality Management </a:t>
            </a:r>
            <a:r>
              <a:rPr lang="en-GB" dirty="0"/>
              <a:t>to work, managers have to be committed and all the staff have to be involved</a:t>
            </a:r>
          </a:p>
          <a:p>
            <a:pPr lvl="0"/>
            <a:r>
              <a:rPr lang="en-GB" dirty="0"/>
              <a:t>Managers need to listen to their staff and value their input or the system fails</a:t>
            </a:r>
          </a:p>
          <a:p>
            <a:pPr lvl="0"/>
            <a:r>
              <a:rPr lang="en-GB" dirty="0"/>
              <a:t>Consultation (asking the workforce for their opinion before making a decision) needs to be genuine 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olidFill>
                  <a:schemeClr val="accent3"/>
                </a:solidFill>
              </a:rPr>
              <a:t>Obviously, not all decisions will involve all staff, TQM is about improving processes and making informed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6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For </a:t>
            </a:r>
            <a:r>
              <a:rPr lang="en-GB" b="1" dirty="0"/>
              <a:t>Total Quality Management </a:t>
            </a:r>
            <a:r>
              <a:rPr lang="en-GB" dirty="0"/>
              <a:t>to work, managers have to be committed and all the staff have to be involved</a:t>
            </a:r>
          </a:p>
          <a:p>
            <a:pPr lvl="0"/>
            <a:r>
              <a:rPr lang="en-GB" dirty="0"/>
              <a:t>Managers need to listen to their staff and value their input or the system fails</a:t>
            </a:r>
          </a:p>
          <a:p>
            <a:pPr lvl="0"/>
            <a:r>
              <a:rPr lang="en-GB" dirty="0"/>
              <a:t>Consultation (asking the workforce for their opinion before making a decision) needs to be genuine 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olidFill>
                  <a:schemeClr val="accent3"/>
                </a:solidFill>
              </a:rPr>
              <a:t>Obviously, not all decisions will involve all staff, TQM is about improving processes and making informed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0B9F-12AD-47C2-A6EF-6FE3F03558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0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8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4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7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8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3B2F057-F298-4B01-AA13-16093950E2B4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8C2EA8-41C8-4380-BA87-E30AE7C22D4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4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763f4j/vi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880~3D~mOKLC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UvJ2Ui3A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time_continue=175&amp;v=oY6dgc7jkjU&amp;feature=emb_logo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iso-9001-quality-managemen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ritish-assessment.co.uk/insights/what-is-a-quality-management-syste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Quality standards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Unit 6 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Learning Aim F1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257D29-FFB0-F544-BEAB-13525FD7856D}"/>
              </a:ext>
            </a:extLst>
          </p:cNvPr>
          <p:cNvSpPr txBox="1">
            <a:spLocks/>
          </p:cNvSpPr>
          <p:nvPr/>
        </p:nvSpPr>
        <p:spPr>
          <a:xfrm>
            <a:off x="587188" y="406066"/>
            <a:ext cx="6190130" cy="248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Week 6 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( 12</a:t>
            </a:r>
            <a:r>
              <a:rPr lang="en-GB" sz="2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- 16</a:t>
            </a:r>
            <a:r>
              <a:rPr lang="en-GB" sz="24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October)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Past Paper June 2018 Strines Stoves (TQM)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59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602873"/>
            <a:ext cx="9720072" cy="14996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sz="3600" b="1" cap="none" dirty="0">
                <a:solidFill>
                  <a:schemeClr val="accent2"/>
                </a:solidFill>
              </a:rPr>
              <a:t>Kaizen (continuous improvement)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743203"/>
            <a:ext cx="9720071" cy="2958350"/>
          </a:xfrm>
        </p:spPr>
        <p:txBody>
          <a:bodyPr rtlCol="0"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latin typeface="+mj-lt"/>
              </a:rPr>
              <a:t>Involves a firm consulting their employees to improve the ways in which they produce products or services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+mj-lt"/>
              </a:rPr>
              <a:t>Small but continuous improvements to quality, design and waste reduction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+mj-lt"/>
              </a:rPr>
              <a:t>Management and workers must be committed to the process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chemeClr val="accent2"/>
                </a:solidFill>
                <a:latin typeface="+mj-lt"/>
              </a:rPr>
              <a:t>Benefits include better labour relations, motivation and increased   productivity and competitiveness</a:t>
            </a:r>
            <a:endParaRPr lang="en-GB" altLang="en-US" b="1" dirty="0">
              <a:solidFill>
                <a:schemeClr val="accent2"/>
              </a:solidFill>
              <a:latin typeface="+mj-lt"/>
            </a:endParaRPr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65" y="817693"/>
            <a:ext cx="1727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14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41" y="565009"/>
            <a:ext cx="3487360" cy="1499616"/>
          </a:xfr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accent2"/>
                </a:solidFill>
              </a:rPr>
              <a:t>Quality Circles</a:t>
            </a:r>
            <a:endParaRPr lang="en-GB" sz="3600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41" y="2333296"/>
            <a:ext cx="5723511" cy="4035973"/>
          </a:xfrm>
        </p:spPr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A quality circle is a group of workers who meet regularly to identify, analyse and solve work-related problems. </a:t>
            </a:r>
          </a:p>
          <a:p>
            <a:r>
              <a:rPr lang="en-GB" dirty="0">
                <a:latin typeface="+mj-lt"/>
              </a:rPr>
              <a:t>Normally small in size, the group is usually led by a supervisor or manager and presents its solutions to management</a:t>
            </a:r>
          </a:p>
          <a:p>
            <a:r>
              <a:rPr lang="en-GB" dirty="0">
                <a:latin typeface="+mj-lt"/>
              </a:rPr>
              <a:t>Where possible, workers implement the solutions themselves in order to improve the performance of the organization and motivate employees. </a:t>
            </a:r>
          </a:p>
          <a:p>
            <a:pPr lvl="0"/>
            <a:endParaRPr lang="en-GB" dirty="0"/>
          </a:p>
        </p:txBody>
      </p:sp>
      <p:pic>
        <p:nvPicPr>
          <p:cNvPr id="3074" name="Picture 2" descr="http://www.ualberta.ca/~yreshef/orga432/images/qcircle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17" y="2064625"/>
            <a:ext cx="3981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602873"/>
            <a:ext cx="9720072" cy="14996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altLang="en-US" sz="3600" b="1" cap="none" dirty="0">
                <a:solidFill>
                  <a:schemeClr val="accent2"/>
                </a:solidFill>
              </a:rPr>
              <a:t>Zero Defects, Quality Assurance, Quality Control,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743203"/>
            <a:ext cx="10123484" cy="2958350"/>
          </a:xfrm>
        </p:spPr>
        <p:txBody>
          <a:bodyPr rtlCol="0">
            <a:normAutofit/>
          </a:bodyPr>
          <a:lstStyle/>
          <a:p>
            <a:r>
              <a:rPr lang="en-GB" sz="2400" b="1" dirty="0"/>
              <a:t>Zero defects </a:t>
            </a:r>
            <a:r>
              <a:rPr lang="en-GB" sz="2400" dirty="0"/>
              <a:t>is where defects are not acceptable and that everyone should "do things right the first time“</a:t>
            </a:r>
          </a:p>
          <a:p>
            <a:r>
              <a:rPr lang="en-GB" altLang="en-US" sz="2400" b="1" dirty="0"/>
              <a:t>Quality Assurance </a:t>
            </a:r>
            <a:r>
              <a:rPr lang="en-GB" altLang="en-US" sz="2400" dirty="0"/>
              <a:t>is a system or process to prevent mistakes from happening</a:t>
            </a:r>
          </a:p>
          <a:p>
            <a:pPr>
              <a:spcAft>
                <a:spcPts val="0"/>
              </a:spcAft>
              <a:defRPr/>
            </a:pPr>
            <a:r>
              <a:rPr lang="en-GB" altLang="en-US" sz="2400" b="1" dirty="0"/>
              <a:t>Quality Control </a:t>
            </a:r>
            <a:r>
              <a:rPr lang="en-GB" altLang="en-US" sz="2400" dirty="0"/>
              <a:t>is a check to make sure that substandard goods are not issued</a:t>
            </a:r>
          </a:p>
          <a:p>
            <a:pPr>
              <a:spcAft>
                <a:spcPts val="0"/>
              </a:spcAft>
              <a:defRPr/>
            </a:pPr>
            <a:r>
              <a:rPr lang="en-GB" altLang="en-US" sz="2400" dirty="0"/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GB" sz="2400" dirty="0">
                <a:hlinkClick r:id="rId3"/>
              </a:rPr>
              <a:t>https://www.bbc.co.uk/bitesize/guides/z763f4j/video</a:t>
            </a:r>
            <a:endParaRPr lang="en-GB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>
              <a:spcAft>
                <a:spcPts val="0"/>
              </a:spcAft>
              <a:defRPr/>
            </a:pPr>
            <a:endParaRPr lang="en-GB" altLang="en-US" sz="24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63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10291572" cy="1499616"/>
          </a:xfrm>
        </p:spPr>
        <p:txBody>
          <a:bodyPr>
            <a:normAutofit/>
          </a:bodyPr>
          <a:lstStyle/>
          <a:p>
            <a:pPr lvl="0"/>
            <a:r>
              <a:rPr lang="en-US" sz="3200" b="1" cap="none" dirty="0">
                <a:solidFill>
                  <a:schemeClr val="tx1"/>
                </a:solidFill>
              </a:rPr>
              <a:t>To maintain quality products and a quality service a good relationship is needed with suppliers and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28" y="2205317"/>
            <a:ext cx="4885854" cy="4020207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b="1" dirty="0">
                <a:solidFill>
                  <a:schemeClr val="accent2"/>
                </a:solidFill>
              </a:rPr>
              <a:t>Price, quality and service </a:t>
            </a:r>
            <a:r>
              <a:rPr lang="en-US" dirty="0">
                <a:solidFill>
                  <a:schemeClr val="accent2"/>
                </a:solidFill>
              </a:rPr>
              <a:t>are required from suppliers and expected by customers</a:t>
            </a:r>
          </a:p>
          <a:p>
            <a:pPr lvl="0"/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Transparent and open communication is essential</a:t>
            </a:r>
          </a:p>
          <a:p>
            <a:endParaRPr lang="en-US" dirty="0"/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Inside the BMW Mini Factory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http://</a:t>
            </a:r>
            <a:r>
              <a:rPr lang="en-GB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estream.godalming.ac.uk/View.aspx?ID=880~3D~mOKLCd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343" y="2725588"/>
            <a:ext cx="430965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BENEFITS OF QUALITY OUTPUT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EA3A8-7879-8B49-AE52-B26B9DCE8AC9}"/>
              </a:ext>
            </a:extLst>
          </p:cNvPr>
          <p:cNvSpPr/>
          <p:nvPr/>
        </p:nvSpPr>
        <p:spPr>
          <a:xfrm>
            <a:off x="1120280" y="2084832"/>
            <a:ext cx="1041729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hlinkClick r:id="rId3"/>
              </a:rPr>
              <a:t>https://www.youtube.com/watch?v=KkUvJ2Ui3As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Quality culture and motivation gains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Zero defects, improved efficiency and profitability</a:t>
            </a: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Lower costs can allow lower prices thus leading to more competitiveness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Customer &amp; </a:t>
            </a:r>
            <a:r>
              <a:rPr lang="en-US" sz="2000" dirty="0"/>
              <a:t>supplier engagement and satisfaction</a:t>
            </a:r>
            <a:endParaRPr lang="en-GB" sz="20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Consistent high quality can lead to a well known brand image and higher prices can be charged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696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756666"/>
            <a:ext cx="9720072" cy="10721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cap="none" dirty="0" smtClean="0">
                <a:solidFill>
                  <a:schemeClr val="tx2"/>
                </a:solidFill>
              </a:rPr>
              <a:t>Activity </a:t>
            </a:r>
            <a:r>
              <a:rPr lang="en-GB" sz="3200" b="1" cap="none" dirty="0">
                <a:solidFill>
                  <a:schemeClr val="tx2"/>
                </a:solidFill>
              </a:rPr>
              <a:t>1 (Past Paper June 2018 Strines Stoves)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18313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73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604266"/>
            <a:ext cx="9720072" cy="90068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cap="none" dirty="0">
                <a:solidFill>
                  <a:schemeClr val="tx2"/>
                </a:solidFill>
              </a:rPr>
              <a:t/>
            </a:r>
            <a:br>
              <a:rPr lang="en-GB" sz="3200" cap="none" dirty="0">
                <a:solidFill>
                  <a:schemeClr val="tx2"/>
                </a:solidFill>
              </a:rPr>
            </a:br>
            <a:r>
              <a:rPr lang="en-GB" sz="3200" b="1" cap="none" dirty="0">
                <a:solidFill>
                  <a:schemeClr val="tx2"/>
                </a:solidFill>
              </a:rPr>
              <a:t>Activity 2 (Past Paper June 2018 Strines Stoves)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8E68AF-FF96-439D-B1AF-496964317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3636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39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00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Quality standards</a:t>
            </a:r>
            <a:r>
              <a:rPr lang="en-US" sz="3600" dirty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are approved certificates of meeting a quality management standard</a:t>
            </a:r>
          </a:p>
          <a:p>
            <a:r>
              <a:rPr lang="en-GB" dirty="0"/>
              <a:t>Accreditation can be sought for products or services</a:t>
            </a:r>
          </a:p>
          <a:p>
            <a:r>
              <a:rPr lang="en-GB" dirty="0"/>
              <a:t>Meeting the standard shows that the organisation has achieved a level of quality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The following organisations produce documents that provide requirements, specifications, guidelines or characteristics that can be used consistently to ensure that materials, products, processes and services are fit for their purpose.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made-in-china.com/43f34j00askQeuLoJWbg/British-Bsi-Kite-Mark-Approval.jpg">
            <a:extLst>
              <a:ext uri="{FF2B5EF4-FFF2-40B4-BE49-F238E27FC236}">
                <a16:creationId xmlns:a16="http://schemas.microsoft.com/office/drawing/2014/main" id="{62750BCD-9656-5147-9A93-9F7C5EBF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9" y="4905580"/>
            <a:ext cx="1781666" cy="14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27DD6-239D-1D45-87E1-4817119CC0B1}"/>
              </a:ext>
            </a:extLst>
          </p:cNvPr>
          <p:cNvSpPr txBox="1">
            <a:spLocks/>
          </p:cNvSpPr>
          <p:nvPr/>
        </p:nvSpPr>
        <p:spPr>
          <a:xfrm>
            <a:off x="603093" y="2780945"/>
            <a:ext cx="11099561" cy="212463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BSI -</a:t>
            </a:r>
            <a:r>
              <a:rPr lang="en-GB" sz="2000" dirty="0"/>
              <a:t> the British Standards Institute, develops and publishes British Standards 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r>
              <a:rPr lang="en-GB" sz="2000" b="1" dirty="0"/>
              <a:t>ISO - </a:t>
            </a:r>
            <a:r>
              <a:rPr lang="en-GB" sz="2000" dirty="0"/>
              <a:t>the International Organization for Standardization, develops and publishes International Standards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ISO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9000</a:t>
            </a:r>
            <a:r>
              <a:rPr lang="en-GB" sz="2000" dirty="0">
                <a:solidFill>
                  <a:schemeClr val="tx2"/>
                </a:solidFill>
              </a:rPr>
              <a:t> is a set of international standards on </a:t>
            </a:r>
            <a:r>
              <a:rPr lang="en-GB" sz="2000" b="1" dirty="0">
                <a:solidFill>
                  <a:schemeClr val="tx2"/>
                </a:solidFill>
              </a:rPr>
              <a:t>quality management </a:t>
            </a:r>
            <a:r>
              <a:rPr lang="en-GB" sz="2000" dirty="0">
                <a:solidFill>
                  <a:schemeClr val="tx2"/>
                </a:solidFill>
              </a:rPr>
              <a:t>and </a:t>
            </a:r>
            <a:r>
              <a:rPr lang="en-GB" sz="2000" b="1" dirty="0">
                <a:solidFill>
                  <a:schemeClr val="tx2"/>
                </a:solidFill>
              </a:rPr>
              <a:t>quality assurance </a:t>
            </a:r>
            <a:r>
              <a:rPr lang="en-GB" sz="2000" dirty="0">
                <a:solidFill>
                  <a:schemeClr val="tx2"/>
                </a:solidFill>
              </a:rPr>
              <a:t>developed to help companies effectively document the quality system elements to be implemented to maintain an efficient quality system.</a:t>
            </a:r>
          </a:p>
          <a:p>
            <a:endParaRPr lang="en-GB" dirty="0"/>
          </a:p>
        </p:txBody>
      </p:sp>
      <p:pic>
        <p:nvPicPr>
          <p:cNvPr id="5" name="Picture 2" descr="https://www.fmb.org.uk/media/28491/iip_logo_blue_rgb.jpg">
            <a:extLst>
              <a:ext uri="{FF2B5EF4-FFF2-40B4-BE49-F238E27FC236}">
                <a16:creationId xmlns:a16="http://schemas.microsoft.com/office/drawing/2014/main" id="{E0070225-D801-9E4B-A00B-4E25EDCD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5" y="968215"/>
            <a:ext cx="2401930" cy="7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D7527-BD35-F140-BEC3-994ADF29E6C7}"/>
              </a:ext>
            </a:extLst>
          </p:cNvPr>
          <p:cNvSpPr txBox="1">
            <a:spLocks/>
          </p:cNvSpPr>
          <p:nvPr/>
        </p:nvSpPr>
        <p:spPr>
          <a:xfrm>
            <a:off x="3434849" y="739589"/>
            <a:ext cx="7784481" cy="15128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Investors in People (IIP) is the standard for people management. </a:t>
            </a:r>
          </a:p>
          <a:p>
            <a:r>
              <a:rPr lang="en-GB" sz="2000" dirty="0">
                <a:solidFill>
                  <a:schemeClr val="tx2"/>
                </a:solidFill>
              </a:rPr>
              <a:t>Based on a tested framework and a rigorous process of assessment, this standard defines what it takes to lead, support and manage people</a:t>
            </a:r>
          </a:p>
          <a:p>
            <a:r>
              <a:rPr lang="en-GB" sz="1700" dirty="0">
                <a:hlinkClick r:id="rId5"/>
              </a:rPr>
              <a:t>https://www.youtube.com/watch?time_continue=175&amp;v=oY6dgc7jkjU&amp;feature=emb_logo</a:t>
            </a:r>
            <a:endParaRPr lang="en-GB" sz="17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0585B6-32B0-A94A-9D4C-057CD2F3CF7D}"/>
              </a:ext>
            </a:extLst>
          </p:cNvPr>
          <p:cNvSpPr txBox="1">
            <a:spLocks/>
          </p:cNvSpPr>
          <p:nvPr/>
        </p:nvSpPr>
        <p:spPr>
          <a:xfrm>
            <a:off x="1969905" y="5324622"/>
            <a:ext cx="9101507" cy="9332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BSI Kitemark™ </a:t>
            </a:r>
            <a:r>
              <a:rPr lang="en-GB" sz="2000" dirty="0"/>
              <a:t>is a recognised symbol of quality and safety.</a:t>
            </a:r>
          </a:p>
        </p:txBody>
      </p:sp>
    </p:spTree>
    <p:extLst>
      <p:ext uri="{BB962C8B-B14F-4D97-AF65-F5344CB8AC3E}">
        <p14:creationId xmlns:p14="http://schemas.microsoft.com/office/powerpoint/2010/main" val="38113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827DD6-239D-1D45-87E1-4817119CC0B1}"/>
              </a:ext>
            </a:extLst>
          </p:cNvPr>
          <p:cNvSpPr txBox="1">
            <a:spLocks/>
          </p:cNvSpPr>
          <p:nvPr/>
        </p:nvSpPr>
        <p:spPr>
          <a:xfrm>
            <a:off x="419101" y="876301"/>
            <a:ext cx="10363199" cy="531495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/>
              <a:t>What you really need to know</a:t>
            </a:r>
          </a:p>
          <a:p>
            <a:r>
              <a:rPr lang="en-GB" sz="2400" b="1" dirty="0"/>
              <a:t>F</a:t>
            </a:r>
            <a:r>
              <a:rPr lang="en-GB" sz="2400" b="1" dirty="0" smtClean="0"/>
              <a:t>ollow these links to understand the ISO 9000/1 management standards so that you know why an organisation would want them/what they hope to gain from the process</a:t>
            </a:r>
          </a:p>
          <a:p>
            <a:endParaRPr lang="en-GB" sz="2400" dirty="0" smtClean="0"/>
          </a:p>
          <a:p>
            <a:r>
              <a:rPr lang="en-GB" sz="2400" dirty="0" smtClean="0">
                <a:hlinkClick r:id="rId3" tooltip="https://www.iso.org/iso-9001-quality-management.html"/>
              </a:rPr>
              <a:t>https</a:t>
            </a:r>
            <a:r>
              <a:rPr lang="en-GB" sz="2400" dirty="0">
                <a:hlinkClick r:id="rId3" tooltip="https://www.iso.org/iso-9001-quality-management.html"/>
              </a:rPr>
              <a:t>://</a:t>
            </a:r>
            <a:r>
              <a:rPr lang="en-GB" sz="2400" dirty="0" smtClean="0">
                <a:hlinkClick r:id="rId3" tooltip="https://www.iso.org/iso-9001-quality-management.html"/>
              </a:rPr>
              <a:t>www.iso.org/iso-9001-quality-management.html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>
                <a:hlinkClick r:id="rId4"/>
              </a:rPr>
              <a:t>https://www.british-assessment.co.uk/insights/what-is-a-quality-management-system</a:t>
            </a:r>
            <a:r>
              <a:rPr lang="en-GB" sz="2400" dirty="0" smtClean="0">
                <a:hlinkClick r:id="rId4"/>
              </a:rPr>
              <a:t>/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3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813816"/>
            <a:ext cx="9770907" cy="1041878"/>
          </a:xfrm>
        </p:spPr>
        <p:txBody>
          <a:bodyPr>
            <a:normAutofit fontScale="90000"/>
          </a:bodyPr>
          <a:lstStyle/>
          <a:p>
            <a:r>
              <a:rPr lang="en-GB" sz="4000" b="1" cap="none" dirty="0">
                <a:solidFill>
                  <a:schemeClr val="accent2"/>
                </a:solidFill>
              </a:rPr>
              <a:t>Leaders and managers set standards for their organisations to..</a:t>
            </a:r>
            <a:r>
              <a:rPr lang="en-US" sz="4000" cap="none" dirty="0"/>
              <a:t> </a:t>
            </a:r>
            <a:endParaRPr lang="en-GB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06724"/>
            <a:ext cx="9720071" cy="4023360"/>
          </a:xfrm>
        </p:spPr>
        <p:txBody>
          <a:bodyPr>
            <a:normAutofit/>
          </a:bodyPr>
          <a:lstStyle/>
          <a:p>
            <a:r>
              <a:rPr lang="en-GB" dirty="0"/>
              <a:t>Continually improve, streamline operations and reduce costs</a:t>
            </a:r>
          </a:p>
          <a:p>
            <a:r>
              <a:rPr lang="en-GB" dirty="0"/>
              <a:t>Win more business and compete in tenders </a:t>
            </a:r>
          </a:p>
          <a:p>
            <a:r>
              <a:rPr lang="en-GB" dirty="0"/>
              <a:t>Satisfy more customers</a:t>
            </a:r>
          </a:p>
          <a:p>
            <a:r>
              <a:rPr lang="en-GB" dirty="0"/>
              <a:t>Be more resilient and build a sustainable business</a:t>
            </a:r>
          </a:p>
          <a:p>
            <a:r>
              <a:rPr lang="en-GB" dirty="0"/>
              <a:t>Show strong corporate governance</a:t>
            </a:r>
          </a:p>
          <a:p>
            <a:r>
              <a:rPr lang="en-GB" dirty="0"/>
              <a:t>Work effectively with stakeholders and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55982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Developing a quality culture, importance &amp; Benefits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89334" cy="146304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Unit 6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Learning Aim F2-4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CB904D-9833-A14A-BE80-069226B5DBAE}"/>
              </a:ext>
            </a:extLst>
          </p:cNvPr>
          <p:cNvSpPr txBox="1">
            <a:spLocks/>
          </p:cNvSpPr>
          <p:nvPr/>
        </p:nvSpPr>
        <p:spPr>
          <a:xfrm>
            <a:off x="587188" y="406066"/>
            <a:ext cx="6190130" cy="248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Week 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5 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5</a:t>
            </a:r>
            <a:r>
              <a:rPr lang="en-GB" sz="24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 October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Past Paper June 2018 Strines Stoves (TQM)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1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60612" y="2438400"/>
            <a:ext cx="86869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Setting quality standards.</a:t>
            </a:r>
            <a:endParaRPr lang="en-GB" dirty="0"/>
          </a:p>
          <a:p>
            <a:r>
              <a:rPr lang="en-US" dirty="0"/>
              <a:t>Managerial commitment and staff buy-in.</a:t>
            </a:r>
            <a:endParaRPr lang="en-GB" dirty="0"/>
          </a:p>
          <a:p>
            <a:r>
              <a:rPr lang="en-US" dirty="0"/>
              <a:t>Quality circles.</a:t>
            </a:r>
            <a:endParaRPr lang="en-GB" dirty="0"/>
          </a:p>
          <a:p>
            <a:r>
              <a:rPr lang="en-US" dirty="0"/>
              <a:t>Partnership working with suppliers and customers.</a:t>
            </a:r>
            <a:endParaRPr lang="en-GB" dirty="0"/>
          </a:p>
          <a:p>
            <a:r>
              <a:rPr lang="en-US" dirty="0"/>
              <a:t>Transparent and open communication.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2D5808-D744-7E46-8B83-B01051753322}"/>
              </a:ext>
            </a:extLst>
          </p:cNvPr>
          <p:cNvSpPr txBox="1">
            <a:spLocks/>
          </p:cNvSpPr>
          <p:nvPr/>
        </p:nvSpPr>
        <p:spPr>
          <a:xfrm>
            <a:off x="860612" y="813816"/>
            <a:ext cx="9770907" cy="104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cap="none" dirty="0">
                <a:solidFill>
                  <a:schemeClr val="accent2"/>
                </a:solidFill>
              </a:rPr>
              <a:t>Developing a quality culture</a:t>
            </a:r>
            <a:r>
              <a:rPr lang="en-US" sz="4000" cap="none" dirty="0"/>
              <a:t> </a:t>
            </a:r>
            <a:endParaRPr lang="en-GB" sz="4000" cap="none" dirty="0"/>
          </a:p>
        </p:txBody>
      </p:sp>
    </p:spTree>
    <p:extLst>
      <p:ext uri="{BB962C8B-B14F-4D97-AF65-F5344CB8AC3E}">
        <p14:creationId xmlns:p14="http://schemas.microsoft.com/office/powerpoint/2010/main" val="198594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9094784" cy="14996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Total quality management (Tqm)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16" y="2646145"/>
            <a:ext cx="10378978" cy="2796988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TOTAL</a:t>
            </a:r>
            <a:r>
              <a:rPr lang="en-GB" altLang="en-US" sz="2400" b="1" dirty="0">
                <a:solidFill>
                  <a:schemeClr val="accent4"/>
                </a:solidFill>
              </a:rPr>
              <a:t> </a:t>
            </a:r>
            <a:r>
              <a:rPr lang="en-GB" altLang="en-US" sz="2400" dirty="0"/>
              <a:t>management, staff, suppliers, customers</a:t>
            </a:r>
          </a:p>
          <a:p>
            <a:pPr marL="0">
              <a:spcAft>
                <a:spcPts val="0"/>
              </a:spcAft>
              <a:buNone/>
              <a:defRPr/>
            </a:pPr>
            <a:endParaRPr lang="en-GB" altLang="en-US" sz="2400" dirty="0"/>
          </a:p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QUALITY </a:t>
            </a:r>
            <a:r>
              <a:rPr lang="en-GB" altLang="en-US" sz="2400" dirty="0"/>
              <a:t>speed of service, consistency, innovation</a:t>
            </a:r>
          </a:p>
          <a:p>
            <a:pPr marL="0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C00000"/>
              </a:solidFill>
            </a:endParaRPr>
          </a:p>
          <a:p>
            <a:pPr marL="0">
              <a:spcAft>
                <a:spcPts val="0"/>
              </a:spcAft>
              <a:buNone/>
              <a:defRPr/>
            </a:pPr>
            <a:r>
              <a:rPr lang="en-GB" altLang="en-US" sz="2400" b="1" dirty="0">
                <a:solidFill>
                  <a:srgbClr val="C00000"/>
                </a:solidFill>
              </a:rPr>
              <a:t>MANAGEMENT </a:t>
            </a:r>
            <a:r>
              <a:rPr lang="en-GB" altLang="en-US" sz="2400" dirty="0"/>
              <a:t>improving </a:t>
            </a:r>
            <a:r>
              <a:rPr lang="en-GB" altLang="en-US" sz="2400" b="1" dirty="0"/>
              <a:t>processes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monitoring</a:t>
            </a:r>
            <a:r>
              <a:rPr lang="en-GB" altLang="en-US" sz="2400" dirty="0"/>
              <a:t> continually to make improvements however small at every stage of the process from beginning to end</a:t>
            </a:r>
          </a:p>
          <a:p>
            <a:pPr lvl="0"/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541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585216"/>
            <a:ext cx="6754996" cy="1499616"/>
          </a:xfrm>
        </p:spPr>
        <p:txBody>
          <a:bodyPr>
            <a:normAutofit/>
          </a:bodyPr>
          <a:lstStyle/>
          <a:p>
            <a:r>
              <a:rPr lang="en-GB" sz="3600" b="1" cap="none" dirty="0">
                <a:solidFill>
                  <a:schemeClr val="accent2"/>
                </a:solidFill>
              </a:rPr>
              <a:t>Key principles of TQM</a:t>
            </a:r>
            <a:endParaRPr lang="en-GB" sz="3600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917" y="2646145"/>
            <a:ext cx="4717766" cy="27969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Produce quality work the first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Focus on the customer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Have a strategic approach to improvement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Improve continuously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Encourage mutual respect and teamwork</a:t>
            </a:r>
          </a:p>
          <a:p>
            <a:pPr lvl="0"/>
            <a:endParaRPr lang="en-GB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E079D-1643-3843-A130-621E2885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04" y="1057948"/>
            <a:ext cx="4917515" cy="49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ED6133-8669-4795-914B-1F511F02F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2C3B2-1806-45BF-BC8D-C31CF94510E5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A7AAD3E-CA9F-47AF-9B5B-0275E022B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348</TotalTime>
  <Words>1359</Words>
  <Application>Microsoft Office PowerPoint</Application>
  <PresentationFormat>Widescreen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Wingdings</vt:lpstr>
      <vt:lpstr>Wingdings 3</vt:lpstr>
      <vt:lpstr>Integral</vt:lpstr>
      <vt:lpstr>Quality standards</vt:lpstr>
      <vt:lpstr>Quality standards </vt:lpstr>
      <vt:lpstr>PowerPoint Presentation</vt:lpstr>
      <vt:lpstr>PowerPoint Presentation</vt:lpstr>
      <vt:lpstr>Leaders and managers set standards for their organisations to.. </vt:lpstr>
      <vt:lpstr>Developing a quality culture, importance &amp; Benefits</vt:lpstr>
      <vt:lpstr>PowerPoint Presentation</vt:lpstr>
      <vt:lpstr>Total quality management (Tqm)</vt:lpstr>
      <vt:lpstr>Key principles of TQM</vt:lpstr>
      <vt:lpstr>Kaizen (continuous improvement)</vt:lpstr>
      <vt:lpstr>Quality Circles</vt:lpstr>
      <vt:lpstr>Zero Defects, Quality Assurance, Quality Control, </vt:lpstr>
      <vt:lpstr>To maintain quality products and a quality service a good relationship is needed with suppliers and customers</vt:lpstr>
      <vt:lpstr>BENEFITS OF QUALITY OUTPUT</vt:lpstr>
      <vt:lpstr>Activity 1 (Past Paper June 2018 Strines Stoves)</vt:lpstr>
      <vt:lpstr> Activity 2 (Past Paper June 2018 Strines Stoves)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of management &amp; leadership</dc:title>
  <dc:creator>Ailsa W Waters</dc:creator>
  <cp:lastModifiedBy>Ailsa W Waters</cp:lastModifiedBy>
  <cp:revision>48</cp:revision>
  <cp:lastPrinted>2018-01-15T14:12:49Z</cp:lastPrinted>
  <dcterms:created xsi:type="dcterms:W3CDTF">2017-06-15T13:03:34Z</dcterms:created>
  <dcterms:modified xsi:type="dcterms:W3CDTF">2020-11-03T10:24:07Z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