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handoutMasterIdLst>
    <p:handoutMasterId r:id="rId22"/>
  </p:handoutMasterIdLst>
  <p:sldIdLst>
    <p:sldId id="256" r:id="rId5"/>
    <p:sldId id="281" r:id="rId6"/>
    <p:sldId id="272" r:id="rId7"/>
    <p:sldId id="270" r:id="rId8"/>
    <p:sldId id="271" r:id="rId9"/>
    <p:sldId id="257" r:id="rId10"/>
    <p:sldId id="276" r:id="rId11"/>
    <p:sldId id="258" r:id="rId12"/>
    <p:sldId id="259" r:id="rId13"/>
    <p:sldId id="264" r:id="rId14"/>
    <p:sldId id="263" r:id="rId15"/>
    <p:sldId id="282" r:id="rId16"/>
    <p:sldId id="268" r:id="rId17"/>
    <p:sldId id="283" r:id="rId18"/>
    <p:sldId id="277"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6144" autoAdjust="0"/>
  </p:normalViewPr>
  <p:slideViewPr>
    <p:cSldViewPr>
      <p:cViewPr varScale="1">
        <p:scale>
          <a:sx n="100" d="100"/>
          <a:sy n="100" d="100"/>
        </p:scale>
        <p:origin x="2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A8A9F4-2645-40DC-BFE4-A80672BE469F}" type="datetimeFigureOut">
              <a:rPr lang="en-GB" smtClean="0"/>
              <a:t>08/09/2020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AD089-BD4C-4876-BC2F-0153BA8B2FEC}" type="slidenum">
              <a:rPr lang="en-GB" smtClean="0"/>
              <a:t>‹#›</a:t>
            </a:fld>
            <a:endParaRPr lang="en-GB"/>
          </a:p>
        </p:txBody>
      </p:sp>
    </p:spTree>
    <p:extLst>
      <p:ext uri="{BB962C8B-B14F-4D97-AF65-F5344CB8AC3E}">
        <p14:creationId xmlns:p14="http://schemas.microsoft.com/office/powerpoint/2010/main" val="165883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4520F-C913-420A-B7B7-EEEFD485F488}" type="datetimeFigureOut">
              <a:rPr lang="en-GB" smtClean="0"/>
              <a:t>08/09/2020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03532-19F2-4A00-A91D-79FFF76A9C7C}" type="slidenum">
              <a:rPr lang="en-GB" smtClean="0"/>
              <a:t>‹#›</a:t>
            </a:fld>
            <a:endParaRPr lang="en-GB"/>
          </a:p>
        </p:txBody>
      </p:sp>
    </p:spTree>
    <p:extLst>
      <p:ext uri="{BB962C8B-B14F-4D97-AF65-F5344CB8AC3E}">
        <p14:creationId xmlns:p14="http://schemas.microsoft.com/office/powerpoint/2010/main" val="59640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min</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3</a:t>
            </a:fld>
            <a:endParaRPr lang="en-GB"/>
          </a:p>
        </p:txBody>
      </p:sp>
    </p:spTree>
    <p:extLst>
      <p:ext uri="{BB962C8B-B14F-4D97-AF65-F5344CB8AC3E}">
        <p14:creationId xmlns:p14="http://schemas.microsoft.com/office/powerpoint/2010/main" val="387881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https://startups.co.uk/business-ideas/tailored-premium-pet-food/</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12</a:t>
            </a:fld>
            <a:endParaRPr lang="en-GB"/>
          </a:p>
        </p:txBody>
      </p:sp>
    </p:spTree>
    <p:extLst>
      <p:ext uri="{BB962C8B-B14F-4D97-AF65-F5344CB8AC3E}">
        <p14:creationId xmlns:p14="http://schemas.microsoft.com/office/powerpoint/2010/main" val="372645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a:t>
            </a:r>
            <a:r>
              <a:rPr lang="en-GB" baseline="0" dirty="0" smtClean="0"/>
              <a:t> discussion</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13</a:t>
            </a:fld>
            <a:endParaRPr lang="en-GB"/>
          </a:p>
        </p:txBody>
      </p:sp>
    </p:spTree>
    <p:extLst>
      <p:ext uri="{BB962C8B-B14F-4D97-AF65-F5344CB8AC3E}">
        <p14:creationId xmlns:p14="http://schemas.microsoft.com/office/powerpoint/2010/main" val="43929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15</a:t>
            </a:fld>
            <a:endParaRPr lang="en-GB"/>
          </a:p>
        </p:txBody>
      </p:sp>
    </p:spTree>
    <p:extLst>
      <p:ext uri="{BB962C8B-B14F-4D97-AF65-F5344CB8AC3E}">
        <p14:creationId xmlns:p14="http://schemas.microsoft.com/office/powerpoint/2010/main" val="259048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 writing / 5 minutes chat</a:t>
            </a:r>
          </a:p>
          <a:p>
            <a:r>
              <a:rPr lang="en-GB" dirty="0" smtClean="0"/>
              <a:t>Write down</a:t>
            </a:r>
            <a:r>
              <a:rPr lang="en-GB" baseline="0" dirty="0" smtClean="0"/>
              <a:t> response first. Then choose students (ideally with differing responses) to share with group. </a:t>
            </a:r>
          </a:p>
          <a:p>
            <a:r>
              <a:rPr lang="en-GB" baseline="0" dirty="0" smtClean="0"/>
              <a:t>Whilst students are writing response, circulate room checking knowledge and understanding via points being made. </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16</a:t>
            </a:fld>
            <a:endParaRPr lang="en-GB"/>
          </a:p>
        </p:txBody>
      </p:sp>
    </p:spTree>
    <p:extLst>
      <p:ext uri="{BB962C8B-B14F-4D97-AF65-F5344CB8AC3E}">
        <p14:creationId xmlns:p14="http://schemas.microsoft.com/office/powerpoint/2010/main" val="200161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minutes</a:t>
            </a:r>
          </a:p>
          <a:p>
            <a:r>
              <a:rPr lang="en-GB" dirty="0" smtClean="0"/>
              <a:t>Reflect on enrolment task: Discuss the needs and wants investigated.</a:t>
            </a:r>
          </a:p>
          <a:p>
            <a:r>
              <a:rPr lang="en-GB" dirty="0" smtClean="0"/>
              <a:t>Explain</a:t>
            </a:r>
            <a:r>
              <a:rPr lang="en-GB" baseline="0" dirty="0" smtClean="0"/>
              <a:t> how these needs and wants are satisfied by different businesses / organisations and how they could provide business opportunities for entrepreneurs.</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4</a:t>
            </a:fld>
            <a:endParaRPr lang="en-GB"/>
          </a:p>
        </p:txBody>
      </p:sp>
    </p:spTree>
    <p:extLst>
      <p:ext uri="{BB962C8B-B14F-4D97-AF65-F5344CB8AC3E}">
        <p14:creationId xmlns:p14="http://schemas.microsoft.com/office/powerpoint/2010/main" val="378840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5</a:t>
            </a:fld>
            <a:endParaRPr lang="en-GB"/>
          </a:p>
        </p:txBody>
      </p:sp>
    </p:spTree>
    <p:extLst>
      <p:ext uri="{BB962C8B-B14F-4D97-AF65-F5344CB8AC3E}">
        <p14:creationId xmlns:p14="http://schemas.microsoft.com/office/powerpoint/2010/main" val="145647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6</a:t>
            </a:fld>
            <a:endParaRPr lang="en-GB"/>
          </a:p>
        </p:txBody>
      </p:sp>
    </p:spTree>
    <p:extLst>
      <p:ext uri="{BB962C8B-B14F-4D97-AF65-F5344CB8AC3E}">
        <p14:creationId xmlns:p14="http://schemas.microsoft.com/office/powerpoint/2010/main" val="318630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Necessity (satisfy a need</a:t>
            </a:r>
            <a:r>
              <a:rPr lang="en-GB" baseline="0" dirty="0" smtClean="0"/>
              <a:t> / want)</a:t>
            </a:r>
          </a:p>
          <a:p>
            <a:r>
              <a:rPr lang="en-GB" baseline="0" dirty="0" smtClean="0"/>
              <a:t>Growth - Survival</a:t>
            </a:r>
          </a:p>
          <a:p>
            <a:r>
              <a:rPr lang="en-GB" baseline="0" dirty="0" smtClean="0"/>
              <a:t>Break even</a:t>
            </a:r>
            <a:endParaRPr lang="en-GB" dirty="0" smtClean="0"/>
          </a:p>
          <a:p>
            <a:r>
              <a:rPr lang="en-GB" dirty="0" smtClean="0"/>
              <a:t>Good</a:t>
            </a:r>
            <a:r>
              <a:rPr lang="en-GB" baseline="0" dirty="0" smtClean="0"/>
              <a:t> understanding of their customer base</a:t>
            </a:r>
          </a:p>
          <a:p>
            <a:r>
              <a:rPr lang="en-GB" baseline="0" dirty="0" smtClean="0"/>
              <a:t>Meet objectives</a:t>
            </a:r>
          </a:p>
          <a:p>
            <a:r>
              <a:rPr lang="en-GB" baseline="0" smtClean="0"/>
              <a:t>Entrepreneur driving business forward (link to new learning)</a:t>
            </a:r>
          </a:p>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8187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8</a:t>
            </a:fld>
            <a:endParaRPr lang="en-GB"/>
          </a:p>
        </p:txBody>
      </p:sp>
    </p:spTree>
    <p:extLst>
      <p:ext uri="{BB962C8B-B14F-4D97-AF65-F5344CB8AC3E}">
        <p14:creationId xmlns:p14="http://schemas.microsoft.com/office/powerpoint/2010/main" val="248820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a:t>
            </a:r>
            <a:r>
              <a:rPr lang="en-GB" baseline="0" dirty="0" smtClean="0"/>
              <a:t> minutes</a:t>
            </a:r>
          </a:p>
          <a:p>
            <a:r>
              <a:rPr lang="en-GB" baseline="0" dirty="0" smtClean="0"/>
              <a:t>What does “justify” mean</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9</a:t>
            </a:fld>
            <a:endParaRPr lang="en-GB"/>
          </a:p>
        </p:txBody>
      </p:sp>
    </p:spTree>
    <p:extLst>
      <p:ext uri="{BB962C8B-B14F-4D97-AF65-F5344CB8AC3E}">
        <p14:creationId xmlns:p14="http://schemas.microsoft.com/office/powerpoint/2010/main" val="22045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factors that can mean people don’t drink alcohol – whether it’s a decision to lead a teetotal lifestyle, religious, ethical, or medical reasons, or as part of the ‘sober curious’ movement who abstain from alcohol for a period of time.</a:t>
            </a:r>
            <a:r>
              <a:rPr lang="en-GB" baseline="0" dirty="0" smtClean="0"/>
              <a:t> </a:t>
            </a:r>
            <a:r>
              <a:rPr lang="en-GB" dirty="0" smtClean="0"/>
              <a:t>And, in turn, this abstinence calls for ways to have fun without alcohol. </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10</a:t>
            </a:fld>
            <a:endParaRPr lang="en-GB"/>
          </a:p>
        </p:txBody>
      </p:sp>
    </p:spTree>
    <p:extLst>
      <p:ext uri="{BB962C8B-B14F-4D97-AF65-F5344CB8AC3E}">
        <p14:creationId xmlns:p14="http://schemas.microsoft.com/office/powerpoint/2010/main" val="391011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https://startups.co.uk/business-ideas/urban-farming/</a:t>
            </a:r>
          </a:p>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11</a:t>
            </a:fld>
            <a:endParaRPr lang="en-GB"/>
          </a:p>
        </p:txBody>
      </p:sp>
    </p:spTree>
    <p:extLst>
      <p:ext uri="{BB962C8B-B14F-4D97-AF65-F5344CB8AC3E}">
        <p14:creationId xmlns:p14="http://schemas.microsoft.com/office/powerpoint/2010/main" val="23695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2FB294-66D3-4A86-88C2-B670B29EE0A2}" type="datetimeFigureOut">
              <a:rPr lang="en-GB" smtClean="0"/>
              <a:t>08/09/2020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187FC1-B1CE-4FF5-BF4D-F3E1DCC2E84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B294-66D3-4A86-88C2-B670B29EE0A2}"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FB294-66D3-4A86-88C2-B670B29EE0A2}"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FB294-66D3-4A86-88C2-B670B29EE0A2}" type="datetimeFigureOut">
              <a:rPr lang="en-GB" smtClean="0"/>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FB294-66D3-4A86-88C2-B670B29EE0A2}" type="datetimeFigureOut">
              <a:rPr lang="en-GB" smtClean="0"/>
              <a:t>08/09/2020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B294-66D3-4A86-88C2-B670B29EE0A2}" type="datetimeFigureOut">
              <a:rPr lang="en-GB" smtClean="0"/>
              <a:t>08/09/2020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08/09/2020</a:t>
            </a:fld>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FB294-66D3-4A86-88C2-B670B29EE0A2}" type="datetimeFigureOut">
              <a:rPr lang="en-GB" smtClean="0"/>
              <a:t>08/09/2020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2FB294-66D3-4A86-88C2-B670B29EE0A2}" type="datetimeFigureOut">
              <a:rPr lang="en-GB" smtClean="0"/>
              <a:t>08/09/2020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187FC1-B1CE-4FF5-BF4D-F3E1DCC2E8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tartups.co.uk/business-ideas/non-alcoholic-fun/" TargetMode="External"/><Relationship Id="rId4" Type="http://schemas.openxmlformats.org/officeDocument/2006/relationships/hyperlink" Target="https://startups.co.uk/business-ideas-you-wont-want-to-miss-in-20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tatista.com/outlook/40130000/156/pet-food/united-kingd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720524"/>
          </a:xfrm>
        </p:spPr>
        <p:txBody>
          <a:bodyPr/>
          <a:lstStyle/>
          <a:p>
            <a:r>
              <a:rPr lang="en-GB" dirty="0" smtClean="0"/>
              <a:t>Enterprise</a:t>
            </a:r>
            <a:endParaRPr lang="en-GB" dirty="0"/>
          </a:p>
        </p:txBody>
      </p:sp>
      <p:sp>
        <p:nvSpPr>
          <p:cNvPr id="3" name="Subtitle 2"/>
          <p:cNvSpPr>
            <a:spLocks noGrp="1"/>
          </p:cNvSpPr>
          <p:nvPr>
            <p:ph type="subTitle" idx="1"/>
          </p:nvPr>
        </p:nvSpPr>
        <p:spPr/>
        <p:txBody>
          <a:bodyPr/>
          <a:lstStyle/>
          <a:p>
            <a:r>
              <a:rPr lang="en-GB" dirty="0" smtClean="0"/>
              <a:t>Needs, wants and identifying opportunities</a:t>
            </a:r>
            <a:endParaRPr lang="en-GB" dirty="0"/>
          </a:p>
        </p:txBody>
      </p:sp>
    </p:spTree>
    <p:extLst>
      <p:ext uri="{BB962C8B-B14F-4D97-AF65-F5344CB8AC3E}">
        <p14:creationId xmlns:p14="http://schemas.microsoft.com/office/powerpoint/2010/main" val="242540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88" y="681688"/>
            <a:ext cx="7024744" cy="720080"/>
          </a:xfrm>
        </p:spPr>
        <p:txBody>
          <a:bodyPr/>
          <a:lstStyle/>
          <a:p>
            <a:r>
              <a:rPr lang="en-GB" b="1" dirty="0" smtClean="0"/>
              <a:t>Non alcoholic fun!</a:t>
            </a:r>
            <a:endParaRPr lang="en-GB" dirty="0"/>
          </a:p>
        </p:txBody>
      </p:sp>
      <p:sp>
        <p:nvSpPr>
          <p:cNvPr id="3" name="Content Placeholder 2"/>
          <p:cNvSpPr>
            <a:spLocks noGrp="1"/>
          </p:cNvSpPr>
          <p:nvPr>
            <p:ph idx="1"/>
          </p:nvPr>
        </p:nvSpPr>
        <p:spPr>
          <a:xfrm>
            <a:off x="467544" y="1602812"/>
            <a:ext cx="4538776" cy="2520280"/>
          </a:xfrm>
        </p:spPr>
        <p:txBody>
          <a:bodyPr>
            <a:noAutofit/>
          </a:bodyPr>
          <a:lstStyle/>
          <a:p>
            <a:r>
              <a:rPr lang="en-GB" sz="1600" dirty="0"/>
              <a:t>Going alcohol-free for dedicated months are well-established campaigns in the UK, but the decision to ditch drinking on a longer term basis is growing. </a:t>
            </a:r>
            <a:endParaRPr lang="en-GB" sz="1600" dirty="0" smtClean="0"/>
          </a:p>
          <a:p>
            <a:endParaRPr lang="en-GB" sz="1600" dirty="0" smtClean="0"/>
          </a:p>
          <a:p>
            <a:r>
              <a:rPr lang="en-GB" sz="1600" dirty="0" smtClean="0"/>
              <a:t>This </a:t>
            </a:r>
            <a:r>
              <a:rPr lang="en-GB" sz="1600" dirty="0"/>
              <a:t>means </a:t>
            </a:r>
            <a:r>
              <a:rPr lang="en-GB" sz="1800" dirty="0"/>
              <a:t>there’s</a:t>
            </a:r>
            <a:r>
              <a:rPr lang="en-GB" sz="1600" dirty="0"/>
              <a:t> a potential </a:t>
            </a:r>
            <a:r>
              <a:rPr lang="en-GB" sz="1600" b="1" dirty="0"/>
              <a:t>business opportunity</a:t>
            </a:r>
            <a:r>
              <a:rPr lang="en-GB" sz="1600" dirty="0"/>
              <a:t> to cater to this market, offering sober alternatives to traditional pub culture and other (often heavily drinking-oriented) leisure activities. </a:t>
            </a:r>
            <a:endParaRPr lang="en-GB" sz="1400" dirty="0">
              <a:effectLst/>
            </a:endParaRPr>
          </a:p>
        </p:txBody>
      </p:sp>
      <p:pic>
        <p:nvPicPr>
          <p:cNvPr id="4" name="Picture 3"/>
          <p:cNvPicPr>
            <a:picLocks noChangeAspect="1"/>
          </p:cNvPicPr>
          <p:nvPr/>
        </p:nvPicPr>
        <p:blipFill>
          <a:blip r:embed="rId3"/>
          <a:stretch>
            <a:fillRect/>
          </a:stretch>
        </p:blipFill>
        <p:spPr>
          <a:xfrm>
            <a:off x="5116800" y="1781840"/>
            <a:ext cx="3562945" cy="2162224"/>
          </a:xfrm>
          <a:prstGeom prst="rect">
            <a:avLst/>
          </a:prstGeom>
        </p:spPr>
      </p:pic>
      <p:sp>
        <p:nvSpPr>
          <p:cNvPr id="5" name="TextBox 4"/>
          <p:cNvSpPr txBox="1"/>
          <p:nvPr/>
        </p:nvSpPr>
        <p:spPr>
          <a:xfrm>
            <a:off x="755576" y="4725144"/>
            <a:ext cx="7632848" cy="1354217"/>
          </a:xfrm>
          <a:prstGeom prst="rect">
            <a:avLst/>
          </a:prstGeom>
          <a:noFill/>
        </p:spPr>
        <p:txBody>
          <a:bodyPr wrap="square" rtlCol="0">
            <a:spAutoFit/>
          </a:bodyPr>
          <a:lstStyle/>
          <a:p>
            <a:r>
              <a:rPr lang="en-GB" sz="1600" dirty="0" smtClean="0"/>
              <a:t>While </a:t>
            </a:r>
            <a:r>
              <a:rPr lang="en-GB" sz="1600" dirty="0"/>
              <a:t>there have always been people who don’t drink, and the concept itself isn’t new (we identified starting a low or no alcohol beer brand as an </a:t>
            </a:r>
            <a:r>
              <a:rPr lang="en-GB" sz="1600" dirty="0">
                <a:hlinkClick r:id="rId4"/>
              </a:rPr>
              <a:t>emerging business idea back in 2017</a:t>
            </a:r>
            <a:r>
              <a:rPr lang="en-GB" sz="1600" dirty="0"/>
              <a:t>), the idea to focus on non-alcoholic fun more widely offers a fresh perspective on this trend. </a:t>
            </a:r>
          </a:p>
          <a:p>
            <a:endParaRPr lang="en-GB" sz="1600" dirty="0"/>
          </a:p>
        </p:txBody>
      </p:sp>
      <p:sp>
        <p:nvSpPr>
          <p:cNvPr id="7" name="TextBox 6"/>
          <p:cNvSpPr txBox="1"/>
          <p:nvPr/>
        </p:nvSpPr>
        <p:spPr>
          <a:xfrm>
            <a:off x="755576" y="5949280"/>
            <a:ext cx="7632848" cy="369332"/>
          </a:xfrm>
          <a:prstGeom prst="rect">
            <a:avLst/>
          </a:prstGeom>
          <a:noFill/>
        </p:spPr>
        <p:txBody>
          <a:bodyPr wrap="square" rtlCol="0">
            <a:spAutoFit/>
          </a:bodyPr>
          <a:lstStyle/>
          <a:p>
            <a:r>
              <a:rPr lang="en-GB" dirty="0">
                <a:hlinkClick r:id="rId5"/>
              </a:rPr>
              <a:t>https://startups.co.uk/business-ideas/non-alcoholic-fun/</a:t>
            </a:r>
            <a:endParaRPr lang="en-GB" dirty="0"/>
          </a:p>
        </p:txBody>
      </p:sp>
    </p:spTree>
    <p:extLst>
      <p:ext uri="{BB962C8B-B14F-4D97-AF65-F5344CB8AC3E}">
        <p14:creationId xmlns:p14="http://schemas.microsoft.com/office/powerpoint/2010/main" val="408462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0" y="548680"/>
            <a:ext cx="7024744" cy="709325"/>
          </a:xfrm>
        </p:spPr>
        <p:txBody>
          <a:bodyPr/>
          <a:lstStyle/>
          <a:p>
            <a:r>
              <a:rPr lang="en-GB" b="1" dirty="0" smtClean="0"/>
              <a:t>Urban Farming</a:t>
            </a:r>
            <a:endParaRPr lang="en-GB" dirty="0"/>
          </a:p>
        </p:txBody>
      </p:sp>
      <p:sp>
        <p:nvSpPr>
          <p:cNvPr id="3" name="Content Placeholder 2"/>
          <p:cNvSpPr>
            <a:spLocks noGrp="1"/>
          </p:cNvSpPr>
          <p:nvPr>
            <p:ph idx="1"/>
          </p:nvPr>
        </p:nvSpPr>
        <p:spPr>
          <a:xfrm>
            <a:off x="4465232" y="764703"/>
            <a:ext cx="4139216" cy="3230975"/>
          </a:xfrm>
        </p:spPr>
        <p:txBody>
          <a:bodyPr>
            <a:noAutofit/>
          </a:bodyPr>
          <a:lstStyle/>
          <a:p>
            <a:r>
              <a:rPr lang="en-GB" sz="1200" dirty="0"/>
              <a:t>Urban farming, put simply, is the cultivation and distribution of food in urban or densely populated areas. More specifically, this can mean the DIY growing of food (or even keeping of bees or farming of bugs!) in your own home, or the high-tech setups such as vertical farming and Controlled Environment Production (CEP).</a:t>
            </a:r>
          </a:p>
          <a:p>
            <a:r>
              <a:rPr lang="en-GB" sz="1200" dirty="0"/>
              <a:t>Vertical farming is the indoor cultivation of plants in a stacked formation, allowing for several rows of crops to be grown in vertically arranged layers. The produce is grown in a controlled environment (light and temperature) and, in some cases, even without any soil (thanks to techniques such as hydroponics). The urban spaces used for this farming can be anything from abandoned warehouses to shipping containers</a:t>
            </a:r>
            <a:r>
              <a:rPr lang="en-GB" sz="1200" dirty="0" smtClean="0"/>
              <a:t>.</a:t>
            </a:r>
            <a:endParaRPr lang="en-GB" sz="1200" dirty="0"/>
          </a:p>
        </p:txBody>
      </p:sp>
      <p:pic>
        <p:nvPicPr>
          <p:cNvPr id="5" name="Picture 4"/>
          <p:cNvPicPr>
            <a:picLocks noChangeAspect="1"/>
          </p:cNvPicPr>
          <p:nvPr/>
        </p:nvPicPr>
        <p:blipFill>
          <a:blip r:embed="rId3"/>
          <a:stretch>
            <a:fillRect/>
          </a:stretch>
        </p:blipFill>
        <p:spPr>
          <a:xfrm>
            <a:off x="618100" y="1258005"/>
            <a:ext cx="3795383" cy="2528284"/>
          </a:xfrm>
          <a:prstGeom prst="rect">
            <a:avLst/>
          </a:prstGeom>
        </p:spPr>
      </p:pic>
      <p:sp>
        <p:nvSpPr>
          <p:cNvPr id="6" name="TextBox 5"/>
          <p:cNvSpPr txBox="1"/>
          <p:nvPr/>
        </p:nvSpPr>
        <p:spPr>
          <a:xfrm>
            <a:off x="650851" y="3995678"/>
            <a:ext cx="7920880" cy="2554545"/>
          </a:xfrm>
          <a:prstGeom prst="rect">
            <a:avLst/>
          </a:prstGeom>
          <a:noFill/>
        </p:spPr>
        <p:txBody>
          <a:bodyPr wrap="square" rtlCol="0">
            <a:spAutoFit/>
          </a:bodyPr>
          <a:lstStyle/>
          <a:p>
            <a:r>
              <a:rPr lang="en-GB" sz="1600" dirty="0"/>
              <a:t>Finally, as people become more concerned about exactly where their food is coming from, and with ‘field-to-fork’ on the rise, it’s unsurprising that there’s been a surge in restaurants, companies and individuals wanting to grow food themselves in the city.</a:t>
            </a:r>
          </a:p>
          <a:p>
            <a:r>
              <a:rPr lang="en-GB" sz="1600" dirty="0"/>
              <a:t>One reason urban farming is likely to prove a lucrative business opportunity in 2020 (and far beyond) is due to its necessity in an increasingly urbanised world with a crippling demand for more food. In addition, the growth of the industry will continue to be driven by a growing demand for produce that is high-quality and grown without the use of pesticides, in a way that does not negatively impact the environment and climate.</a:t>
            </a:r>
          </a:p>
        </p:txBody>
      </p:sp>
    </p:spTree>
    <p:extLst>
      <p:ext uri="{BB962C8B-B14F-4D97-AF65-F5344CB8AC3E}">
        <p14:creationId xmlns:p14="http://schemas.microsoft.com/office/powerpoint/2010/main" val="258261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41746"/>
            <a:ext cx="7024744" cy="720080"/>
          </a:xfrm>
        </p:spPr>
        <p:txBody>
          <a:bodyPr>
            <a:normAutofit fontScale="90000"/>
          </a:bodyPr>
          <a:lstStyle/>
          <a:p>
            <a:r>
              <a:rPr lang="en-GB" b="1" dirty="0"/>
              <a:t>Tailored pet nutrition and premium pet food</a:t>
            </a:r>
          </a:p>
        </p:txBody>
      </p:sp>
      <p:sp>
        <p:nvSpPr>
          <p:cNvPr id="3" name="Content Placeholder 2"/>
          <p:cNvSpPr>
            <a:spLocks noGrp="1"/>
          </p:cNvSpPr>
          <p:nvPr>
            <p:ph idx="1"/>
          </p:nvPr>
        </p:nvSpPr>
        <p:spPr>
          <a:xfrm>
            <a:off x="467544" y="1602812"/>
            <a:ext cx="4538776" cy="1653177"/>
          </a:xfrm>
        </p:spPr>
        <p:txBody>
          <a:bodyPr>
            <a:noAutofit/>
          </a:bodyPr>
          <a:lstStyle/>
          <a:p>
            <a:r>
              <a:rPr lang="en-GB" sz="1600" dirty="0"/>
              <a:t>Similarly, an increasing number of owners seem to understand that, like humans, each animal is unique and would benefit from a diet that is nutritionally varied and tailored to their specific needs. </a:t>
            </a:r>
          </a:p>
        </p:txBody>
      </p:sp>
      <p:pic>
        <p:nvPicPr>
          <p:cNvPr id="6" name="Picture 5"/>
          <p:cNvPicPr>
            <a:picLocks noChangeAspect="1"/>
          </p:cNvPicPr>
          <p:nvPr/>
        </p:nvPicPr>
        <p:blipFill>
          <a:blip r:embed="rId3"/>
          <a:stretch>
            <a:fillRect/>
          </a:stretch>
        </p:blipFill>
        <p:spPr>
          <a:xfrm>
            <a:off x="4860032" y="1014762"/>
            <a:ext cx="3620007" cy="2241227"/>
          </a:xfrm>
          <a:prstGeom prst="rect">
            <a:avLst/>
          </a:prstGeom>
        </p:spPr>
      </p:pic>
      <p:sp>
        <p:nvSpPr>
          <p:cNvPr id="8" name="TextBox 7"/>
          <p:cNvSpPr txBox="1"/>
          <p:nvPr/>
        </p:nvSpPr>
        <p:spPr>
          <a:xfrm>
            <a:off x="827583" y="3255989"/>
            <a:ext cx="7652455" cy="3139321"/>
          </a:xfrm>
          <a:prstGeom prst="rect">
            <a:avLst/>
          </a:prstGeom>
          <a:noFill/>
        </p:spPr>
        <p:txBody>
          <a:bodyPr wrap="square" rtlCol="0">
            <a:spAutoFit/>
          </a:bodyPr>
          <a:lstStyle/>
          <a:p>
            <a:r>
              <a:rPr lang="en-GB" sz="1600" dirty="0"/>
              <a:t>This means that more animal owners are now reluctant to pick up standard one-size-fits-all cans of processed animal food from the supermarket shelf. Instead, they want to invest in healthier, premium pet food which boasts natural, balanced, ‘human-grade’ ingredients and alleviates specific health problems – anything from skin issues and obesity to diabetes. </a:t>
            </a:r>
            <a:endParaRPr lang="en-GB" sz="1600" dirty="0" smtClean="0"/>
          </a:p>
          <a:p>
            <a:r>
              <a:rPr lang="en-GB" sz="1600" dirty="0"/>
              <a:t>The pet industry has long been a lucrative option for entrepreneurs thanks to its consistent year-on-year growth; the UK pet care market grew steadily from $3.4m in 2010 to </a:t>
            </a:r>
            <a:r>
              <a:rPr lang="en-GB" sz="1600" dirty="0">
                <a:hlinkClick r:id="rId4"/>
              </a:rPr>
              <a:t>$4.8m in 2019</a:t>
            </a:r>
            <a:r>
              <a:rPr lang="en-GB" sz="1600" dirty="0"/>
              <a:t>, and  it's expected to reach $5m in 2020. </a:t>
            </a:r>
            <a:endParaRPr lang="en-GB" sz="1600" dirty="0" smtClean="0"/>
          </a:p>
          <a:p>
            <a:r>
              <a:rPr lang="en-GB" sz="1600" dirty="0"/>
              <a:t>Despite the recent influx of businesses focused on premium and wholesome (non-processed) pet food, there are still plenty of chances for breaking into this market. </a:t>
            </a:r>
            <a:endParaRPr lang="en-GB" sz="1200" dirty="0"/>
          </a:p>
        </p:txBody>
      </p:sp>
    </p:spTree>
    <p:extLst>
      <p:ext uri="{BB962C8B-B14F-4D97-AF65-F5344CB8AC3E}">
        <p14:creationId xmlns:p14="http://schemas.microsoft.com/office/powerpoint/2010/main" val="3133778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GB" dirty="0" smtClean="0"/>
              <a:t>From the Topic notes</a:t>
            </a:r>
            <a:endParaRPr lang="en-GB" dirty="0"/>
          </a:p>
        </p:txBody>
      </p:sp>
      <p:sp>
        <p:nvSpPr>
          <p:cNvPr id="3" name="Content Placeholder 2"/>
          <p:cNvSpPr>
            <a:spLocks noGrp="1"/>
          </p:cNvSpPr>
          <p:nvPr>
            <p:ph idx="1"/>
          </p:nvPr>
        </p:nvSpPr>
        <p:spPr>
          <a:xfrm>
            <a:off x="899592" y="1916832"/>
            <a:ext cx="7416824" cy="3841652"/>
          </a:xfrm>
        </p:spPr>
        <p:txBody>
          <a:bodyPr>
            <a:noAutofit/>
          </a:bodyPr>
          <a:lstStyle/>
          <a:p>
            <a:r>
              <a:rPr lang="en-US" dirty="0"/>
              <a:t>According to the Department of </a:t>
            </a:r>
            <a:r>
              <a:rPr lang="en-US" dirty="0" smtClean="0"/>
              <a:t>BIS</a:t>
            </a:r>
            <a:r>
              <a:rPr lang="en-GB" dirty="0"/>
              <a:t> </a:t>
            </a:r>
            <a:r>
              <a:rPr lang="en-US" dirty="0" smtClean="0"/>
              <a:t>[</a:t>
            </a:r>
            <a:r>
              <a:rPr lang="en-US" i="1" dirty="0" smtClean="0"/>
              <a:t>Business</a:t>
            </a:r>
            <a:r>
              <a:rPr lang="en-US" i="1" dirty="0"/>
              <a:t>, Innovation and Skills</a:t>
            </a:r>
            <a:r>
              <a:rPr lang="en-US" dirty="0"/>
              <a:t>] </a:t>
            </a:r>
            <a:r>
              <a:rPr lang="en-US" dirty="0" smtClean="0"/>
              <a:t>data,</a:t>
            </a:r>
            <a:r>
              <a:rPr lang="en-GB" dirty="0"/>
              <a:t> </a:t>
            </a:r>
            <a:r>
              <a:rPr lang="en-US" dirty="0" smtClean="0"/>
              <a:t>99.2</a:t>
            </a:r>
            <a:r>
              <a:rPr lang="en-US" dirty="0"/>
              <a:t>% of all UK businesses are defined </a:t>
            </a:r>
            <a:r>
              <a:rPr lang="en-US" dirty="0" smtClean="0"/>
              <a:t>as</a:t>
            </a:r>
            <a:r>
              <a:rPr lang="en-GB" dirty="0"/>
              <a:t> </a:t>
            </a:r>
            <a:r>
              <a:rPr lang="en-US" dirty="0" smtClean="0"/>
              <a:t>‘small</a:t>
            </a:r>
            <a:r>
              <a:rPr lang="en-US" dirty="0"/>
              <a:t>’ (i.e. they have between 0 and </a:t>
            </a:r>
            <a:r>
              <a:rPr lang="en-US" dirty="0" smtClean="0"/>
              <a:t>49</a:t>
            </a:r>
            <a:r>
              <a:rPr lang="en-GB" dirty="0"/>
              <a:t> </a:t>
            </a:r>
            <a:r>
              <a:rPr lang="en-US" dirty="0" smtClean="0"/>
              <a:t>employees).</a:t>
            </a:r>
          </a:p>
          <a:p>
            <a:r>
              <a:rPr lang="en-US" dirty="0" smtClean="0"/>
              <a:t>SMEs make up 67% of UK private sector jobs.</a:t>
            </a:r>
          </a:p>
          <a:p>
            <a:r>
              <a:rPr lang="en-US" dirty="0"/>
              <a:t>Interestingly, this 99.2% of businesses is responsible for 47% of all private sector employment in the UK, and around one third of all turnover created by private enterprise.</a:t>
            </a:r>
            <a:endParaRPr lang="en-GB" dirty="0"/>
          </a:p>
          <a:p>
            <a:endParaRPr lang="en-GB" dirty="0"/>
          </a:p>
          <a:p>
            <a:endParaRPr lang="en-GB" dirty="0"/>
          </a:p>
        </p:txBody>
      </p:sp>
      <p:sp>
        <p:nvSpPr>
          <p:cNvPr id="4" name="TextBox 3"/>
          <p:cNvSpPr txBox="1"/>
          <p:nvPr/>
        </p:nvSpPr>
        <p:spPr>
          <a:xfrm>
            <a:off x="899592" y="5517232"/>
            <a:ext cx="770485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t>Think </a:t>
            </a:r>
            <a:r>
              <a:rPr lang="en-GB" sz="2000" b="1" dirty="0"/>
              <a:t>&amp;</a:t>
            </a:r>
            <a:r>
              <a:rPr lang="en-GB" sz="2000" b="1" dirty="0" smtClean="0"/>
              <a:t> Share </a:t>
            </a:r>
          </a:p>
          <a:p>
            <a:r>
              <a:rPr lang="en-GB" sz="2000" dirty="0" smtClean="0"/>
              <a:t>Is this good / bad for the economy? Why / why not? </a:t>
            </a:r>
          </a:p>
          <a:p>
            <a:r>
              <a:rPr lang="en-GB" sz="2000" dirty="0" smtClean="0"/>
              <a:t>How do entrepreneurs contribute to the economy?</a:t>
            </a:r>
            <a:endParaRPr lang="en-GB" sz="2000" dirty="0"/>
          </a:p>
        </p:txBody>
      </p:sp>
    </p:spTree>
    <p:extLst>
      <p:ext uri="{BB962C8B-B14F-4D97-AF65-F5344CB8AC3E}">
        <p14:creationId xmlns:p14="http://schemas.microsoft.com/office/powerpoint/2010/main" val="533778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are </a:t>
            </a:r>
            <a:r>
              <a:rPr lang="en-GB" dirty="0" smtClean="0"/>
              <a:t>SMEs/entrepreneurs </a:t>
            </a:r>
            <a:r>
              <a:rPr lang="en-GB" dirty="0" smtClean="0"/>
              <a:t>important for the economy?</a:t>
            </a:r>
            <a:endParaRPr lang="en-GB" dirty="0"/>
          </a:p>
        </p:txBody>
      </p:sp>
      <p:sp>
        <p:nvSpPr>
          <p:cNvPr id="3" name="Content Placeholder 2"/>
          <p:cNvSpPr>
            <a:spLocks noGrp="1"/>
          </p:cNvSpPr>
          <p:nvPr>
            <p:ph idx="1"/>
          </p:nvPr>
        </p:nvSpPr>
        <p:spPr/>
        <p:txBody>
          <a:bodyPr/>
          <a:lstStyle/>
          <a:p>
            <a:r>
              <a:rPr lang="en-GB" dirty="0" smtClean="0"/>
              <a:t>Create businesses that hire people</a:t>
            </a:r>
          </a:p>
          <a:p>
            <a:r>
              <a:rPr lang="en-GB" dirty="0" smtClean="0"/>
              <a:t>Add to national income</a:t>
            </a:r>
          </a:p>
          <a:p>
            <a:r>
              <a:rPr lang="en-GB" dirty="0" smtClean="0"/>
              <a:t>Crate demand for products which in turn create jobs for other businesses</a:t>
            </a:r>
          </a:p>
          <a:p>
            <a:r>
              <a:rPr lang="en-GB" dirty="0" smtClean="0"/>
              <a:t>Introduce new technologies to the market</a:t>
            </a:r>
          </a:p>
          <a:p>
            <a:r>
              <a:rPr lang="en-GB" dirty="0" smtClean="0"/>
              <a:t>Community development</a:t>
            </a:r>
          </a:p>
          <a:p>
            <a:endParaRPr lang="en-GB" dirty="0"/>
          </a:p>
        </p:txBody>
      </p:sp>
    </p:spTree>
    <p:extLst>
      <p:ext uri="{BB962C8B-B14F-4D97-AF65-F5344CB8AC3E}">
        <p14:creationId xmlns:p14="http://schemas.microsoft.com/office/powerpoint/2010/main" val="6935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7920879" cy="673144"/>
          </a:xfrm>
        </p:spPr>
        <p:txBody>
          <a:bodyPr>
            <a:noAutofit/>
          </a:bodyPr>
          <a:lstStyle/>
          <a:p>
            <a:r>
              <a:rPr lang="en-GB" sz="2800" b="1" dirty="0" smtClean="0"/>
              <a:t>Activities</a:t>
            </a:r>
            <a:r>
              <a:rPr lang="en-GB" sz="2800" dirty="0" smtClean="0"/>
              <a:t> – Read page 2 of the workbook and complete the activities on page 3</a:t>
            </a:r>
            <a:endParaRPr lang="en-GB" sz="2800" dirty="0"/>
          </a:p>
        </p:txBody>
      </p:sp>
      <p:sp>
        <p:nvSpPr>
          <p:cNvPr id="3" name="Content Placeholder 2"/>
          <p:cNvSpPr>
            <a:spLocks noGrp="1"/>
          </p:cNvSpPr>
          <p:nvPr>
            <p:ph idx="1"/>
          </p:nvPr>
        </p:nvSpPr>
        <p:spPr>
          <a:xfrm>
            <a:off x="539552" y="1916832"/>
            <a:ext cx="8280920" cy="5040560"/>
          </a:xfrm>
        </p:spPr>
        <p:txBody>
          <a:bodyPr>
            <a:noAutofit/>
          </a:bodyPr>
          <a:lstStyle/>
          <a:p>
            <a:pPr marL="525780" indent="-457200">
              <a:buFont typeface="+mj-lt"/>
              <a:buAutoNum type="arabicPeriod"/>
            </a:pPr>
            <a:r>
              <a:rPr lang="en-GB" sz="1800" dirty="0" smtClean="0"/>
              <a:t>Identify 3 features of a successful start up.</a:t>
            </a:r>
          </a:p>
          <a:p>
            <a:pPr marL="525780" indent="-457200">
              <a:buFont typeface="+mj-lt"/>
              <a:buAutoNum type="arabicPeriod"/>
            </a:pPr>
            <a:endParaRPr lang="en-GB" sz="1800" dirty="0"/>
          </a:p>
          <a:p>
            <a:pPr marL="525780" indent="-457200">
              <a:buFont typeface="+mj-lt"/>
              <a:buAutoNum type="arabicPeriod"/>
            </a:pPr>
            <a:r>
              <a:rPr lang="en-GB" sz="1800" dirty="0" smtClean="0"/>
              <a:t>In a short paragraph, explain how SMEs contribute to the economy.</a:t>
            </a:r>
          </a:p>
          <a:p>
            <a:pPr marL="525780" indent="-457200">
              <a:buFont typeface="+mj-lt"/>
              <a:buAutoNum type="arabicPeriod"/>
            </a:pPr>
            <a:endParaRPr lang="en-GB" sz="1800" u="sng" dirty="0"/>
          </a:p>
          <a:p>
            <a:pPr marL="525780" indent="-457200">
              <a:buFont typeface="+mj-lt"/>
              <a:buAutoNum type="arabicPeriod"/>
            </a:pPr>
            <a:r>
              <a:rPr lang="en-GB" sz="1800" u="sng" dirty="0" smtClean="0"/>
              <a:t>Using </a:t>
            </a:r>
            <a:r>
              <a:rPr lang="en-GB" sz="1800" u="sng" dirty="0"/>
              <a:t>the </a:t>
            </a:r>
            <a:r>
              <a:rPr lang="en-GB" sz="1800" u="sng" dirty="0" smtClean="0"/>
              <a:t>computers:</a:t>
            </a:r>
            <a:endParaRPr lang="en-GB" sz="1800" dirty="0"/>
          </a:p>
          <a:p>
            <a:pPr marL="68580" indent="0">
              <a:buNone/>
            </a:pPr>
            <a:r>
              <a:rPr lang="en-GB" sz="1800" dirty="0" smtClean="0"/>
              <a:t>Carry out research to identify and </a:t>
            </a:r>
            <a:r>
              <a:rPr lang="en-GB" sz="1800" dirty="0"/>
              <a:t>investigate a successful SME in your local area. </a:t>
            </a:r>
          </a:p>
          <a:p>
            <a:pPr marL="68580" indent="0">
              <a:buNone/>
            </a:pPr>
            <a:r>
              <a:rPr lang="en-GB" sz="1800" u="sng" dirty="0"/>
              <a:t>Choose a business that you are interested in!</a:t>
            </a:r>
            <a:r>
              <a:rPr lang="en-GB" sz="1800" dirty="0"/>
              <a:t> </a:t>
            </a:r>
          </a:p>
          <a:p>
            <a:pPr marL="68580" indent="0">
              <a:buNone/>
            </a:pPr>
            <a:endParaRPr lang="en-GB" sz="1800" dirty="0"/>
          </a:p>
          <a:p>
            <a:pPr marL="68580" indent="0">
              <a:buNone/>
            </a:pPr>
            <a:r>
              <a:rPr lang="en-GB" sz="1800" dirty="0"/>
              <a:t>Find out</a:t>
            </a:r>
            <a:r>
              <a:rPr lang="en-GB" sz="1800" dirty="0" smtClean="0"/>
              <a:t>:</a:t>
            </a:r>
            <a:endParaRPr lang="en-GB" sz="1800" dirty="0"/>
          </a:p>
          <a:p>
            <a:pPr indent="-342900"/>
            <a:r>
              <a:rPr lang="en-GB" sz="1800" dirty="0"/>
              <a:t>What makes the business successful? </a:t>
            </a:r>
          </a:p>
          <a:p>
            <a:pPr indent="-342900"/>
            <a:r>
              <a:rPr lang="en-GB" sz="1800" dirty="0"/>
              <a:t>What inputs (factors of production) are required to meet the needs and wants of customers.</a:t>
            </a:r>
          </a:p>
          <a:p>
            <a:pPr indent="-342900"/>
            <a:r>
              <a:rPr lang="en-GB" sz="1800" dirty="0"/>
              <a:t>How could the business be improved?</a:t>
            </a:r>
          </a:p>
          <a:p>
            <a:endParaRPr lang="en-GB" sz="1800" dirty="0"/>
          </a:p>
        </p:txBody>
      </p:sp>
    </p:spTree>
    <p:extLst>
      <p:ext uri="{BB962C8B-B14F-4D97-AF65-F5344CB8AC3E}">
        <p14:creationId xmlns:p14="http://schemas.microsoft.com/office/powerpoint/2010/main" val="350262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a:t>
            </a:r>
            <a:endParaRPr lang="en-GB" dirty="0"/>
          </a:p>
        </p:txBody>
      </p:sp>
      <p:sp>
        <p:nvSpPr>
          <p:cNvPr id="3" name="Content Placeholder 2"/>
          <p:cNvSpPr>
            <a:spLocks noGrp="1"/>
          </p:cNvSpPr>
          <p:nvPr>
            <p:ph idx="1"/>
          </p:nvPr>
        </p:nvSpPr>
        <p:spPr/>
        <p:txBody>
          <a:bodyPr>
            <a:normAutofit lnSpcReduction="10000"/>
          </a:bodyPr>
          <a:lstStyle/>
          <a:p>
            <a:pPr marL="68580" indent="0">
              <a:buNone/>
            </a:pPr>
            <a:r>
              <a:rPr lang="en-GB" i="1" dirty="0" smtClean="0"/>
              <a:t>“Big businesses make the headlines, so why bother about the growth of small businesses?”</a:t>
            </a:r>
          </a:p>
          <a:p>
            <a:endParaRPr lang="en-GB" dirty="0"/>
          </a:p>
          <a:p>
            <a:r>
              <a:rPr lang="en-GB" dirty="0" smtClean="0"/>
              <a:t>Do you think this statement undervalues the importance of SMEs to the UK economy?</a:t>
            </a:r>
          </a:p>
          <a:p>
            <a:endParaRPr lang="en-GB" dirty="0"/>
          </a:p>
          <a:p>
            <a:pPr marL="68580" indent="0">
              <a:buNone/>
            </a:pPr>
            <a:r>
              <a:rPr lang="en-GB" dirty="0" smtClean="0"/>
              <a:t>(justify your response)</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a:t>
            </a:r>
          </a:p>
          <a:p>
            <a:pPr algn="ctr"/>
            <a:r>
              <a:rPr lang="en-GB" dirty="0" smtClean="0"/>
              <a:t>minutes</a:t>
            </a:r>
            <a:endParaRPr lang="en-GB" dirty="0"/>
          </a:p>
        </p:txBody>
      </p:sp>
    </p:spTree>
    <p:extLst>
      <p:ext uri="{BB962C8B-B14F-4D97-AF65-F5344CB8AC3E}">
        <p14:creationId xmlns:p14="http://schemas.microsoft.com/office/powerpoint/2010/main" val="329985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25" y="548680"/>
            <a:ext cx="7024744" cy="1143000"/>
          </a:xfrm>
        </p:spPr>
        <p:txBody>
          <a:bodyPr>
            <a:normAutofit/>
          </a:bodyPr>
          <a:lstStyle/>
          <a:p>
            <a:r>
              <a:rPr lang="en-GB" sz="2800" dirty="0" smtClean="0"/>
              <a:t>Enterprise: Needs, wants, identifying opportunities</a:t>
            </a:r>
            <a:endParaRPr lang="en-GB" sz="2800" dirty="0"/>
          </a:p>
        </p:txBody>
      </p:sp>
      <p:sp>
        <p:nvSpPr>
          <p:cNvPr id="3" name="Content Placeholder 2"/>
          <p:cNvSpPr>
            <a:spLocks noGrp="1"/>
          </p:cNvSpPr>
          <p:nvPr>
            <p:ph idx="1"/>
          </p:nvPr>
        </p:nvSpPr>
        <p:spPr>
          <a:xfrm>
            <a:off x="755576" y="1844824"/>
            <a:ext cx="7632848" cy="4320480"/>
          </a:xfrm>
        </p:spPr>
        <p:txBody>
          <a:bodyPr>
            <a:normAutofit fontScale="92500"/>
          </a:bodyPr>
          <a:lstStyle/>
          <a:p>
            <a:pPr marL="68580" indent="0">
              <a:buNone/>
            </a:pPr>
            <a:r>
              <a:rPr lang="en-GB" sz="3000" b="1" dirty="0" smtClean="0">
                <a:solidFill>
                  <a:srgbClr val="92D050"/>
                </a:solidFill>
              </a:rPr>
              <a:t>STARTER</a:t>
            </a:r>
            <a:r>
              <a:rPr lang="en-GB" dirty="0" smtClean="0"/>
              <a:t>:</a:t>
            </a:r>
          </a:p>
          <a:p>
            <a:pPr lvl="0"/>
            <a:r>
              <a:rPr lang="en-GB" dirty="0" smtClean="0"/>
              <a:t>What is your understanding of the terms </a:t>
            </a:r>
            <a:r>
              <a:rPr lang="en-GB" dirty="0"/>
              <a:t>‘</a:t>
            </a:r>
            <a:r>
              <a:rPr lang="en-GB" b="1" dirty="0"/>
              <a:t>NEED’</a:t>
            </a:r>
            <a:r>
              <a:rPr lang="en-GB" dirty="0"/>
              <a:t> and ‘</a:t>
            </a:r>
            <a:r>
              <a:rPr lang="en-GB" b="1" dirty="0"/>
              <a:t>WANT</a:t>
            </a:r>
            <a:r>
              <a:rPr lang="en-GB" b="1" dirty="0" smtClean="0"/>
              <a:t>’</a:t>
            </a:r>
            <a:r>
              <a:rPr lang="en-GB" dirty="0" smtClean="0"/>
              <a:t>? Can you define them?</a:t>
            </a:r>
            <a:r>
              <a:rPr lang="en-GB" dirty="0"/>
              <a:t/>
            </a:r>
            <a:br>
              <a:rPr lang="en-GB" dirty="0"/>
            </a:br>
            <a:endParaRPr lang="en-GB" dirty="0" smtClean="0"/>
          </a:p>
          <a:p>
            <a:pPr marL="68580" lvl="0" indent="0">
              <a:buNone/>
            </a:pPr>
            <a:r>
              <a:rPr lang="en-GB" dirty="0" smtClean="0"/>
              <a:t>Write </a:t>
            </a:r>
            <a:r>
              <a:rPr lang="en-GB" dirty="0"/>
              <a:t>a few points on the following</a:t>
            </a:r>
            <a:r>
              <a:rPr lang="en-GB" dirty="0" smtClean="0"/>
              <a:t>:</a:t>
            </a:r>
            <a:endParaRPr lang="en-GB" dirty="0"/>
          </a:p>
          <a:p>
            <a:pPr lvl="0"/>
            <a:r>
              <a:rPr lang="en-GB" dirty="0"/>
              <a:t>Explain how the </a:t>
            </a:r>
            <a:r>
              <a:rPr lang="en-GB" b="1" u="sng" dirty="0"/>
              <a:t>needs</a:t>
            </a:r>
            <a:r>
              <a:rPr lang="en-GB" dirty="0"/>
              <a:t> of customers in 21</a:t>
            </a:r>
            <a:r>
              <a:rPr lang="en-GB" baseline="30000" dirty="0"/>
              <a:t>st</a:t>
            </a:r>
            <a:r>
              <a:rPr lang="en-GB" dirty="0"/>
              <a:t> Century UK differ from </a:t>
            </a:r>
            <a:r>
              <a:rPr lang="en-GB" b="1" u="sng" dirty="0"/>
              <a:t>needs</a:t>
            </a:r>
            <a:r>
              <a:rPr lang="en-GB" dirty="0"/>
              <a:t> of customers in 1940s UK.</a:t>
            </a:r>
            <a:br>
              <a:rPr lang="en-GB" dirty="0"/>
            </a:br>
            <a:endParaRPr lang="en-GB" dirty="0"/>
          </a:p>
          <a:p>
            <a:r>
              <a:rPr lang="en-GB" dirty="0"/>
              <a:t>Explain how the </a:t>
            </a:r>
            <a:r>
              <a:rPr lang="en-GB" b="1" u="sng" dirty="0"/>
              <a:t>wants</a:t>
            </a:r>
            <a:r>
              <a:rPr lang="en-GB" dirty="0"/>
              <a:t> of customers in 21</a:t>
            </a:r>
            <a:r>
              <a:rPr lang="en-GB" baseline="30000" dirty="0"/>
              <a:t>st</a:t>
            </a:r>
            <a:r>
              <a:rPr lang="en-GB" dirty="0"/>
              <a:t> Century UK differ from </a:t>
            </a:r>
            <a:r>
              <a:rPr lang="en-GB" b="1" u="sng" dirty="0"/>
              <a:t>wants</a:t>
            </a:r>
            <a:r>
              <a:rPr lang="en-GB" dirty="0"/>
              <a:t> of customers in 1940s UK.</a:t>
            </a:r>
          </a:p>
          <a:p>
            <a:pPr marL="68580" indent="0">
              <a:buNone/>
            </a:pPr>
            <a:endParaRPr lang="en-GB" dirty="0"/>
          </a:p>
        </p:txBody>
      </p:sp>
    </p:spTree>
    <p:extLst>
      <p:ext uri="{BB962C8B-B14F-4D97-AF65-F5344CB8AC3E}">
        <p14:creationId xmlns:p14="http://schemas.microsoft.com/office/powerpoint/2010/main" val="227084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1043492" y="2323652"/>
            <a:ext cx="7416940" cy="3841652"/>
          </a:xfrm>
        </p:spPr>
        <p:txBody>
          <a:bodyPr>
            <a:normAutofit/>
          </a:bodyPr>
          <a:lstStyle/>
          <a:p>
            <a:r>
              <a:rPr lang="en-GB" dirty="0"/>
              <a:t>Be able to </a:t>
            </a:r>
            <a:r>
              <a:rPr lang="en-GB" b="1" dirty="0"/>
              <a:t>identify</a:t>
            </a:r>
            <a:r>
              <a:rPr lang="en-GB" dirty="0"/>
              <a:t> the features of a successful business</a:t>
            </a:r>
          </a:p>
          <a:p>
            <a:endParaRPr lang="en-GB" dirty="0"/>
          </a:p>
          <a:p>
            <a:r>
              <a:rPr lang="en-GB" dirty="0"/>
              <a:t>Be able to </a:t>
            </a:r>
            <a:r>
              <a:rPr lang="en-GB" b="1" dirty="0"/>
              <a:t>explain</a:t>
            </a:r>
            <a:r>
              <a:rPr lang="en-GB" dirty="0"/>
              <a:t> the meaning of enterprise and SMEs</a:t>
            </a:r>
          </a:p>
          <a:p>
            <a:endParaRPr lang="en-GB" dirty="0"/>
          </a:p>
          <a:p>
            <a:r>
              <a:rPr lang="en-GB" dirty="0"/>
              <a:t>Be able to </a:t>
            </a:r>
            <a:r>
              <a:rPr lang="en-GB" b="1" dirty="0"/>
              <a:t>discuss</a:t>
            </a:r>
            <a:r>
              <a:rPr lang="en-GB" dirty="0"/>
              <a:t> how satisfying needs and wants can give opportunities to entrepreneurs</a:t>
            </a:r>
          </a:p>
        </p:txBody>
      </p:sp>
    </p:spTree>
    <p:extLst>
      <p:ext uri="{BB962C8B-B14F-4D97-AF65-F5344CB8AC3E}">
        <p14:creationId xmlns:p14="http://schemas.microsoft.com/office/powerpoint/2010/main" val="333880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Satisfying Needs and Wants = Opportunity</a:t>
            </a:r>
            <a:endParaRPr lang="en-GB" dirty="0"/>
          </a:p>
        </p:txBody>
      </p:sp>
      <p:sp>
        <p:nvSpPr>
          <p:cNvPr id="3" name="Content Placeholder 2"/>
          <p:cNvSpPr>
            <a:spLocks noGrp="1"/>
          </p:cNvSpPr>
          <p:nvPr>
            <p:ph idx="1"/>
          </p:nvPr>
        </p:nvSpPr>
        <p:spPr>
          <a:xfrm>
            <a:off x="827584" y="2276872"/>
            <a:ext cx="7416824" cy="3508977"/>
          </a:xfrm>
        </p:spPr>
        <p:txBody>
          <a:bodyPr>
            <a:normAutofit/>
          </a:bodyPr>
          <a:lstStyle/>
          <a:p>
            <a:r>
              <a:rPr lang="en-GB" dirty="0" smtClean="0"/>
              <a:t>Needs = limited</a:t>
            </a:r>
          </a:p>
          <a:p>
            <a:r>
              <a:rPr lang="en-GB" dirty="0" smtClean="0"/>
              <a:t>Wants = unlimited</a:t>
            </a:r>
          </a:p>
          <a:p>
            <a:pPr marL="68580" indent="0">
              <a:buNone/>
            </a:pPr>
            <a:endParaRPr lang="en-GB" dirty="0"/>
          </a:p>
          <a:p>
            <a:pPr marL="68580" indent="0">
              <a:buNone/>
            </a:pPr>
            <a:r>
              <a:rPr lang="en-GB" dirty="0" smtClean="0"/>
              <a:t>Opportunities occur when a </a:t>
            </a:r>
            <a:r>
              <a:rPr lang="en-GB" b="1" dirty="0" smtClean="0"/>
              <a:t>market need</a:t>
            </a:r>
            <a:r>
              <a:rPr lang="en-GB" dirty="0" smtClean="0"/>
              <a:t> exists</a:t>
            </a:r>
          </a:p>
          <a:p>
            <a:pPr marL="68580" indent="0">
              <a:buNone/>
            </a:pPr>
            <a:endParaRPr lang="en-GB" b="1" dirty="0" smtClean="0"/>
          </a:p>
          <a:p>
            <a:pPr marL="68580" indent="0">
              <a:buNone/>
            </a:pPr>
            <a:r>
              <a:rPr lang="en-GB" dirty="0" smtClean="0"/>
              <a:t>Create a product or service that isn’t already available, or find one that be improved.</a:t>
            </a:r>
          </a:p>
          <a:p>
            <a:pPr marL="68580" indent="0">
              <a:buNone/>
            </a:pPr>
            <a:endParaRPr lang="en-GB" dirty="0"/>
          </a:p>
        </p:txBody>
      </p:sp>
    </p:spTree>
    <p:extLst>
      <p:ext uri="{BB962C8B-B14F-4D97-AF65-F5344CB8AC3E}">
        <p14:creationId xmlns:p14="http://schemas.microsoft.com/office/powerpoint/2010/main" val="371694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04664"/>
            <a:ext cx="7024744" cy="1143000"/>
          </a:xfrm>
        </p:spPr>
        <p:txBody>
          <a:bodyPr>
            <a:normAutofit/>
          </a:bodyPr>
          <a:lstStyle/>
          <a:p>
            <a:r>
              <a:rPr lang="en-GB" dirty="0" smtClean="0"/>
              <a:t>Key terms</a:t>
            </a:r>
            <a:endParaRPr lang="en-GB" dirty="0"/>
          </a:p>
        </p:txBody>
      </p:sp>
      <p:sp>
        <p:nvSpPr>
          <p:cNvPr id="3" name="Content Placeholder 2"/>
          <p:cNvSpPr>
            <a:spLocks noGrp="1"/>
          </p:cNvSpPr>
          <p:nvPr>
            <p:ph idx="1"/>
          </p:nvPr>
        </p:nvSpPr>
        <p:spPr>
          <a:xfrm>
            <a:off x="1020135" y="1700808"/>
            <a:ext cx="6777317" cy="3508977"/>
          </a:xfrm>
        </p:spPr>
        <p:txBody>
          <a:bodyPr/>
          <a:lstStyle/>
          <a:p>
            <a:r>
              <a:rPr lang="en-GB" dirty="0" smtClean="0"/>
              <a:t>Enterprise: an organisation whose purpose is to produce goods and service</a:t>
            </a:r>
          </a:p>
          <a:p>
            <a:endParaRPr lang="en-GB" dirty="0"/>
          </a:p>
          <a:p>
            <a:r>
              <a:rPr lang="en-GB" dirty="0" smtClean="0"/>
              <a:t>SME: Small and medium enterprises</a:t>
            </a:r>
          </a:p>
          <a:p>
            <a:endParaRPr lang="en-GB" dirty="0"/>
          </a:p>
          <a:p>
            <a:r>
              <a:rPr lang="en-GB" dirty="0" smtClean="0"/>
              <a:t>Entrepreneur: </a:t>
            </a:r>
            <a:r>
              <a:rPr lang="en-GB" dirty="0"/>
              <a:t>someone who takes a </a:t>
            </a:r>
            <a:r>
              <a:rPr lang="en-GB" b="1" dirty="0"/>
              <a:t>risk</a:t>
            </a:r>
            <a:r>
              <a:rPr lang="en-GB" dirty="0"/>
              <a:t> to create or start </a:t>
            </a:r>
            <a:r>
              <a:rPr lang="en-GB" b="1" dirty="0"/>
              <a:t>a new business enterprise </a:t>
            </a:r>
            <a:r>
              <a:rPr lang="en-GB" dirty="0"/>
              <a:t>or project</a:t>
            </a:r>
          </a:p>
          <a:p>
            <a:endParaRPr lang="en-GB" dirty="0"/>
          </a:p>
        </p:txBody>
      </p:sp>
      <p:sp>
        <p:nvSpPr>
          <p:cNvPr id="4" name="TextBox 3"/>
          <p:cNvSpPr txBox="1"/>
          <p:nvPr/>
        </p:nvSpPr>
        <p:spPr>
          <a:xfrm>
            <a:off x="683568" y="5445224"/>
            <a:ext cx="7776864" cy="646331"/>
          </a:xfrm>
          <a:prstGeom prst="rect">
            <a:avLst/>
          </a:prstGeom>
          <a:noFill/>
        </p:spPr>
        <p:txBody>
          <a:bodyPr wrap="square" rtlCol="0">
            <a:spAutoFit/>
          </a:bodyPr>
          <a:lstStyle/>
          <a:p>
            <a:pPr algn="ctr"/>
            <a:r>
              <a:rPr lang="en-GB" b="1" i="1" dirty="0" smtClean="0">
                <a:solidFill>
                  <a:schemeClr val="accent1"/>
                </a:solidFill>
              </a:rPr>
              <a:t>Open the L1 Enterprise: Needs, Wants, Opportunities workbook from Godalming Online and complete the first page</a:t>
            </a:r>
            <a:endParaRPr lang="en-GB" b="1" i="1" dirty="0">
              <a:solidFill>
                <a:schemeClr val="accent1"/>
              </a:solidFill>
            </a:endParaRPr>
          </a:p>
        </p:txBody>
      </p:sp>
    </p:spTree>
    <p:extLst>
      <p:ext uri="{BB962C8B-B14F-4D97-AF65-F5344CB8AC3E}">
        <p14:creationId xmlns:p14="http://schemas.microsoft.com/office/powerpoint/2010/main" val="40903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75" y="998470"/>
            <a:ext cx="8599497" cy="512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37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Features of a successful business</a:t>
            </a:r>
            <a:endParaRPr lang="en-GB" dirty="0"/>
          </a:p>
        </p:txBody>
      </p:sp>
      <p:sp>
        <p:nvSpPr>
          <p:cNvPr id="3" name="Content Placeholder 2"/>
          <p:cNvSpPr>
            <a:spLocks noGrp="1"/>
          </p:cNvSpPr>
          <p:nvPr>
            <p:ph idx="1"/>
          </p:nvPr>
        </p:nvSpPr>
        <p:spPr/>
        <p:txBody>
          <a:bodyPr/>
          <a:lstStyle/>
          <a:p>
            <a:r>
              <a:rPr lang="en-GB" dirty="0" smtClean="0"/>
              <a:t>Think of a successful SME in your local area.... </a:t>
            </a:r>
          </a:p>
          <a:p>
            <a:endParaRPr lang="en-GB" dirty="0"/>
          </a:p>
          <a:p>
            <a:r>
              <a:rPr lang="en-GB" dirty="0" smtClean="0"/>
              <a:t>What makes it successful?</a:t>
            </a:r>
            <a:endParaRPr lang="en-GB" dirty="0"/>
          </a:p>
        </p:txBody>
      </p:sp>
    </p:spTree>
    <p:extLst>
      <p:ext uri="{BB962C8B-B14F-4D97-AF65-F5344CB8AC3E}">
        <p14:creationId xmlns:p14="http://schemas.microsoft.com/office/powerpoint/2010/main" val="372401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0" y="1772816"/>
            <a:ext cx="4752528" cy="447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600" y="692696"/>
            <a:ext cx="7024744" cy="1143000"/>
          </a:xfrm>
        </p:spPr>
        <p:txBody>
          <a:bodyPr>
            <a:normAutofit fontScale="90000"/>
          </a:bodyPr>
          <a:lstStyle/>
          <a:p>
            <a:r>
              <a:rPr lang="en-GB" dirty="0"/>
              <a:t>Identifying a business opportunity </a:t>
            </a:r>
          </a:p>
        </p:txBody>
      </p:sp>
    </p:spTree>
    <p:extLst>
      <p:ext uri="{BB962C8B-B14F-4D97-AF65-F5344CB8AC3E}">
        <p14:creationId xmlns:p14="http://schemas.microsoft.com/office/powerpoint/2010/main" val="33171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What business to start in 2020</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Startups.co.uk reveals growth trends and the hot new business opportunities you could seize in 2020/21…</a:t>
            </a:r>
          </a:p>
          <a:p>
            <a:endParaRPr lang="en-GB" dirty="0" smtClean="0"/>
          </a:p>
          <a:p>
            <a:r>
              <a:rPr lang="en-GB" dirty="0" smtClean="0"/>
              <a:t>Can you guess what they are?  </a:t>
            </a:r>
          </a:p>
          <a:p>
            <a:endParaRPr lang="en-GB" dirty="0"/>
          </a:p>
          <a:p>
            <a:r>
              <a:rPr lang="en-GB" dirty="0" smtClean="0"/>
              <a:t>Can you think of any trends?</a:t>
            </a:r>
          </a:p>
          <a:p>
            <a:pPr marL="68580" indent="0">
              <a:buNone/>
            </a:pPr>
            <a:endParaRPr lang="en-GB" dirty="0" smtClean="0"/>
          </a:p>
          <a:p>
            <a:r>
              <a:rPr lang="en-GB" dirty="0" smtClean="0"/>
              <a:t>Jot down you ideas and be prepared to share with the class</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minutes</a:t>
            </a:r>
            <a:endParaRPr lang="en-GB" dirty="0"/>
          </a:p>
        </p:txBody>
      </p:sp>
    </p:spTree>
    <p:extLst>
      <p:ext uri="{BB962C8B-B14F-4D97-AF65-F5344CB8AC3E}">
        <p14:creationId xmlns:p14="http://schemas.microsoft.com/office/powerpoint/2010/main" val="100968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D245B-10D9-4A37-8298-373B90D40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10308A-1754-4FEC-A265-415EF9C99385}">
  <ds:schemaRefs>
    <ds:schemaRef ds:uri="http://www.w3.org/XML/1998/namespace"/>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2D36E8E-7E4A-45C9-8609-9FF94C6CE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1267</TotalTime>
  <Words>1368</Words>
  <Application>Microsoft Office PowerPoint</Application>
  <PresentationFormat>On-screen Show (4:3)</PresentationFormat>
  <Paragraphs>127</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Century Gothic</vt:lpstr>
      <vt:lpstr>Wingdings 2</vt:lpstr>
      <vt:lpstr>Austin</vt:lpstr>
      <vt:lpstr>Enterprise</vt:lpstr>
      <vt:lpstr>Enterprise: Needs, wants, identifying opportunities</vt:lpstr>
      <vt:lpstr>Learning Objectives</vt:lpstr>
      <vt:lpstr>Satisfying Needs and Wants = Opportunity</vt:lpstr>
      <vt:lpstr>Key terms</vt:lpstr>
      <vt:lpstr>PowerPoint Presentation</vt:lpstr>
      <vt:lpstr>Features of a successful business</vt:lpstr>
      <vt:lpstr>Identifying a business opportunity </vt:lpstr>
      <vt:lpstr>What business to start in 2020</vt:lpstr>
      <vt:lpstr>Non alcoholic fun!</vt:lpstr>
      <vt:lpstr>Urban Farming</vt:lpstr>
      <vt:lpstr>Tailored pet nutrition and premium pet food</vt:lpstr>
      <vt:lpstr>From the Topic notes</vt:lpstr>
      <vt:lpstr>Why are SMEs/entrepreneurs important for the economy?</vt:lpstr>
      <vt:lpstr>Activities – Read page 2 of the workbook and complete the activities on page 3</vt:lpstr>
      <vt:lpstr>Plenary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Rebecca Crumpton</dc:creator>
  <cp:lastModifiedBy>Rebecca Crumpton</cp:lastModifiedBy>
  <cp:revision>57</cp:revision>
  <dcterms:created xsi:type="dcterms:W3CDTF">2015-09-03T14:05:41Z</dcterms:created>
  <dcterms:modified xsi:type="dcterms:W3CDTF">2020-09-08T09:19:10Z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