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65" r:id="rId5"/>
    <p:sldId id="288" r:id="rId6"/>
    <p:sldId id="297" r:id="rId7"/>
    <p:sldId id="291" r:id="rId8"/>
    <p:sldId id="332" r:id="rId9"/>
    <p:sldId id="333" r:id="rId10"/>
    <p:sldId id="292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1825F-1ED8-4AF3-9847-E83BB2966BB3}" v="57" dt="2020-09-07T17:13:17.12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5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DD6E2-AC1F-40BB-8565-05E8F541FEE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78BCD5-DAEF-4BA4-AD2A-7271FAA75BAD}">
      <dgm:prSet custT="1"/>
      <dgm:spPr>
        <a:solidFill>
          <a:srgbClr val="E3981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1" dirty="0">
              <a:latin typeface="Century Gothic" panose="020B0502020202020204" pitchFamily="34" charset="0"/>
            </a:rPr>
            <a:t>Genre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66A883DC-8BF3-427A-A515-F82A3C75CAB2}" type="parTrans" cxnId="{066D6F6F-AC1F-4A3B-A730-C5B59B5D503B}">
      <dgm:prSet/>
      <dgm:spPr/>
      <dgm:t>
        <a:bodyPr/>
        <a:lstStyle/>
        <a:p>
          <a:endParaRPr lang="en-US"/>
        </a:p>
      </dgm:t>
    </dgm:pt>
    <dgm:pt modelId="{A2F6E24B-8347-452C-A275-7EC13334B6B3}" type="sibTrans" cxnId="{066D6F6F-AC1F-4A3B-A730-C5B59B5D503B}">
      <dgm:prSet/>
      <dgm:spPr/>
      <dgm:t>
        <a:bodyPr/>
        <a:lstStyle/>
        <a:p>
          <a:endParaRPr lang="en-US"/>
        </a:p>
      </dgm:t>
    </dgm:pt>
    <dgm:pt modelId="{28265A13-7535-49CF-BDA0-9F639C516C8F}">
      <dgm:prSet custT="1"/>
      <dgm:spPr>
        <a:solidFill>
          <a:srgbClr val="E3981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1" dirty="0">
              <a:latin typeface="Century Gothic" panose="020B0502020202020204" pitchFamily="34" charset="0"/>
            </a:rPr>
            <a:t>Narrative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EEE9A71E-77F8-42CB-A478-F6B9BA9BFBB5}" type="parTrans" cxnId="{A3B20ABC-9D12-4284-9CFC-A7E4A79588A9}">
      <dgm:prSet/>
      <dgm:spPr/>
      <dgm:t>
        <a:bodyPr/>
        <a:lstStyle/>
        <a:p>
          <a:endParaRPr lang="en-US"/>
        </a:p>
      </dgm:t>
    </dgm:pt>
    <dgm:pt modelId="{A1DD3570-33D5-4FF1-90A8-7F8C22C38619}" type="sibTrans" cxnId="{A3B20ABC-9D12-4284-9CFC-A7E4A79588A9}">
      <dgm:prSet/>
      <dgm:spPr/>
      <dgm:t>
        <a:bodyPr/>
        <a:lstStyle/>
        <a:p>
          <a:endParaRPr lang="en-US"/>
        </a:p>
      </dgm:t>
    </dgm:pt>
    <dgm:pt modelId="{6D35E9FC-F723-4960-A248-418E4B4C251E}">
      <dgm:prSet custT="1"/>
      <dgm:spPr>
        <a:solidFill>
          <a:srgbClr val="E3981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1">
              <a:latin typeface="Century Gothic" panose="020B0502020202020204" pitchFamily="34" charset="0"/>
            </a:rPr>
            <a:t>Mise-en-scene</a:t>
          </a:r>
          <a:endParaRPr lang="en-US" sz="1800">
            <a:latin typeface="Century Gothic" panose="020B0502020202020204" pitchFamily="34" charset="0"/>
          </a:endParaRPr>
        </a:p>
      </dgm:t>
    </dgm:pt>
    <dgm:pt modelId="{A8C9DDA4-68FF-440F-92E0-A4D5ECDADFEC}" type="parTrans" cxnId="{1F70FCF9-1600-4243-855B-7F2F7D5C5491}">
      <dgm:prSet/>
      <dgm:spPr/>
      <dgm:t>
        <a:bodyPr/>
        <a:lstStyle/>
        <a:p>
          <a:endParaRPr lang="en-US"/>
        </a:p>
      </dgm:t>
    </dgm:pt>
    <dgm:pt modelId="{ACD8C713-01A8-49E8-91AA-F97FF9F7A99D}" type="sibTrans" cxnId="{1F70FCF9-1600-4243-855B-7F2F7D5C5491}">
      <dgm:prSet/>
      <dgm:spPr/>
      <dgm:t>
        <a:bodyPr/>
        <a:lstStyle/>
        <a:p>
          <a:endParaRPr lang="en-US"/>
        </a:p>
      </dgm:t>
    </dgm:pt>
    <dgm:pt modelId="{67AC9F4F-E7C1-40F9-8844-CD86159FBF7C}">
      <dgm:prSet custT="1"/>
      <dgm:spPr>
        <a:solidFill>
          <a:srgbClr val="E3981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1">
              <a:latin typeface="Century Gothic" panose="020B0502020202020204" pitchFamily="34" charset="0"/>
            </a:rPr>
            <a:t>Cinematography</a:t>
          </a:r>
          <a:endParaRPr lang="en-US" sz="1800">
            <a:latin typeface="Century Gothic" panose="020B0502020202020204" pitchFamily="34" charset="0"/>
          </a:endParaRPr>
        </a:p>
      </dgm:t>
    </dgm:pt>
    <dgm:pt modelId="{432F0CCF-A09B-44DE-BAC9-8949183B793E}" type="parTrans" cxnId="{DEFF97AA-B618-473A-98B1-15C4C87C17DB}">
      <dgm:prSet/>
      <dgm:spPr/>
      <dgm:t>
        <a:bodyPr/>
        <a:lstStyle/>
        <a:p>
          <a:endParaRPr lang="en-US"/>
        </a:p>
      </dgm:t>
    </dgm:pt>
    <dgm:pt modelId="{006C014A-AE50-46BE-BDD9-8DE5354A28D7}" type="sibTrans" cxnId="{DEFF97AA-B618-473A-98B1-15C4C87C17DB}">
      <dgm:prSet/>
      <dgm:spPr/>
      <dgm:t>
        <a:bodyPr/>
        <a:lstStyle/>
        <a:p>
          <a:endParaRPr lang="en-US"/>
        </a:p>
      </dgm:t>
    </dgm:pt>
    <dgm:pt modelId="{AAE65047-7699-4C60-A77E-0ED04FB46300}">
      <dgm:prSet custT="1"/>
      <dgm:spPr>
        <a:solidFill>
          <a:srgbClr val="E3981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1">
              <a:latin typeface="Century Gothic" panose="020B0502020202020204" pitchFamily="34" charset="0"/>
            </a:rPr>
            <a:t>Lighting</a:t>
          </a:r>
          <a:endParaRPr lang="en-US" sz="1800">
            <a:latin typeface="Century Gothic" panose="020B0502020202020204" pitchFamily="34" charset="0"/>
          </a:endParaRPr>
        </a:p>
      </dgm:t>
    </dgm:pt>
    <dgm:pt modelId="{B8269062-E76C-45EC-AA41-E071EA5AF63E}" type="parTrans" cxnId="{18BF313B-578F-4685-923D-13DA923A67A2}">
      <dgm:prSet/>
      <dgm:spPr/>
      <dgm:t>
        <a:bodyPr/>
        <a:lstStyle/>
        <a:p>
          <a:endParaRPr lang="en-US"/>
        </a:p>
      </dgm:t>
    </dgm:pt>
    <dgm:pt modelId="{042E88AA-41AC-4FE8-9530-AF981D3C6FC5}" type="sibTrans" cxnId="{18BF313B-578F-4685-923D-13DA923A67A2}">
      <dgm:prSet/>
      <dgm:spPr/>
      <dgm:t>
        <a:bodyPr/>
        <a:lstStyle/>
        <a:p>
          <a:endParaRPr lang="en-US"/>
        </a:p>
      </dgm:t>
    </dgm:pt>
    <dgm:pt modelId="{1919D6D2-FDC4-4DDB-A93F-E6C6A04CF881}">
      <dgm:prSet custT="1"/>
      <dgm:spPr>
        <a:solidFill>
          <a:srgbClr val="E3981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1">
              <a:latin typeface="Century Gothic" panose="020B0502020202020204" pitchFamily="34" charset="0"/>
            </a:rPr>
            <a:t>Editing</a:t>
          </a:r>
          <a:endParaRPr lang="en-US" sz="1800">
            <a:latin typeface="Century Gothic" panose="020B0502020202020204" pitchFamily="34" charset="0"/>
          </a:endParaRPr>
        </a:p>
      </dgm:t>
    </dgm:pt>
    <dgm:pt modelId="{995A1A80-2FFC-4276-B35F-477E697C720C}" type="parTrans" cxnId="{34D330A6-02B2-404E-A18A-DA1C1D20FA88}">
      <dgm:prSet/>
      <dgm:spPr/>
      <dgm:t>
        <a:bodyPr/>
        <a:lstStyle/>
        <a:p>
          <a:endParaRPr lang="en-US"/>
        </a:p>
      </dgm:t>
    </dgm:pt>
    <dgm:pt modelId="{96784AE2-009D-4AC4-8270-2E03C42B8F8A}" type="sibTrans" cxnId="{34D330A6-02B2-404E-A18A-DA1C1D20FA88}">
      <dgm:prSet/>
      <dgm:spPr/>
      <dgm:t>
        <a:bodyPr/>
        <a:lstStyle/>
        <a:p>
          <a:endParaRPr lang="en-US"/>
        </a:p>
      </dgm:t>
    </dgm:pt>
    <dgm:pt modelId="{4A49F19E-D38B-4F8A-B253-A20B769458CE}">
      <dgm:prSet custT="1"/>
      <dgm:spPr>
        <a:solidFill>
          <a:srgbClr val="E3981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1">
              <a:latin typeface="Century Gothic" panose="020B0502020202020204" pitchFamily="34" charset="0"/>
            </a:rPr>
            <a:t>Sound</a:t>
          </a:r>
          <a:endParaRPr lang="en-US" sz="1800">
            <a:latin typeface="Century Gothic" panose="020B0502020202020204" pitchFamily="34" charset="0"/>
          </a:endParaRPr>
        </a:p>
      </dgm:t>
    </dgm:pt>
    <dgm:pt modelId="{6962A56C-0DAA-4C5E-A6D5-DBF712CF0003}" type="parTrans" cxnId="{1958E874-6A32-4063-A520-BA8D2FA16FAF}">
      <dgm:prSet/>
      <dgm:spPr/>
      <dgm:t>
        <a:bodyPr/>
        <a:lstStyle/>
        <a:p>
          <a:endParaRPr lang="en-US"/>
        </a:p>
      </dgm:t>
    </dgm:pt>
    <dgm:pt modelId="{9F8CC615-8F78-45CE-A849-F1F5AD57C1F6}" type="sibTrans" cxnId="{1958E874-6A32-4063-A520-BA8D2FA16FAF}">
      <dgm:prSet/>
      <dgm:spPr/>
      <dgm:t>
        <a:bodyPr/>
        <a:lstStyle/>
        <a:p>
          <a:endParaRPr lang="en-US"/>
        </a:p>
      </dgm:t>
    </dgm:pt>
    <dgm:pt modelId="{C1D43546-4041-43D3-8E3A-FA141292D145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  <a:latin typeface="Century Gothic" panose="020B0502020202020204" pitchFamily="34" charset="0"/>
            </a:rPr>
            <a:t>Set up your edublogs to submit your work</a:t>
          </a:r>
          <a:endParaRPr lang="en-US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1D780E9-F492-4F26-AD88-8EA64FEC35A5}" type="parTrans" cxnId="{2ED14AEC-A55A-4D0B-AE2B-EF070798013F}">
      <dgm:prSet/>
      <dgm:spPr/>
      <dgm:t>
        <a:bodyPr/>
        <a:lstStyle/>
        <a:p>
          <a:endParaRPr lang="en-US"/>
        </a:p>
      </dgm:t>
    </dgm:pt>
    <dgm:pt modelId="{A56C7411-0FD9-49B1-8D5C-01B7C36DB375}" type="sibTrans" cxnId="{2ED14AEC-A55A-4D0B-AE2B-EF070798013F}">
      <dgm:prSet/>
      <dgm:spPr/>
      <dgm:t>
        <a:bodyPr/>
        <a:lstStyle/>
        <a:p>
          <a:endParaRPr lang="en-US"/>
        </a:p>
      </dgm:t>
    </dgm:pt>
    <dgm:pt modelId="{4AA8E13E-0F6A-414F-9763-5904BA5F30D0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  <a:latin typeface="Century Gothic" panose="020B0502020202020204" pitchFamily="34" charset="0"/>
            </a:rPr>
            <a:t>Submit a practice piece of analysis to help you understand grading and expectations of BTEC</a:t>
          </a:r>
          <a:endParaRPr lang="en-US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3249C1C-21FD-4E86-ADDB-4AD10A42170B}" type="parTrans" cxnId="{82E1FB31-CB61-4744-9051-04D25B449F1A}">
      <dgm:prSet/>
      <dgm:spPr/>
      <dgm:t>
        <a:bodyPr/>
        <a:lstStyle/>
        <a:p>
          <a:endParaRPr lang="en-US"/>
        </a:p>
      </dgm:t>
    </dgm:pt>
    <dgm:pt modelId="{ED424979-7D1F-479B-8B7E-0206DC3B25E7}" type="sibTrans" cxnId="{82E1FB31-CB61-4744-9051-04D25B449F1A}">
      <dgm:prSet/>
      <dgm:spPr/>
      <dgm:t>
        <a:bodyPr/>
        <a:lstStyle/>
        <a:p>
          <a:endParaRPr lang="en-US"/>
        </a:p>
      </dgm:t>
    </dgm:pt>
    <dgm:pt modelId="{64211617-BD7A-45DE-A0E0-D5FFFAE9AE48}" type="pres">
      <dgm:prSet presAssocID="{88BDD6E2-AC1F-40BB-8565-05E8F541FE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20E70-A0AF-4594-AF66-E0BA41890B65}" type="pres">
      <dgm:prSet presAssocID="{3278BCD5-DAEF-4BA4-AD2A-7271FAA75BA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68840-EAD5-40D5-8F10-67BD79404342}" type="pres">
      <dgm:prSet presAssocID="{A2F6E24B-8347-452C-A275-7EC13334B6B3}" presName="sibTrans" presStyleCnt="0"/>
      <dgm:spPr/>
    </dgm:pt>
    <dgm:pt modelId="{E884FF6F-0106-46E4-A9A0-52FEE5BF5DA7}" type="pres">
      <dgm:prSet presAssocID="{28265A13-7535-49CF-BDA0-9F639C516C8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01DA1-0815-4E66-80B1-ECAC44E3CDE3}" type="pres">
      <dgm:prSet presAssocID="{A1DD3570-33D5-4FF1-90A8-7F8C22C38619}" presName="sibTrans" presStyleCnt="0"/>
      <dgm:spPr/>
    </dgm:pt>
    <dgm:pt modelId="{42D98730-5F23-4712-A295-3F9D966EE2D3}" type="pres">
      <dgm:prSet presAssocID="{6D35E9FC-F723-4960-A248-418E4B4C251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07E4F-40EE-4556-B0B2-6EBCCB9FC8ED}" type="pres">
      <dgm:prSet presAssocID="{ACD8C713-01A8-49E8-91AA-F97FF9F7A99D}" presName="sibTrans" presStyleCnt="0"/>
      <dgm:spPr/>
    </dgm:pt>
    <dgm:pt modelId="{329E73BE-E1B2-4895-BBE8-96A269DF30B7}" type="pres">
      <dgm:prSet presAssocID="{67AC9F4F-E7C1-40F9-8844-CD86159FBF7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97607-635C-4533-A498-EC4D8F138721}" type="pres">
      <dgm:prSet presAssocID="{006C014A-AE50-46BE-BDD9-8DE5354A28D7}" presName="sibTrans" presStyleCnt="0"/>
      <dgm:spPr/>
    </dgm:pt>
    <dgm:pt modelId="{898B3F7B-7235-4607-A091-932977444A76}" type="pres">
      <dgm:prSet presAssocID="{AAE65047-7699-4C60-A77E-0ED04FB4630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C776A-7A5F-4E8A-9FBB-B1761FE00E9B}" type="pres">
      <dgm:prSet presAssocID="{042E88AA-41AC-4FE8-9530-AF981D3C6FC5}" presName="sibTrans" presStyleCnt="0"/>
      <dgm:spPr/>
    </dgm:pt>
    <dgm:pt modelId="{F6C9629C-7727-40F2-8569-9AD140573343}" type="pres">
      <dgm:prSet presAssocID="{1919D6D2-FDC4-4DDB-A93F-E6C6A04CF88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36506-92C0-4AC6-8D39-1719AB04B3D4}" type="pres">
      <dgm:prSet presAssocID="{96784AE2-009D-4AC4-8270-2E03C42B8F8A}" presName="sibTrans" presStyleCnt="0"/>
      <dgm:spPr/>
    </dgm:pt>
    <dgm:pt modelId="{795F3493-484C-4068-9665-544F95EB1305}" type="pres">
      <dgm:prSet presAssocID="{4A49F19E-D38B-4F8A-B253-A20B769458C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1435C-464D-4CFE-A1D2-DEABB008F59E}" type="pres">
      <dgm:prSet presAssocID="{9F8CC615-8F78-45CE-A849-F1F5AD57C1F6}" presName="sibTrans" presStyleCnt="0"/>
      <dgm:spPr/>
    </dgm:pt>
    <dgm:pt modelId="{E60BD02F-2E32-43FF-8051-C75DF0FA08E8}" type="pres">
      <dgm:prSet presAssocID="{C1D43546-4041-43D3-8E3A-FA141292D14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18DE5-D399-4489-81CB-C7A255E87856}" type="pres">
      <dgm:prSet presAssocID="{A56C7411-0FD9-49B1-8D5C-01B7C36DB375}" presName="sibTrans" presStyleCnt="0"/>
      <dgm:spPr/>
    </dgm:pt>
    <dgm:pt modelId="{0B798766-1B41-4CB5-A932-0106BE9FE2DB}" type="pres">
      <dgm:prSet presAssocID="{4AA8E13E-0F6A-414F-9763-5904BA5F30D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2D887-DF02-4CE6-BE3A-FB20235F148E}" type="presOf" srcId="{3278BCD5-DAEF-4BA4-AD2A-7271FAA75BAD}" destId="{3D120E70-A0AF-4594-AF66-E0BA41890B65}" srcOrd="0" destOrd="0" presId="urn:microsoft.com/office/officeart/2005/8/layout/default"/>
    <dgm:cxn modelId="{EBE86555-CE1E-4A35-9263-DC07FCEEB389}" type="presOf" srcId="{6D35E9FC-F723-4960-A248-418E4B4C251E}" destId="{42D98730-5F23-4712-A295-3F9D966EE2D3}" srcOrd="0" destOrd="0" presId="urn:microsoft.com/office/officeart/2005/8/layout/default"/>
    <dgm:cxn modelId="{A3B20ABC-9D12-4284-9CFC-A7E4A79588A9}" srcId="{88BDD6E2-AC1F-40BB-8565-05E8F541FEE6}" destId="{28265A13-7535-49CF-BDA0-9F639C516C8F}" srcOrd="1" destOrd="0" parTransId="{EEE9A71E-77F8-42CB-A478-F6B9BA9BFBB5}" sibTransId="{A1DD3570-33D5-4FF1-90A8-7F8C22C38619}"/>
    <dgm:cxn modelId="{FE2F3414-6948-48F2-B8E2-5D951C9519EA}" type="presOf" srcId="{67AC9F4F-E7C1-40F9-8844-CD86159FBF7C}" destId="{329E73BE-E1B2-4895-BBE8-96A269DF30B7}" srcOrd="0" destOrd="0" presId="urn:microsoft.com/office/officeart/2005/8/layout/default"/>
    <dgm:cxn modelId="{2BBC97F6-EE7C-483D-9F7A-0383CF64812A}" type="presOf" srcId="{4AA8E13E-0F6A-414F-9763-5904BA5F30D0}" destId="{0B798766-1B41-4CB5-A932-0106BE9FE2DB}" srcOrd="0" destOrd="0" presId="urn:microsoft.com/office/officeart/2005/8/layout/default"/>
    <dgm:cxn modelId="{82E1FB31-CB61-4744-9051-04D25B449F1A}" srcId="{88BDD6E2-AC1F-40BB-8565-05E8F541FEE6}" destId="{4AA8E13E-0F6A-414F-9763-5904BA5F30D0}" srcOrd="8" destOrd="0" parTransId="{73249C1C-21FD-4E86-ADDB-4AD10A42170B}" sibTransId="{ED424979-7D1F-479B-8B7E-0206DC3B25E7}"/>
    <dgm:cxn modelId="{F46D273A-C295-4D64-B3CD-397A49DD0346}" type="presOf" srcId="{1919D6D2-FDC4-4DDB-A93F-E6C6A04CF881}" destId="{F6C9629C-7727-40F2-8569-9AD140573343}" srcOrd="0" destOrd="0" presId="urn:microsoft.com/office/officeart/2005/8/layout/default"/>
    <dgm:cxn modelId="{4B4DCDC7-B1B9-40CA-8E8C-EA5AD63A3615}" type="presOf" srcId="{AAE65047-7699-4C60-A77E-0ED04FB46300}" destId="{898B3F7B-7235-4607-A091-932977444A76}" srcOrd="0" destOrd="0" presId="urn:microsoft.com/office/officeart/2005/8/layout/default"/>
    <dgm:cxn modelId="{DEFF97AA-B618-473A-98B1-15C4C87C17DB}" srcId="{88BDD6E2-AC1F-40BB-8565-05E8F541FEE6}" destId="{67AC9F4F-E7C1-40F9-8844-CD86159FBF7C}" srcOrd="3" destOrd="0" parTransId="{432F0CCF-A09B-44DE-BAC9-8949183B793E}" sibTransId="{006C014A-AE50-46BE-BDD9-8DE5354A28D7}"/>
    <dgm:cxn modelId="{18BF313B-578F-4685-923D-13DA923A67A2}" srcId="{88BDD6E2-AC1F-40BB-8565-05E8F541FEE6}" destId="{AAE65047-7699-4C60-A77E-0ED04FB46300}" srcOrd="4" destOrd="0" parTransId="{B8269062-E76C-45EC-AA41-E071EA5AF63E}" sibTransId="{042E88AA-41AC-4FE8-9530-AF981D3C6FC5}"/>
    <dgm:cxn modelId="{1958E874-6A32-4063-A520-BA8D2FA16FAF}" srcId="{88BDD6E2-AC1F-40BB-8565-05E8F541FEE6}" destId="{4A49F19E-D38B-4F8A-B253-A20B769458CE}" srcOrd="6" destOrd="0" parTransId="{6962A56C-0DAA-4C5E-A6D5-DBF712CF0003}" sibTransId="{9F8CC615-8F78-45CE-A849-F1F5AD57C1F6}"/>
    <dgm:cxn modelId="{066D6F6F-AC1F-4A3B-A730-C5B59B5D503B}" srcId="{88BDD6E2-AC1F-40BB-8565-05E8F541FEE6}" destId="{3278BCD5-DAEF-4BA4-AD2A-7271FAA75BAD}" srcOrd="0" destOrd="0" parTransId="{66A883DC-8BF3-427A-A515-F82A3C75CAB2}" sibTransId="{A2F6E24B-8347-452C-A275-7EC13334B6B3}"/>
    <dgm:cxn modelId="{34D330A6-02B2-404E-A18A-DA1C1D20FA88}" srcId="{88BDD6E2-AC1F-40BB-8565-05E8F541FEE6}" destId="{1919D6D2-FDC4-4DDB-A93F-E6C6A04CF881}" srcOrd="5" destOrd="0" parTransId="{995A1A80-2FFC-4276-B35F-477E697C720C}" sibTransId="{96784AE2-009D-4AC4-8270-2E03C42B8F8A}"/>
    <dgm:cxn modelId="{72448C04-5131-4581-9E2C-D5E640EBBF96}" type="presOf" srcId="{88BDD6E2-AC1F-40BB-8565-05E8F541FEE6}" destId="{64211617-BD7A-45DE-A0E0-D5FFFAE9AE48}" srcOrd="0" destOrd="0" presId="urn:microsoft.com/office/officeart/2005/8/layout/default"/>
    <dgm:cxn modelId="{1F70FCF9-1600-4243-855B-7F2F7D5C5491}" srcId="{88BDD6E2-AC1F-40BB-8565-05E8F541FEE6}" destId="{6D35E9FC-F723-4960-A248-418E4B4C251E}" srcOrd="2" destOrd="0" parTransId="{A8C9DDA4-68FF-440F-92E0-A4D5ECDADFEC}" sibTransId="{ACD8C713-01A8-49E8-91AA-F97FF9F7A99D}"/>
    <dgm:cxn modelId="{106DB14F-F5E1-4F0E-AADB-E9A084A8FF67}" type="presOf" srcId="{C1D43546-4041-43D3-8E3A-FA141292D145}" destId="{E60BD02F-2E32-43FF-8051-C75DF0FA08E8}" srcOrd="0" destOrd="0" presId="urn:microsoft.com/office/officeart/2005/8/layout/default"/>
    <dgm:cxn modelId="{D8BD8CAD-B809-427B-A783-8C6F7A19DB81}" type="presOf" srcId="{4A49F19E-D38B-4F8A-B253-A20B769458CE}" destId="{795F3493-484C-4068-9665-544F95EB1305}" srcOrd="0" destOrd="0" presId="urn:microsoft.com/office/officeart/2005/8/layout/default"/>
    <dgm:cxn modelId="{2ED14AEC-A55A-4D0B-AE2B-EF070798013F}" srcId="{88BDD6E2-AC1F-40BB-8565-05E8F541FEE6}" destId="{C1D43546-4041-43D3-8E3A-FA141292D145}" srcOrd="7" destOrd="0" parTransId="{A1D780E9-F492-4F26-AD88-8EA64FEC35A5}" sibTransId="{A56C7411-0FD9-49B1-8D5C-01B7C36DB375}"/>
    <dgm:cxn modelId="{FCB8AFD2-051D-4970-87C8-13E205488BB5}" type="presOf" srcId="{28265A13-7535-49CF-BDA0-9F639C516C8F}" destId="{E884FF6F-0106-46E4-A9A0-52FEE5BF5DA7}" srcOrd="0" destOrd="0" presId="urn:microsoft.com/office/officeart/2005/8/layout/default"/>
    <dgm:cxn modelId="{C1056221-0E99-411E-970D-82C4198E7D42}" type="presParOf" srcId="{64211617-BD7A-45DE-A0E0-D5FFFAE9AE48}" destId="{3D120E70-A0AF-4594-AF66-E0BA41890B65}" srcOrd="0" destOrd="0" presId="urn:microsoft.com/office/officeart/2005/8/layout/default"/>
    <dgm:cxn modelId="{296C5F7D-51AD-415A-BA6A-A0E7F470EDFC}" type="presParOf" srcId="{64211617-BD7A-45DE-A0E0-D5FFFAE9AE48}" destId="{70B68840-EAD5-40D5-8F10-67BD79404342}" srcOrd="1" destOrd="0" presId="urn:microsoft.com/office/officeart/2005/8/layout/default"/>
    <dgm:cxn modelId="{2BFF7486-0290-49ED-B90A-FE288B5C53AE}" type="presParOf" srcId="{64211617-BD7A-45DE-A0E0-D5FFFAE9AE48}" destId="{E884FF6F-0106-46E4-A9A0-52FEE5BF5DA7}" srcOrd="2" destOrd="0" presId="urn:microsoft.com/office/officeart/2005/8/layout/default"/>
    <dgm:cxn modelId="{486C70F0-3503-4441-AC91-7CB4E87A3794}" type="presParOf" srcId="{64211617-BD7A-45DE-A0E0-D5FFFAE9AE48}" destId="{FE701DA1-0815-4E66-80B1-ECAC44E3CDE3}" srcOrd="3" destOrd="0" presId="urn:microsoft.com/office/officeart/2005/8/layout/default"/>
    <dgm:cxn modelId="{0A724A4D-B863-48C0-8AF6-EBB603B4796C}" type="presParOf" srcId="{64211617-BD7A-45DE-A0E0-D5FFFAE9AE48}" destId="{42D98730-5F23-4712-A295-3F9D966EE2D3}" srcOrd="4" destOrd="0" presId="urn:microsoft.com/office/officeart/2005/8/layout/default"/>
    <dgm:cxn modelId="{11B6FE9A-5D0F-4D7F-949C-4CF756FFDFDE}" type="presParOf" srcId="{64211617-BD7A-45DE-A0E0-D5FFFAE9AE48}" destId="{81007E4F-40EE-4556-B0B2-6EBCCB9FC8ED}" srcOrd="5" destOrd="0" presId="urn:microsoft.com/office/officeart/2005/8/layout/default"/>
    <dgm:cxn modelId="{927C85C7-99CE-47DC-878E-29AAEFE4E615}" type="presParOf" srcId="{64211617-BD7A-45DE-A0E0-D5FFFAE9AE48}" destId="{329E73BE-E1B2-4895-BBE8-96A269DF30B7}" srcOrd="6" destOrd="0" presId="urn:microsoft.com/office/officeart/2005/8/layout/default"/>
    <dgm:cxn modelId="{4492CEB0-24C5-4816-B074-32B18D691538}" type="presParOf" srcId="{64211617-BD7A-45DE-A0E0-D5FFFAE9AE48}" destId="{81097607-635C-4533-A498-EC4D8F138721}" srcOrd="7" destOrd="0" presId="urn:microsoft.com/office/officeart/2005/8/layout/default"/>
    <dgm:cxn modelId="{800D3FDD-DA0E-4274-8D09-8805FEC42E92}" type="presParOf" srcId="{64211617-BD7A-45DE-A0E0-D5FFFAE9AE48}" destId="{898B3F7B-7235-4607-A091-932977444A76}" srcOrd="8" destOrd="0" presId="urn:microsoft.com/office/officeart/2005/8/layout/default"/>
    <dgm:cxn modelId="{6124DFB3-822D-4582-9331-A4603D40DA37}" type="presParOf" srcId="{64211617-BD7A-45DE-A0E0-D5FFFAE9AE48}" destId="{18FC776A-7A5F-4E8A-9FBB-B1761FE00E9B}" srcOrd="9" destOrd="0" presId="urn:microsoft.com/office/officeart/2005/8/layout/default"/>
    <dgm:cxn modelId="{7F8E5A31-9EA0-4C1F-8872-9D438592F47C}" type="presParOf" srcId="{64211617-BD7A-45DE-A0E0-D5FFFAE9AE48}" destId="{F6C9629C-7727-40F2-8569-9AD140573343}" srcOrd="10" destOrd="0" presId="urn:microsoft.com/office/officeart/2005/8/layout/default"/>
    <dgm:cxn modelId="{02D84392-74BC-4B56-A236-9333120163E7}" type="presParOf" srcId="{64211617-BD7A-45DE-A0E0-D5FFFAE9AE48}" destId="{11536506-92C0-4AC6-8D39-1719AB04B3D4}" srcOrd="11" destOrd="0" presId="urn:microsoft.com/office/officeart/2005/8/layout/default"/>
    <dgm:cxn modelId="{532AC941-5FE0-4B7E-83DB-07B71ACF87AB}" type="presParOf" srcId="{64211617-BD7A-45DE-A0E0-D5FFFAE9AE48}" destId="{795F3493-484C-4068-9665-544F95EB1305}" srcOrd="12" destOrd="0" presId="urn:microsoft.com/office/officeart/2005/8/layout/default"/>
    <dgm:cxn modelId="{695172CC-84ED-4F28-8263-D159AA5A56BD}" type="presParOf" srcId="{64211617-BD7A-45DE-A0E0-D5FFFAE9AE48}" destId="{17A1435C-464D-4CFE-A1D2-DEABB008F59E}" srcOrd="13" destOrd="0" presId="urn:microsoft.com/office/officeart/2005/8/layout/default"/>
    <dgm:cxn modelId="{77F5981E-9F54-4623-BB56-36CB7B7018C7}" type="presParOf" srcId="{64211617-BD7A-45DE-A0E0-D5FFFAE9AE48}" destId="{E60BD02F-2E32-43FF-8051-C75DF0FA08E8}" srcOrd="14" destOrd="0" presId="urn:microsoft.com/office/officeart/2005/8/layout/default"/>
    <dgm:cxn modelId="{D4563E9A-8044-4CE4-ADCB-7E3EB1B9A3A8}" type="presParOf" srcId="{64211617-BD7A-45DE-A0E0-D5FFFAE9AE48}" destId="{52718DE5-D399-4489-81CB-C7A255E87856}" srcOrd="15" destOrd="0" presId="urn:microsoft.com/office/officeart/2005/8/layout/default"/>
    <dgm:cxn modelId="{77A3B82D-78A2-4D5E-B5EF-3B1D0F2A1377}" type="presParOf" srcId="{64211617-BD7A-45DE-A0E0-D5FFFAE9AE48}" destId="{0B798766-1B41-4CB5-A932-0106BE9FE2D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20E70-A0AF-4594-AF66-E0BA41890B65}">
      <dsp:nvSpPr>
        <dsp:cNvPr id="0" name=""/>
        <dsp:cNvSpPr/>
      </dsp:nvSpPr>
      <dsp:spPr>
        <a:xfrm>
          <a:off x="0" y="366216"/>
          <a:ext cx="2159495" cy="1295697"/>
        </a:xfrm>
        <a:prstGeom prst="rect">
          <a:avLst/>
        </a:prstGeom>
        <a:solidFill>
          <a:srgbClr val="E39818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entury Gothic" panose="020B0502020202020204" pitchFamily="34" charset="0"/>
            </a:rPr>
            <a:t>Genre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0" y="366216"/>
        <a:ext cx="2159495" cy="1295697"/>
      </dsp:txXfrm>
    </dsp:sp>
    <dsp:sp modelId="{E884FF6F-0106-46E4-A9A0-52FEE5BF5DA7}">
      <dsp:nvSpPr>
        <dsp:cNvPr id="0" name=""/>
        <dsp:cNvSpPr/>
      </dsp:nvSpPr>
      <dsp:spPr>
        <a:xfrm>
          <a:off x="2375445" y="366216"/>
          <a:ext cx="2159495" cy="1295697"/>
        </a:xfrm>
        <a:prstGeom prst="rect">
          <a:avLst/>
        </a:prstGeom>
        <a:solidFill>
          <a:srgbClr val="E39818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entury Gothic" panose="020B0502020202020204" pitchFamily="34" charset="0"/>
            </a:rPr>
            <a:t>Narrative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375445" y="366216"/>
        <a:ext cx="2159495" cy="1295697"/>
      </dsp:txXfrm>
    </dsp:sp>
    <dsp:sp modelId="{42D98730-5F23-4712-A295-3F9D966EE2D3}">
      <dsp:nvSpPr>
        <dsp:cNvPr id="0" name=""/>
        <dsp:cNvSpPr/>
      </dsp:nvSpPr>
      <dsp:spPr>
        <a:xfrm>
          <a:off x="4750891" y="366216"/>
          <a:ext cx="2159495" cy="1295697"/>
        </a:xfrm>
        <a:prstGeom prst="rect">
          <a:avLst/>
        </a:prstGeom>
        <a:solidFill>
          <a:srgbClr val="E39818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latin typeface="Century Gothic" panose="020B0502020202020204" pitchFamily="34" charset="0"/>
            </a:rPr>
            <a:t>Mise-en-scene</a:t>
          </a:r>
          <a:endParaRPr lang="en-US" sz="1800" kern="1200">
            <a:latin typeface="Century Gothic" panose="020B0502020202020204" pitchFamily="34" charset="0"/>
          </a:endParaRPr>
        </a:p>
      </dsp:txBody>
      <dsp:txXfrm>
        <a:off x="4750891" y="366216"/>
        <a:ext cx="2159495" cy="1295697"/>
      </dsp:txXfrm>
    </dsp:sp>
    <dsp:sp modelId="{329E73BE-E1B2-4895-BBE8-96A269DF30B7}">
      <dsp:nvSpPr>
        <dsp:cNvPr id="0" name=""/>
        <dsp:cNvSpPr/>
      </dsp:nvSpPr>
      <dsp:spPr>
        <a:xfrm>
          <a:off x="0" y="1877863"/>
          <a:ext cx="2159495" cy="1295697"/>
        </a:xfrm>
        <a:prstGeom prst="rect">
          <a:avLst/>
        </a:prstGeom>
        <a:solidFill>
          <a:srgbClr val="E39818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latin typeface="Century Gothic" panose="020B0502020202020204" pitchFamily="34" charset="0"/>
            </a:rPr>
            <a:t>Cinematography</a:t>
          </a:r>
          <a:endParaRPr lang="en-US" sz="1800" kern="1200">
            <a:latin typeface="Century Gothic" panose="020B0502020202020204" pitchFamily="34" charset="0"/>
          </a:endParaRPr>
        </a:p>
      </dsp:txBody>
      <dsp:txXfrm>
        <a:off x="0" y="1877863"/>
        <a:ext cx="2159495" cy="1295697"/>
      </dsp:txXfrm>
    </dsp:sp>
    <dsp:sp modelId="{898B3F7B-7235-4607-A091-932977444A76}">
      <dsp:nvSpPr>
        <dsp:cNvPr id="0" name=""/>
        <dsp:cNvSpPr/>
      </dsp:nvSpPr>
      <dsp:spPr>
        <a:xfrm>
          <a:off x="2375445" y="1877863"/>
          <a:ext cx="2159495" cy="1295697"/>
        </a:xfrm>
        <a:prstGeom prst="rect">
          <a:avLst/>
        </a:prstGeom>
        <a:solidFill>
          <a:srgbClr val="E39818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latin typeface="Century Gothic" panose="020B0502020202020204" pitchFamily="34" charset="0"/>
            </a:rPr>
            <a:t>Lighting</a:t>
          </a:r>
          <a:endParaRPr lang="en-US" sz="1800" kern="1200">
            <a:latin typeface="Century Gothic" panose="020B0502020202020204" pitchFamily="34" charset="0"/>
          </a:endParaRPr>
        </a:p>
      </dsp:txBody>
      <dsp:txXfrm>
        <a:off x="2375445" y="1877863"/>
        <a:ext cx="2159495" cy="1295697"/>
      </dsp:txXfrm>
    </dsp:sp>
    <dsp:sp modelId="{F6C9629C-7727-40F2-8569-9AD140573343}">
      <dsp:nvSpPr>
        <dsp:cNvPr id="0" name=""/>
        <dsp:cNvSpPr/>
      </dsp:nvSpPr>
      <dsp:spPr>
        <a:xfrm>
          <a:off x="4750891" y="1877863"/>
          <a:ext cx="2159495" cy="1295697"/>
        </a:xfrm>
        <a:prstGeom prst="rect">
          <a:avLst/>
        </a:prstGeom>
        <a:solidFill>
          <a:srgbClr val="E39818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latin typeface="Century Gothic" panose="020B0502020202020204" pitchFamily="34" charset="0"/>
            </a:rPr>
            <a:t>Editing</a:t>
          </a:r>
          <a:endParaRPr lang="en-US" sz="1800" kern="1200">
            <a:latin typeface="Century Gothic" panose="020B0502020202020204" pitchFamily="34" charset="0"/>
          </a:endParaRPr>
        </a:p>
      </dsp:txBody>
      <dsp:txXfrm>
        <a:off x="4750891" y="1877863"/>
        <a:ext cx="2159495" cy="1295697"/>
      </dsp:txXfrm>
    </dsp:sp>
    <dsp:sp modelId="{795F3493-484C-4068-9665-544F95EB1305}">
      <dsp:nvSpPr>
        <dsp:cNvPr id="0" name=""/>
        <dsp:cNvSpPr/>
      </dsp:nvSpPr>
      <dsp:spPr>
        <a:xfrm>
          <a:off x="0" y="3389510"/>
          <a:ext cx="2159495" cy="1295697"/>
        </a:xfrm>
        <a:prstGeom prst="rect">
          <a:avLst/>
        </a:prstGeom>
        <a:solidFill>
          <a:srgbClr val="E39818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latin typeface="Century Gothic" panose="020B0502020202020204" pitchFamily="34" charset="0"/>
            </a:rPr>
            <a:t>Sound</a:t>
          </a:r>
          <a:endParaRPr lang="en-US" sz="1800" kern="1200">
            <a:latin typeface="Century Gothic" panose="020B0502020202020204" pitchFamily="34" charset="0"/>
          </a:endParaRPr>
        </a:p>
      </dsp:txBody>
      <dsp:txXfrm>
        <a:off x="0" y="3389510"/>
        <a:ext cx="2159495" cy="1295697"/>
      </dsp:txXfrm>
    </dsp:sp>
    <dsp:sp modelId="{E60BD02F-2E32-43FF-8051-C75DF0FA08E8}">
      <dsp:nvSpPr>
        <dsp:cNvPr id="0" name=""/>
        <dsp:cNvSpPr/>
      </dsp:nvSpPr>
      <dsp:spPr>
        <a:xfrm>
          <a:off x="2375445" y="3389510"/>
          <a:ext cx="2159495" cy="129569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solidFill>
                <a:schemeClr val="bg1"/>
              </a:solidFill>
              <a:latin typeface="Century Gothic" panose="020B0502020202020204" pitchFamily="34" charset="0"/>
            </a:rPr>
            <a:t>Set up your edublogs to submit your work</a:t>
          </a:r>
          <a:endParaRPr lang="en-US" sz="15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375445" y="3389510"/>
        <a:ext cx="2159495" cy="1295697"/>
      </dsp:txXfrm>
    </dsp:sp>
    <dsp:sp modelId="{0B798766-1B41-4CB5-A932-0106BE9FE2DB}">
      <dsp:nvSpPr>
        <dsp:cNvPr id="0" name=""/>
        <dsp:cNvSpPr/>
      </dsp:nvSpPr>
      <dsp:spPr>
        <a:xfrm>
          <a:off x="4750891" y="3389510"/>
          <a:ext cx="2159495" cy="129569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solidFill>
                <a:schemeClr val="bg1"/>
              </a:solidFill>
              <a:latin typeface="Century Gothic" panose="020B0502020202020204" pitchFamily="34" charset="0"/>
            </a:rPr>
            <a:t>Submit a practice piece of analysis to help you understand grading and expectations of BTEC</a:t>
          </a:r>
          <a:endParaRPr lang="en-US" sz="15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750891" y="3389510"/>
        <a:ext cx="2159495" cy="129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18B43-0DEB-44D2-923D-8ADFE5EEBE16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8BC6-1FED-40B3-A537-749A3286F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9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39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39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44876" y="-27866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35182" y="-407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39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39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15055"/>
            <a:ext cx="10058400" cy="973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815" y="1360055"/>
            <a:ext cx="9966461" cy="48412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792480" y="1149235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i="0" kern="1200" spc="-5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godalming.ac.uk/mod/resource/view.php?id=5674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godalming.ac.uk/mod/resource/view.php?id=567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godalming.ac.uk/mod/resource/view.php?id=33354" TargetMode="External"/><Relationship Id="rId2" Type="http://schemas.openxmlformats.org/officeDocument/2006/relationships/hyperlink" Target="https://online.godalming.ac.uk/mod/resource/view.php?id=3295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godalming.ac.uk/mod/resource/view.php?id=44913" TargetMode="External"/><Relationship Id="rId7" Type="http://schemas.openxmlformats.org/officeDocument/2006/relationships/hyperlink" Target="https://online.godalming.ac.uk/mod/resource/view.php?id=57130" TargetMode="External"/><Relationship Id="rId2" Type="http://schemas.openxmlformats.org/officeDocument/2006/relationships/hyperlink" Target="https://online.godalming.ac.uk/mod/resource/view.php?id=2011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line.godalming.ac.uk/mod/resource/view.php?id=57131" TargetMode="External"/><Relationship Id="rId5" Type="http://schemas.openxmlformats.org/officeDocument/2006/relationships/hyperlink" Target="https://online.godalming.ac.uk/mod/resource/view.php?id=57129" TargetMode="External"/><Relationship Id="rId4" Type="http://schemas.openxmlformats.org/officeDocument/2006/relationships/hyperlink" Target="https://online.godalming.ac.uk/mod/resource/view.php?id=449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r="15011"/>
          <a:stretch/>
        </p:blipFill>
        <p:spPr>
          <a:xfrm>
            <a:off x="15" y="10"/>
            <a:ext cx="7556889" cy="6857990"/>
          </a:xfrm>
          <a:prstGeom prst="rect">
            <a:avLst/>
          </a:prstGeom>
          <a:ln>
            <a:solidFill>
              <a:srgbClr val="E39818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Film Fiction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4443" y="3812135"/>
            <a:ext cx="3659246" cy="159665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Unit 10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4ED515-02C6-44D6-B444-BA55AFA061A7}"/>
              </a:ext>
            </a:extLst>
          </p:cNvPr>
          <p:cNvSpPr/>
          <p:nvPr/>
        </p:nvSpPr>
        <p:spPr>
          <a:xfrm>
            <a:off x="0" y="6251171"/>
            <a:ext cx="1231946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29D3A-1AA8-474C-A825-934E399D55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r="15011"/>
          <a:stretch/>
        </p:blipFill>
        <p:spPr>
          <a:xfrm>
            <a:off x="15" y="10"/>
            <a:ext cx="12191985" cy="6857990"/>
          </a:xfrm>
          <a:prstGeom prst="rect">
            <a:avLst/>
          </a:prstGeom>
          <a:ln>
            <a:solidFill>
              <a:srgbClr val="E39818"/>
            </a:solidFill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6CB62C-A796-C24F-8E56-40D9F414F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26535"/>
              </p:ext>
            </p:extLst>
          </p:nvPr>
        </p:nvGraphicFramePr>
        <p:xfrm>
          <a:off x="1239486" y="339013"/>
          <a:ext cx="9483931" cy="6141773"/>
        </p:xfrm>
        <a:graphic>
          <a:graphicData uri="http://schemas.openxmlformats.org/drawingml/2006/table">
            <a:tbl>
              <a:tblPr firstCol="1">
                <a:tableStyleId>{073A0DAA-6AF3-43AB-8588-CEC1D06C72B9}</a:tableStyleId>
              </a:tblPr>
              <a:tblGrid>
                <a:gridCol w="2966626">
                  <a:extLst>
                    <a:ext uri="{9D8B030D-6E8A-4147-A177-3AD203B41FA5}">
                      <a16:colId xmlns:a16="http://schemas.microsoft.com/office/drawing/2014/main" val="2648362980"/>
                    </a:ext>
                  </a:extLst>
                </a:gridCol>
                <a:gridCol w="6517305">
                  <a:extLst>
                    <a:ext uri="{9D8B030D-6E8A-4147-A177-3AD203B41FA5}">
                      <a16:colId xmlns:a16="http://schemas.microsoft.com/office/drawing/2014/main" val="4284590956"/>
                    </a:ext>
                  </a:extLst>
                </a:gridCol>
              </a:tblGrid>
              <a:tr h="1508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Qualification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Pearson BTEC Level 3 National Diploma in Creative Digital Media Production (Film and Television Production)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146989"/>
                  </a:ext>
                </a:extLst>
              </a:tr>
              <a:tr h="9818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Unit number and title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entury Gothic" panose="020B0502020202020204" pitchFamily="34" charset="0"/>
                        </a:rPr>
                        <a:t>Unit 10: Film Production (Fiction)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395057"/>
                  </a:ext>
                </a:extLst>
              </a:tr>
              <a:tr h="9818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Learning Aim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entury Gothic" panose="020B0502020202020204" pitchFamily="34" charset="0"/>
                        </a:rPr>
                        <a:t>A: Understand codes and conventions of fictional film production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849418"/>
                  </a:ext>
                </a:extLst>
              </a:tr>
              <a:tr h="585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Assignment title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entury Gothic" panose="020B0502020202020204" pitchFamily="34" charset="0"/>
                        </a:rPr>
                        <a:t>Fictional Film Codes and Conventions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712949"/>
                  </a:ext>
                </a:extLst>
              </a:tr>
              <a:tr h="585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Assessor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Stephen </a:t>
                      </a: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Grantham, Matt </a:t>
                      </a:r>
                      <a:r>
                        <a:rPr lang="en-GB" sz="2000" b="1" dirty="0" err="1" smtClean="0">
                          <a:effectLst/>
                          <a:latin typeface="Century Gothic" panose="020B0502020202020204" pitchFamily="34" charset="0"/>
                        </a:rPr>
                        <a:t>Tooogod</a:t>
                      </a: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2000" b="1" baseline="0" dirty="0" smtClean="0">
                          <a:effectLst/>
                          <a:latin typeface="Century Gothic" panose="020B0502020202020204" pitchFamily="34" charset="0"/>
                        </a:rPr>
                        <a:t> Mark </a:t>
                      </a:r>
                      <a:r>
                        <a:rPr lang="en-GB" sz="2000" b="1" baseline="0" dirty="0" smtClean="0">
                          <a:effectLst/>
                          <a:latin typeface="Century Gothic" panose="020B0502020202020204" pitchFamily="34" charset="0"/>
                        </a:rPr>
                        <a:t>Piper, </a:t>
                      </a: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Karina Free, 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622910"/>
                  </a:ext>
                </a:extLst>
              </a:tr>
              <a:tr h="585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Issue date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entury Gothic" panose="020B0502020202020204" pitchFamily="34" charset="0"/>
                        </a:rPr>
                        <a:t>W/C </a:t>
                      </a:r>
                      <a:r>
                        <a:rPr lang="en-GB" sz="2000" b="1">
                          <a:effectLst/>
                          <a:latin typeface="Century Gothic" panose="020B0502020202020204" pitchFamily="34" charset="0"/>
                        </a:rPr>
                        <a:t>Monday </a:t>
                      </a:r>
                      <a:r>
                        <a:rPr lang="en-GB" sz="2000" b="1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000" b="1" baseline="30000" smtClean="0">
                          <a:effectLst/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GB" sz="2000" b="1" baseline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October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78631"/>
                  </a:ext>
                </a:extLst>
              </a:tr>
              <a:tr h="585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Hand in deadline  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Thursday </a:t>
                      </a: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GB" sz="2000" b="1" baseline="30000" dirty="0" smtClean="0"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20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entury Gothic" panose="020B0502020202020204" pitchFamily="34" charset="0"/>
                        </a:rPr>
                        <a:t>October </a:t>
                      </a:r>
                      <a:r>
                        <a:rPr lang="en-GB" sz="2000" b="1" dirty="0">
                          <a:effectLst/>
                          <a:latin typeface="Century Gothic" panose="020B0502020202020204" pitchFamily="34" charset="0"/>
                        </a:rPr>
                        <a:t>4:00pm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973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3295BB3E-BF48-1647-8CA1-4B09C9C2A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136" y="265907"/>
            <a:ext cx="8520112" cy="647700"/>
          </a:xfrm>
        </p:spPr>
        <p:txBody>
          <a:bodyPr>
            <a:normAutofit fontScale="90000"/>
          </a:bodyPr>
          <a:lstStyle/>
          <a:p>
            <a:r>
              <a:rPr lang="en-GB" altLang="en-US" sz="4400"/>
              <a:t>Grading Criteria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2747A9-5932-914F-BE29-AF17FB91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38807"/>
              </p:ext>
            </p:extLst>
          </p:nvPr>
        </p:nvGraphicFramePr>
        <p:xfrm>
          <a:off x="982864" y="1440657"/>
          <a:ext cx="9868017" cy="397668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289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PASS 1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MERIT 1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DISTINCTION 1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466719272"/>
                  </a:ext>
                </a:extLst>
              </a:tr>
              <a:tr h="126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effectLst/>
                          <a:latin typeface="Century Gothic" panose="020B0502020202020204" pitchFamily="34" charset="0"/>
                        </a:rPr>
                        <a:t>Explain the narrative codes and conventions of a fictional genre film.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effectLst/>
                          <a:latin typeface="Century Gothic" panose="020B0502020202020204" pitchFamily="34" charset="0"/>
                        </a:rPr>
                        <a:t>Compare the narrative and stylistic codes and conventions of fictional films of the same genre</a:t>
                      </a: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  </a:t>
                      </a:r>
                      <a:endParaRPr lang="en-GB" sz="1800" b="1" dirty="0"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effectLst/>
                          <a:latin typeface="Century Gothic" panose="020B0502020202020204" pitchFamily="34" charset="0"/>
                        </a:rPr>
                        <a:t>Analyse the narrative and stylistic codes and conventions of different film genres using detailed examples to illustrate points.</a:t>
                      </a: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endParaRPr lang="en-GB" sz="1800" b="1" dirty="0"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PASS 2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07964"/>
                  </a:ext>
                </a:extLst>
              </a:tr>
              <a:tr h="1949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effectLst/>
                          <a:latin typeface="Century Gothic" panose="020B0502020202020204" pitchFamily="34" charset="0"/>
                        </a:rPr>
                        <a:t>Explain the stylistic codes and conventions of a fictional genre film with reference to its target audience.</a:t>
                      </a: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04701"/>
                  </a:ext>
                </a:extLst>
              </a:tr>
            </a:tbl>
          </a:graphicData>
        </a:graphic>
      </p:graphicFrame>
      <p:sp>
        <p:nvSpPr>
          <p:cNvPr id="24597" name="TextBox 2">
            <a:extLst>
              <a:ext uri="{FF2B5EF4-FFF2-40B4-BE49-F238E27FC236}">
                <a16:creationId xmlns:a16="http://schemas.microsoft.com/office/drawing/2014/main" id="{6B8C712E-48A0-2B4E-9E2A-947A19A1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64" y="5544343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latin typeface="+mj-lt"/>
                <a:hlinkClick r:id="rId2"/>
              </a:rPr>
              <a:t>Assignment Sheet </a:t>
            </a:r>
            <a:endParaRPr lang="en-GB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21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F7C0AC06-2D2E-CB43-A41C-95ABBB1DB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68" y="1535270"/>
            <a:ext cx="9854078" cy="4313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E39818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 Choose 2 films to compare and contrast from 2 different </a:t>
            </a:r>
            <a:r>
              <a:rPr lang="en-GB" altLang="en-US" sz="2400" b="1" dirty="0"/>
              <a:t>genres</a:t>
            </a:r>
          </a:p>
          <a:p>
            <a:pPr>
              <a:lnSpc>
                <a:spcPct val="150000"/>
              </a:lnSpc>
              <a:buClr>
                <a:srgbClr val="E39818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 Choose your 2 contrasting scenes (</a:t>
            </a:r>
            <a:r>
              <a:rPr lang="en-GB" altLang="en-US" sz="2400" dirty="0" err="1"/>
              <a:t>approx</a:t>
            </a:r>
            <a:r>
              <a:rPr lang="en-GB" altLang="en-US" sz="2400" dirty="0"/>
              <a:t> 5 </a:t>
            </a:r>
            <a:r>
              <a:rPr lang="en-GB" altLang="en-US" sz="2400" dirty="0" err="1"/>
              <a:t>mins</a:t>
            </a:r>
            <a:r>
              <a:rPr lang="en-GB" altLang="en-US" sz="2400" dirty="0"/>
              <a:t>...</a:t>
            </a:r>
            <a:r>
              <a:rPr lang="en-GB" altLang="en-US" sz="2400" dirty="0" err="1"/>
              <a:t>ish</a:t>
            </a:r>
            <a:r>
              <a:rPr lang="en-GB" altLang="en-US" sz="2400" dirty="0"/>
              <a:t>)</a:t>
            </a:r>
          </a:p>
          <a:p>
            <a:pPr>
              <a:lnSpc>
                <a:spcPct val="150000"/>
              </a:lnSpc>
              <a:buClr>
                <a:srgbClr val="E39818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 Download the ‘film analysis guidance’ sheet from </a:t>
            </a:r>
            <a:r>
              <a:rPr lang="en-GB" altLang="en-US" sz="2400" dirty="0">
                <a:hlinkClick r:id="rId2"/>
              </a:rPr>
              <a:t>GoL</a:t>
            </a:r>
            <a:r>
              <a:rPr lang="en-GB" altLang="en-US" sz="2400" dirty="0"/>
              <a:t> to help with your notes</a:t>
            </a:r>
          </a:p>
          <a:p>
            <a:pPr>
              <a:lnSpc>
                <a:spcPct val="150000"/>
              </a:lnSpc>
              <a:buClr>
                <a:srgbClr val="E39818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 You’ll also need to compare 1 of your films to others from the same genre so consider those films as well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26627" name="Title 2">
            <a:extLst>
              <a:ext uri="{FF2B5EF4-FFF2-40B4-BE49-F238E27FC236}">
                <a16:creationId xmlns:a16="http://schemas.microsoft.com/office/drawing/2014/main" id="{2B43E105-1C9B-3449-913A-30A2FBFE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68" y="43497"/>
            <a:ext cx="10062787" cy="959571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Learning Aim A: Comparative Analysis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89357-C00A-4F42-9D60-840CBB6F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GB" sz="4000" dirty="0"/>
              <a:t>Over the next 2 weeks we will prepare you</a:t>
            </a:r>
            <a:br>
              <a:rPr lang="en-GB" sz="4000" dirty="0"/>
            </a:br>
            <a:r>
              <a:rPr lang="en-GB" sz="4000" dirty="0"/>
              <a:t>for your first assessment: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250E6-7001-4038-9F3B-B2FF58CB30C3}"/>
              </a:ext>
            </a:extLst>
          </p:cNvPr>
          <p:cNvSpPr/>
          <p:nvPr/>
        </p:nvSpPr>
        <p:spPr>
          <a:xfrm>
            <a:off x="4250575" y="0"/>
            <a:ext cx="80300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9FE2D68A-3883-44EC-9F7E-14E1832C8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611153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21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FBF6-8358-41C1-A391-FA4C925D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2CA3-DA9B-4427-A4C8-376EB9D74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6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E43CD0E6-3206-3745-A2B4-62514758A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343" y="396859"/>
            <a:ext cx="8520112" cy="647700"/>
          </a:xfrm>
        </p:spPr>
        <p:txBody>
          <a:bodyPr>
            <a:normAutofit fontScale="90000"/>
          </a:bodyPr>
          <a:lstStyle/>
          <a:p>
            <a:r>
              <a:rPr lang="en-GB" altLang="en-US" sz="4400" dirty="0"/>
              <a:t>Film Analysis Guidance Sheet</a:t>
            </a:r>
          </a:p>
        </p:txBody>
      </p:sp>
      <p:sp>
        <p:nvSpPr>
          <p:cNvPr id="17411" name="Content Placeholder 5">
            <a:extLst>
              <a:ext uri="{FF2B5EF4-FFF2-40B4-BE49-F238E27FC236}">
                <a16:creationId xmlns:a16="http://schemas.microsoft.com/office/drawing/2014/main" id="{4D020462-34AA-B048-B7FD-405D8B871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9581" y="1172368"/>
            <a:ext cx="10056841" cy="50233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b="1" u="sng" dirty="0">
                <a:solidFill>
                  <a:srgbClr val="E39818"/>
                </a:solidFill>
              </a:rPr>
              <a:t>Introduction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i="1" dirty="0"/>
              <a:t>Introduce your two films. What genres are they? Why did you choose them?  </a:t>
            </a:r>
            <a:endParaRPr lang="en-GB" sz="2000" dirty="0"/>
          </a:p>
          <a:p>
            <a:pPr marL="0" indent="0">
              <a:buNone/>
            </a:pPr>
            <a:r>
              <a:rPr lang="en-GB" sz="2000" b="1" u="sng" dirty="0">
                <a:solidFill>
                  <a:srgbClr val="E39818"/>
                </a:solidFill>
              </a:rPr>
              <a:t>Format &amp; Purpose</a:t>
            </a:r>
            <a:endParaRPr lang="en-GB" sz="2000" u="sng" dirty="0">
              <a:solidFill>
                <a:srgbClr val="E39818"/>
              </a:solidFill>
            </a:endParaRPr>
          </a:p>
          <a:p>
            <a:r>
              <a:rPr lang="en-GB" sz="2000" i="1" dirty="0"/>
              <a:t>Which </a:t>
            </a:r>
            <a:r>
              <a:rPr lang="en-GB" sz="2000" b="1" i="1" dirty="0"/>
              <a:t>format</a:t>
            </a:r>
            <a:r>
              <a:rPr lang="en-GB" sz="2000" i="1" dirty="0"/>
              <a:t> is it? Feature length of short film?</a:t>
            </a:r>
            <a:endParaRPr lang="en-GB" sz="2000" dirty="0"/>
          </a:p>
          <a:p>
            <a:r>
              <a:rPr lang="en-GB" sz="2000" i="1" dirty="0"/>
              <a:t>Provide some background information on your films – who made it? </a:t>
            </a:r>
            <a:endParaRPr lang="en-GB" sz="2000" dirty="0"/>
          </a:p>
          <a:p>
            <a:r>
              <a:rPr lang="en-GB" sz="2000" i="1" dirty="0"/>
              <a:t>Which studio? </a:t>
            </a:r>
            <a:endParaRPr lang="en-GB" sz="2000" dirty="0"/>
          </a:p>
          <a:p>
            <a:r>
              <a:rPr lang="en-GB" sz="2000" i="1" dirty="0"/>
              <a:t>Budget? </a:t>
            </a:r>
            <a:endParaRPr lang="en-GB" sz="2000" dirty="0"/>
          </a:p>
          <a:p>
            <a:r>
              <a:rPr lang="en-GB" sz="2000" i="1" dirty="0"/>
              <a:t>Box office success? </a:t>
            </a:r>
            <a:endParaRPr lang="en-GB" sz="2000" dirty="0"/>
          </a:p>
          <a:p>
            <a:r>
              <a:rPr lang="en-GB" sz="2000" i="1" dirty="0"/>
              <a:t>Running time? </a:t>
            </a:r>
            <a:endParaRPr lang="en-GB" sz="2000" dirty="0"/>
          </a:p>
          <a:p>
            <a:r>
              <a:rPr lang="en-GB" sz="2000" i="1" dirty="0"/>
              <a:t>What is it about? Is it a sequel or part of a franchise?</a:t>
            </a:r>
            <a:endParaRPr lang="en-GB" sz="2000" dirty="0"/>
          </a:p>
          <a:p>
            <a:r>
              <a:rPr lang="en-GB" sz="2000" i="1" dirty="0"/>
              <a:t>For what </a:t>
            </a:r>
            <a:r>
              <a:rPr lang="en-GB" sz="2000" b="1" i="1" dirty="0"/>
              <a:t>purpose</a:t>
            </a:r>
            <a:r>
              <a:rPr lang="en-GB" sz="2000" i="1" dirty="0"/>
              <a:t> was it made? </a:t>
            </a:r>
            <a:endParaRPr lang="en-GB" sz="2000" dirty="0"/>
          </a:p>
          <a:p>
            <a:r>
              <a:rPr lang="en-GB" sz="2000" i="1" dirty="0"/>
              <a:t>For what audience was it made (gender, age, mainstream, niche etc.) </a:t>
            </a:r>
            <a:endParaRPr lang="en-GB" sz="2000" dirty="0"/>
          </a:p>
          <a:p>
            <a:pPr marL="0" indent="0">
              <a:buNone/>
            </a:pPr>
            <a:r>
              <a:rPr lang="en-GB" sz="2000" b="1" u="sng" dirty="0">
                <a:solidFill>
                  <a:srgbClr val="E39818"/>
                </a:solidFill>
              </a:rPr>
              <a:t>Description</a:t>
            </a:r>
            <a:endParaRPr lang="en-GB" sz="2000" u="sng" dirty="0">
              <a:solidFill>
                <a:srgbClr val="E39818"/>
              </a:solidFill>
            </a:endParaRPr>
          </a:p>
          <a:p>
            <a:r>
              <a:rPr lang="en-GB" sz="2000" i="1" dirty="0"/>
              <a:t>Briefly describe the sequence – what happens? </a:t>
            </a:r>
            <a:endParaRPr lang="en-GB" sz="2000" dirty="0"/>
          </a:p>
          <a:p>
            <a:pPr marL="0" indent="0">
              <a:buNone/>
              <a:defRPr/>
            </a:pPr>
            <a:endParaRPr lang="en-GB" altLang="en-US" sz="1800" dirty="0"/>
          </a:p>
          <a:p>
            <a:pPr marL="0" indent="0"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708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4D00-68D2-FF48-A81D-479ED7882D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2603" y="256308"/>
            <a:ext cx="10679083" cy="5839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u="sng" dirty="0">
                <a:hlinkClick r:id="rId2"/>
              </a:rPr>
              <a:t>Narrative</a:t>
            </a:r>
            <a:endParaRPr lang="en-GB" sz="1600" dirty="0"/>
          </a:p>
          <a:p>
            <a:r>
              <a:rPr lang="en-GB" sz="1600" i="1" dirty="0"/>
              <a:t>From which part of the narrative is this scene taken from (Consider Todorov)? How do you know? </a:t>
            </a:r>
            <a:endParaRPr lang="en-GB" sz="1600" dirty="0"/>
          </a:p>
          <a:p>
            <a:r>
              <a:rPr lang="en-GB" sz="1600" i="1" dirty="0"/>
              <a:t>Is it linear, or non-linear?</a:t>
            </a:r>
            <a:endParaRPr lang="en-GB" sz="1600" dirty="0"/>
          </a:p>
          <a:p>
            <a:r>
              <a:rPr lang="en-GB" sz="1600" i="1" dirty="0"/>
              <a:t>Is it realist or anti-realist (Why)?</a:t>
            </a:r>
            <a:endParaRPr lang="en-GB" sz="1600" dirty="0"/>
          </a:p>
          <a:p>
            <a:r>
              <a:rPr lang="en-GB" sz="1600" i="1" dirty="0"/>
              <a:t>How does it tell the story (dialogue, voice overs etc.)? </a:t>
            </a:r>
            <a:endParaRPr lang="en-GB" sz="1600" dirty="0"/>
          </a:p>
          <a:p>
            <a:pPr marL="0" indent="0">
              <a:buNone/>
            </a:pPr>
            <a:r>
              <a:rPr lang="en-GB" sz="1600" b="1" u="sng" dirty="0">
                <a:hlinkClick r:id="rId3"/>
              </a:rPr>
              <a:t>Genre</a:t>
            </a:r>
            <a:r>
              <a:rPr lang="en-GB" sz="1600" b="1" dirty="0"/>
              <a:t> </a:t>
            </a:r>
            <a:endParaRPr lang="en-GB" sz="1600" dirty="0"/>
          </a:p>
          <a:p>
            <a:r>
              <a:rPr lang="en-GB" sz="1600" i="1" dirty="0"/>
              <a:t>What is the genre of the film? </a:t>
            </a:r>
            <a:endParaRPr lang="en-GB" sz="1600" dirty="0"/>
          </a:p>
          <a:p>
            <a:r>
              <a:rPr lang="en-GB" sz="1600" i="1" dirty="0"/>
              <a:t>How can the audience tell? What codes and conventions are used?</a:t>
            </a:r>
            <a:endParaRPr lang="en-GB" sz="1600" dirty="0"/>
          </a:p>
          <a:p>
            <a:r>
              <a:rPr lang="en-GB" sz="1600" i="1" dirty="0"/>
              <a:t>Is there any iconography present? </a:t>
            </a:r>
            <a:endParaRPr lang="en-GB" sz="1600" dirty="0"/>
          </a:p>
          <a:p>
            <a:r>
              <a:rPr lang="en-GB" sz="1600" i="1" dirty="0"/>
              <a:t>Does the film cater to audience expectations of the genre or does it subvert them? </a:t>
            </a:r>
            <a:endParaRPr lang="en-GB" sz="1600" dirty="0"/>
          </a:p>
          <a:p>
            <a:r>
              <a:rPr lang="en-GB" sz="1600" i="1" dirty="0"/>
              <a:t>Choose 1 of your films and reference 2 other films within THE SAME GENRE. How are they similar/different </a:t>
            </a:r>
            <a:endParaRPr lang="en-GB" sz="1600" dirty="0"/>
          </a:p>
          <a:p>
            <a:r>
              <a:rPr lang="en-GB" sz="1600" i="1" dirty="0"/>
              <a:t>Has the genre changed or developed over time? 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986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85E40-32E4-DF4E-AAE6-0B25932E89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693" y="536194"/>
            <a:ext cx="11017635" cy="54074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1700" b="1" u="sng" dirty="0">
                <a:hlinkClick r:id="rId2"/>
              </a:rPr>
              <a:t>Mise-</a:t>
            </a:r>
            <a:r>
              <a:rPr lang="en-GB" sz="1700" b="1" u="sng" dirty="0" err="1">
                <a:hlinkClick r:id="rId2"/>
              </a:rPr>
              <a:t>en</a:t>
            </a:r>
            <a:r>
              <a:rPr lang="en-GB" sz="1700" b="1" u="sng" dirty="0">
                <a:hlinkClick r:id="rId2"/>
              </a:rPr>
              <a:t>-scene</a:t>
            </a:r>
            <a:r>
              <a:rPr lang="en-GB" sz="1700" i="1" dirty="0"/>
              <a:t> – location / props / costumes / performance / setting / décor etc. </a:t>
            </a:r>
          </a:p>
          <a:p>
            <a:pPr>
              <a:lnSpc>
                <a:spcPct val="150000"/>
              </a:lnSpc>
            </a:pPr>
            <a:endParaRPr lang="en-GB" sz="1700" dirty="0"/>
          </a:p>
          <a:p>
            <a:pPr>
              <a:lnSpc>
                <a:spcPct val="150000"/>
              </a:lnSpc>
            </a:pPr>
            <a:r>
              <a:rPr lang="en-GB" sz="1700" b="1" u="sng" dirty="0">
                <a:hlinkClick r:id="rId3"/>
              </a:rPr>
              <a:t>Cinematography</a:t>
            </a:r>
            <a:r>
              <a:rPr lang="en-GB" sz="1700" dirty="0"/>
              <a:t> – </a:t>
            </a:r>
            <a:r>
              <a:rPr lang="en-GB" sz="1700" i="1" dirty="0"/>
              <a:t>camera movement / framing / position / point-of-view etc…</a:t>
            </a:r>
          </a:p>
          <a:p>
            <a:pPr>
              <a:lnSpc>
                <a:spcPct val="150000"/>
              </a:lnSpc>
            </a:pPr>
            <a:endParaRPr lang="en-GB" sz="1700" dirty="0"/>
          </a:p>
          <a:p>
            <a:pPr>
              <a:lnSpc>
                <a:spcPct val="150000"/>
              </a:lnSpc>
            </a:pPr>
            <a:r>
              <a:rPr lang="en-GB" sz="1700" b="1" u="sng" dirty="0">
                <a:hlinkClick r:id="rId4"/>
              </a:rPr>
              <a:t>Lighting</a:t>
            </a:r>
            <a:r>
              <a:rPr lang="en-GB" sz="1700" b="1" dirty="0"/>
              <a:t> </a:t>
            </a:r>
            <a:r>
              <a:rPr lang="en-GB" sz="1700" dirty="0"/>
              <a:t>– </a:t>
            </a:r>
            <a:r>
              <a:rPr lang="en-GB" sz="1700" i="1" dirty="0"/>
              <a:t>high key / low key / back-lit / side / overhead / under/ natural / use of attached shadows/ colour etc…</a:t>
            </a:r>
          </a:p>
          <a:p>
            <a:pPr>
              <a:lnSpc>
                <a:spcPct val="150000"/>
              </a:lnSpc>
            </a:pPr>
            <a:endParaRPr lang="en-GB" sz="1700" dirty="0"/>
          </a:p>
          <a:p>
            <a:pPr>
              <a:lnSpc>
                <a:spcPct val="150000"/>
              </a:lnSpc>
            </a:pPr>
            <a:r>
              <a:rPr lang="en-GB" sz="1700" b="1" u="sng" dirty="0">
                <a:hlinkClick r:id="rId5"/>
              </a:rPr>
              <a:t>Sound</a:t>
            </a:r>
            <a:r>
              <a:rPr lang="en-GB" sz="1700" b="1" dirty="0"/>
              <a:t> </a:t>
            </a:r>
            <a:r>
              <a:rPr lang="en-GB" sz="1700" dirty="0"/>
              <a:t>– </a:t>
            </a:r>
            <a:r>
              <a:rPr lang="en-GB" sz="1700" i="1" dirty="0"/>
              <a:t>music choices, dialogue, sound effects – diegetic /non-diegetic / parallel or contrapuntal etc…</a:t>
            </a:r>
          </a:p>
          <a:p>
            <a:pPr>
              <a:lnSpc>
                <a:spcPct val="150000"/>
              </a:lnSpc>
            </a:pPr>
            <a:endParaRPr lang="en-GB" sz="1700" dirty="0"/>
          </a:p>
          <a:p>
            <a:pPr>
              <a:lnSpc>
                <a:spcPct val="150000"/>
              </a:lnSpc>
            </a:pPr>
            <a:r>
              <a:rPr lang="en-GB" sz="1700" b="1" u="sng" dirty="0">
                <a:hlinkClick r:id="rId6"/>
              </a:rPr>
              <a:t>Editing</a:t>
            </a:r>
            <a:r>
              <a:rPr lang="en-GB" sz="1700" i="1" dirty="0"/>
              <a:t>- does the editing drive the pace of the scene? Does it use straight cuts or fades?  Does it contain </a:t>
            </a:r>
            <a:r>
              <a:rPr lang="en-GB" sz="1700" i="1" u="sng" dirty="0">
                <a:hlinkClick r:id="rId7"/>
              </a:rPr>
              <a:t>continuity editing rules</a:t>
            </a:r>
            <a:r>
              <a:rPr lang="en-GB" sz="1700" i="1" dirty="0"/>
              <a:t>? Does it have any elements of non-continuity?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7431843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F8931D"/>
      </a:hlink>
      <a:folHlink>
        <a:srgbClr val="FFCA08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0eb508b-84ce-43fc-b842-cdd6d1d0f5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AF3EF6F8D94FAAF6745212BA088B" ma:contentTypeVersion="12" ma:contentTypeDescription="Create a new document." ma:contentTypeScope="" ma:versionID="ae71424d132a6a0a86d5da8bfe247338">
  <xsd:schema xmlns:xsd="http://www.w3.org/2001/XMLSchema" xmlns:xs="http://www.w3.org/2001/XMLSchema" xmlns:p="http://schemas.microsoft.com/office/2006/metadata/properties" xmlns:ns3="20eb508b-84ce-43fc-b842-cdd6d1d0f552" xmlns:ns4="043d8930-37e3-4d62-86f8-bb6decb1e6f2" targetNamespace="http://schemas.microsoft.com/office/2006/metadata/properties" ma:root="true" ma:fieldsID="87735f352cadab5ff07b65fe562f0a83" ns3:_="" ns4:_="">
    <xsd:import namespace="20eb508b-84ce-43fc-b842-cdd6d1d0f552"/>
    <xsd:import namespace="043d8930-37e3-4d62-86f8-bb6decb1e6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b508b-84ce-43fc-b842-cdd6d1d0f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d8930-37e3-4d62-86f8-bb6decb1e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20eb508b-84ce-43fc-b842-cdd6d1d0f552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C7AFE9-D38B-4E2F-88E4-F18FF758A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b508b-84ce-43fc-b842-cdd6d1d0f552"/>
    <ds:schemaRef ds:uri="043d8930-37e3-4d62-86f8-bb6decb1e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Palatino Linotype</vt:lpstr>
      <vt:lpstr>Tahoma</vt:lpstr>
      <vt:lpstr>1_RetrospectVTI</vt:lpstr>
      <vt:lpstr>Film Fiction</vt:lpstr>
      <vt:lpstr>PowerPoint Presentation</vt:lpstr>
      <vt:lpstr>Grading Criteria</vt:lpstr>
      <vt:lpstr>Learning Aim A: Comparative Analysis </vt:lpstr>
      <vt:lpstr>Over the next 2 weeks we will prepare you for your first assessment:</vt:lpstr>
      <vt:lpstr>PowerPoint Presentation</vt:lpstr>
      <vt:lpstr>Film Analysis Guidance Sheet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2020-09-07T16:51:16Z</dcterms:created>
  <dcterms:modified xsi:type="dcterms:W3CDTF">2022-09-20T13:58:14Z</dcterms:modified>
</cp:coreProperties>
</file>