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handoutMasterIdLst>
    <p:handoutMasterId r:id="rId16"/>
  </p:handoutMasterIdLst>
  <p:sldIdLst>
    <p:sldId id="256" r:id="rId2"/>
    <p:sldId id="263" r:id="rId3"/>
    <p:sldId id="272" r:id="rId4"/>
    <p:sldId id="271" r:id="rId5"/>
    <p:sldId id="274" r:id="rId6"/>
    <p:sldId id="264" r:id="rId7"/>
    <p:sldId id="267" r:id="rId8"/>
    <p:sldId id="258" r:id="rId9"/>
    <p:sldId id="260" r:id="rId10"/>
    <p:sldId id="268" r:id="rId11"/>
    <p:sldId id="273" r:id="rId12"/>
    <p:sldId id="265" r:id="rId13"/>
    <p:sldId id="266" r:id="rId14"/>
    <p:sldId id="27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B14A0E-F585-4A87-A7E4-8007110C11D5}" type="datetimeFigureOut">
              <a:rPr lang="en-GB" smtClean="0"/>
              <a:t>08/09/2020</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86C3A810-64C1-4679-805C-3185D586E9AE}" type="slidenum">
              <a:rPr lang="en-GB" smtClean="0"/>
              <a:t>‹#›</a:t>
            </a:fld>
            <a:endParaRPr lang="en-GB"/>
          </a:p>
        </p:txBody>
      </p:sp>
    </p:spTree>
    <p:extLst>
      <p:ext uri="{BB962C8B-B14F-4D97-AF65-F5344CB8AC3E}">
        <p14:creationId xmlns:p14="http://schemas.microsoft.com/office/powerpoint/2010/main" val="1456394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92E6-9095-40AB-B056-055FCC0B4F2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9A5997D-5219-4E81-86D8-9F97034CDD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830882-E26E-4DAB-97CF-D96B3853137C}"/>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91507025-BD81-45F8-B964-2C161133F6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7D88AF-F6FA-493A-84FE-DFB9E13BD43F}"/>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174874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4378-B148-4E4D-8F6B-E9D3F3F6ED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ADC7F-C225-44D2-B0F5-CC5C6FE20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2385E1-7096-4842-BCBC-DBB07A488981}"/>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B3E51576-487F-466D-82B9-B1A6756B34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8B1CBB-5E6B-4AC2-88C2-76627ED7BDB7}"/>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198113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0C24A-1400-42D0-BF9E-5647B0662BD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B64E33-010D-4DA0-B26C-71ADCAE6994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759F4-C620-4ED9-817F-5933E2785F9B}"/>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698C91A4-7CD7-46B5-B67B-98BBA7153A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7DD52-3ABC-4E11-8D55-1D6D86A3C4BC}"/>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90018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1080-CCE9-4189-A9BE-1115D8DCB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2DD691-7A20-4BF6-9E89-209B76BE4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8EA7A9-55DA-495F-A3B5-0C7F911759F9}"/>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02B7BA4D-A3C7-4485-9BC5-F72D4AC61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77EF6E-2FA2-401C-AEA7-9221A7AE6BBA}"/>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35450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20DD-3FA5-4156-98FC-B3948947FB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4BBC15-49CD-487A-B10B-74D9F4E584B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E64AD-1314-4C50-93A6-73FECBC0E0CE}"/>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07A129E8-82C0-4AD8-9E22-21E5E874A5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DBF208-1385-453D-B7FC-179991D2947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427570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87CF-3A0D-4DC1-B9B7-A8AA510DD7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9C2A52-8542-4089-85BD-9726B19693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BBA29D-456B-427A-8A68-E892BF417BD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42D472-7E13-42AB-BF6A-923A351BCB06}"/>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6" name="Footer Placeholder 5">
            <a:extLst>
              <a:ext uri="{FF2B5EF4-FFF2-40B4-BE49-F238E27FC236}">
                <a16:creationId xmlns:a16="http://schemas.microsoft.com/office/drawing/2014/main" id="{67ADA883-C598-424B-8216-8A9D12EA8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760BE9-7080-4EE3-8CA9-483686859FC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135742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8166-38C9-4F70-A586-B94C138034F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78806-317D-4273-B70C-48B0C4CE75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A7ADA-1F41-4871-8C58-9DF209857CE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124A0A-D10B-4D9B-8660-B6CC2CFCFDE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BE29BAB-CBA4-4A91-BE94-2E433FEC3E2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3E0E21-8DDE-4D4B-A5A5-9802E6673AFF}"/>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8" name="Footer Placeholder 7">
            <a:extLst>
              <a:ext uri="{FF2B5EF4-FFF2-40B4-BE49-F238E27FC236}">
                <a16:creationId xmlns:a16="http://schemas.microsoft.com/office/drawing/2014/main" id="{A0CE5A50-0700-4E3D-913B-192FD8DD05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4E4E53-E7E2-4066-8AD7-D9E26ED7EC5A}"/>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67239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5C6D-28DE-4D1F-B5AE-01C70ADD4E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C3F069-4457-445C-9EC1-63A314D78CF5}"/>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4" name="Footer Placeholder 3">
            <a:extLst>
              <a:ext uri="{FF2B5EF4-FFF2-40B4-BE49-F238E27FC236}">
                <a16:creationId xmlns:a16="http://schemas.microsoft.com/office/drawing/2014/main" id="{19069D78-EE19-47F7-A66F-430BB7583D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823B9E-D7AF-4582-911F-8A6D9D612161}"/>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130970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0E24F-F9B6-47F7-AAD9-DD8DA7AF46F4}"/>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3" name="Footer Placeholder 2">
            <a:extLst>
              <a:ext uri="{FF2B5EF4-FFF2-40B4-BE49-F238E27FC236}">
                <a16:creationId xmlns:a16="http://schemas.microsoft.com/office/drawing/2014/main" id="{7824C970-D4AD-4348-B80B-E4C7F7F439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F2C22-72CA-417A-A8CE-7C55F47520C4}"/>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425583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27BB-7D72-41BA-9A89-3F33BC5396E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B40E68-0EBE-4283-A3F7-C7AF92F8D2E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E5A9F9-84A2-40FD-9D33-27251C94C2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031FE3-0C95-446A-AF27-A99C67F48B5F}"/>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6" name="Footer Placeholder 5">
            <a:extLst>
              <a:ext uri="{FF2B5EF4-FFF2-40B4-BE49-F238E27FC236}">
                <a16:creationId xmlns:a16="http://schemas.microsoft.com/office/drawing/2014/main" id="{BD356778-6EF8-4409-8BFB-F0EA4DC68E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AEA658-C691-44DE-8044-F676316F3221}"/>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37465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9DF8-B635-41A6-B728-31C1F9125A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36ADF8-7D7E-474B-9856-1F2CE28B28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4843542-41A5-4D0E-ABBB-2733D1F109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B6A28B-3A78-4DF6-A275-DC7A3B0D05BD}"/>
              </a:ext>
            </a:extLst>
          </p:cNvPr>
          <p:cNvSpPr>
            <a:spLocks noGrp="1"/>
          </p:cNvSpPr>
          <p:nvPr>
            <p:ph type="dt" sz="half" idx="10"/>
          </p:nvPr>
        </p:nvSpPr>
        <p:spPr/>
        <p:txBody>
          <a:bodyPr/>
          <a:lstStyle/>
          <a:p>
            <a:fld id="{6BED0C64-CE08-4350-9C43-2A1FE0702543}" type="datetimeFigureOut">
              <a:rPr lang="en-GB" smtClean="0"/>
              <a:t>08/09/2020</a:t>
            </a:fld>
            <a:endParaRPr lang="en-GB"/>
          </a:p>
        </p:txBody>
      </p:sp>
      <p:sp>
        <p:nvSpPr>
          <p:cNvPr id="6" name="Footer Placeholder 5">
            <a:extLst>
              <a:ext uri="{FF2B5EF4-FFF2-40B4-BE49-F238E27FC236}">
                <a16:creationId xmlns:a16="http://schemas.microsoft.com/office/drawing/2014/main" id="{24CBED43-FE00-41EB-B236-4EDD6F159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3408A6-4698-4D01-A4C6-F6917C4A0FF1}"/>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93337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C7570-91CB-4626-8DC6-70D91CAEB2E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00D626-50AA-4C26-A1DF-A6A4ABAD09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3FCD37-CB35-441D-BF37-7F609A324D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ED0C64-CE08-4350-9C43-2A1FE0702543}" type="datetimeFigureOut">
              <a:rPr lang="en-GB" smtClean="0"/>
              <a:t>08/09/2020</a:t>
            </a:fld>
            <a:endParaRPr lang="en-GB"/>
          </a:p>
        </p:txBody>
      </p:sp>
      <p:sp>
        <p:nvSpPr>
          <p:cNvPr id="5" name="Footer Placeholder 4">
            <a:extLst>
              <a:ext uri="{FF2B5EF4-FFF2-40B4-BE49-F238E27FC236}">
                <a16:creationId xmlns:a16="http://schemas.microsoft.com/office/drawing/2014/main" id="{A85E9F34-87AC-45D4-9DDC-0C35010C0F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FA7424-1DB7-4035-A6F4-52BB799195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EB4C5B-61CC-4907-BE4A-AA258BE188B8}" type="slidenum">
              <a:rPr lang="en-GB" smtClean="0"/>
              <a:t>‹#›</a:t>
            </a:fld>
            <a:endParaRPr lang="en-GB"/>
          </a:p>
        </p:txBody>
      </p:sp>
    </p:spTree>
    <p:extLst>
      <p:ext uri="{BB962C8B-B14F-4D97-AF65-F5344CB8AC3E}">
        <p14:creationId xmlns:p14="http://schemas.microsoft.com/office/powerpoint/2010/main" val="9503806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hyperlink" Target="mailto:attendance@godalming.ac.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Introduction to Geography </a:t>
            </a:r>
            <a:br>
              <a:rPr lang="en-GB" b="1" dirty="0"/>
            </a:br>
            <a:r>
              <a:rPr lang="en-GB" b="1" dirty="0"/>
              <a:t>A Level</a:t>
            </a:r>
          </a:p>
        </p:txBody>
      </p:sp>
    </p:spTree>
    <p:extLst>
      <p:ext uri="{BB962C8B-B14F-4D97-AF65-F5344CB8AC3E}">
        <p14:creationId xmlns:p14="http://schemas.microsoft.com/office/powerpoint/2010/main" val="203434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Recommended Text Book</a:t>
            </a:r>
          </a:p>
        </p:txBody>
      </p:sp>
      <p:sp>
        <p:nvSpPr>
          <p:cNvPr id="3" name="Content Placeholder 2"/>
          <p:cNvSpPr>
            <a:spLocks noGrp="1"/>
          </p:cNvSpPr>
          <p:nvPr>
            <p:ph sz="half" idx="1"/>
          </p:nvPr>
        </p:nvSpPr>
        <p:spPr>
          <a:xfrm>
            <a:off x="395536" y="1825625"/>
            <a:ext cx="4119314" cy="4351338"/>
          </a:xfrm>
        </p:spPr>
        <p:txBody>
          <a:bodyPr/>
          <a:lstStyle/>
          <a:p>
            <a:pPr marL="0" indent="0" hangingPunct="0">
              <a:spcAft>
                <a:spcPts val="0"/>
              </a:spcAft>
              <a:buNone/>
            </a:pPr>
            <a:endParaRPr lang="en-GB" sz="2400" dirty="0">
              <a:latin typeface="Times New Roman" panose="02020603050405020304" pitchFamily="18" charset="0"/>
              <a:ea typeface="Times New Roman" panose="02020603050405020304" pitchFamily="18" charset="0"/>
            </a:endParaRPr>
          </a:p>
          <a:p>
            <a:pPr marL="0" indent="0" hangingPunct="0">
              <a:spcAft>
                <a:spcPts val="0"/>
              </a:spcAft>
              <a:buNone/>
            </a:pPr>
            <a:r>
              <a:rPr lang="en-GB" sz="2400" dirty="0">
                <a:latin typeface="Calibri" panose="020F0502020204030204" pitchFamily="34" charset="0"/>
                <a:ea typeface="Times New Roman" panose="02020603050405020304" pitchFamily="18" charset="0"/>
              </a:rPr>
              <a:t>Hodder AQA A Level Geography</a:t>
            </a:r>
            <a:endParaRPr lang="en-GB" sz="2400" dirty="0">
              <a:latin typeface="Times New Roman" panose="02020603050405020304" pitchFamily="18" charset="0"/>
              <a:ea typeface="Times New Roman" panose="02020603050405020304" pitchFamily="18" charset="0"/>
            </a:endParaRPr>
          </a:p>
          <a:p>
            <a:pPr marL="0" lvl="0" indent="0" hangingPunct="0">
              <a:spcAft>
                <a:spcPts val="0"/>
              </a:spcAft>
              <a:buNone/>
            </a:pPr>
            <a:r>
              <a:rPr lang="en-GB" sz="2400" dirty="0">
                <a:latin typeface="Calibri" panose="020F0502020204030204" pitchFamily="34" charset="0"/>
                <a:ea typeface="Times New Roman" panose="02020603050405020304" pitchFamily="18" charset="0"/>
              </a:rPr>
              <a:t>ISBN 978-1-4718-5869-7</a:t>
            </a:r>
          </a:p>
          <a:p>
            <a:pPr marL="0" lvl="0" indent="0" hangingPunct="0">
              <a:spcAft>
                <a:spcPts val="0"/>
              </a:spcAft>
              <a:buNone/>
            </a:pPr>
            <a:endParaRPr lang="en-GB" sz="2400" dirty="0">
              <a:latin typeface="Calibri" panose="020F0502020204030204" pitchFamily="34" charset="0"/>
              <a:ea typeface="Times New Roman" panose="02020603050405020304" pitchFamily="18" charset="0"/>
            </a:endParaRPr>
          </a:p>
          <a:p>
            <a:pPr marL="0" lvl="0" indent="0" hangingPunct="0">
              <a:spcAft>
                <a:spcPts val="0"/>
              </a:spcAft>
              <a:buNone/>
            </a:pPr>
            <a:r>
              <a:rPr lang="en-GB" sz="2400" dirty="0">
                <a:ea typeface="Times New Roman" panose="02020603050405020304" pitchFamily="18" charset="0"/>
              </a:rPr>
              <a:t>This is available with other resources in the ILC and </a:t>
            </a:r>
            <a:r>
              <a:rPr lang="en-GB" sz="2400" dirty="0">
                <a:latin typeface="Calibri" panose="020F0502020204030204" pitchFamily="34" charset="0"/>
                <a:ea typeface="Calibri" panose="020F0502020204030204" pitchFamily="34" charset="0"/>
                <a:cs typeface="Times New Roman" panose="02020603050405020304" pitchFamily="18" charset="0"/>
              </a:rPr>
              <a:t>also as an eBook </a:t>
            </a:r>
            <a:r>
              <a:rPr lang="en-GB" sz="2400" dirty="0" smtClean="0">
                <a:latin typeface="Calibri" panose="020F0502020204030204" pitchFamily="34" charset="0"/>
                <a:ea typeface="Calibri" panose="020F0502020204030204" pitchFamily="34" charset="0"/>
                <a:cs typeface="Times New Roman" panose="02020603050405020304" pitchFamily="18" charset="0"/>
              </a:rPr>
              <a:t>on Browns VLE.</a:t>
            </a:r>
            <a:endParaRPr lang="en-GB" sz="2400" dirty="0">
              <a:latin typeface="Times New Roman" panose="02020603050405020304" pitchFamily="18" charset="0"/>
              <a:ea typeface="Times New Roman" panose="02020603050405020304" pitchFamily="18" charset="0"/>
            </a:endParaRPr>
          </a:p>
          <a:p>
            <a:pPr marL="0" indent="0">
              <a:buNone/>
            </a:pP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690689"/>
            <a:ext cx="3401335" cy="4417318"/>
          </a:xfrm>
        </p:spPr>
      </p:pic>
    </p:spTree>
    <p:extLst>
      <p:ext uri="{BB962C8B-B14F-4D97-AF65-F5344CB8AC3E}">
        <p14:creationId xmlns:p14="http://schemas.microsoft.com/office/powerpoint/2010/main" val="205191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049" t="9051" r="59781" b="19354"/>
          <a:stretch/>
        </p:blipFill>
        <p:spPr>
          <a:xfrm>
            <a:off x="35496" y="1708212"/>
            <a:ext cx="3203848" cy="3775964"/>
          </a:xfrm>
          <a:prstGeom prst="rect">
            <a:avLst/>
          </a:prstGeom>
        </p:spPr>
      </p:pic>
      <p:pic>
        <p:nvPicPr>
          <p:cNvPr id="6" name="Picture 5"/>
          <p:cNvPicPr>
            <a:picLocks noChangeAspect="1"/>
          </p:cNvPicPr>
          <p:nvPr/>
        </p:nvPicPr>
        <p:blipFill rotWithShape="1">
          <a:blip r:embed="rId3"/>
          <a:srcRect l="19182" t="8517" r="20088" b="64492"/>
          <a:stretch/>
        </p:blipFill>
        <p:spPr>
          <a:xfrm>
            <a:off x="4247456" y="691825"/>
            <a:ext cx="4896544" cy="1224136"/>
          </a:xfrm>
          <a:prstGeom prst="rect">
            <a:avLst/>
          </a:prstGeom>
        </p:spPr>
      </p:pic>
      <p:pic>
        <p:nvPicPr>
          <p:cNvPr id="7" name="Picture 6"/>
          <p:cNvPicPr>
            <a:picLocks noChangeAspect="1"/>
          </p:cNvPicPr>
          <p:nvPr/>
        </p:nvPicPr>
        <p:blipFill rotWithShape="1">
          <a:blip r:embed="rId4"/>
          <a:srcRect l="19663" t="9276" r="20494" b="7132"/>
          <a:stretch/>
        </p:blipFill>
        <p:spPr>
          <a:xfrm>
            <a:off x="4103440" y="2886436"/>
            <a:ext cx="5040560" cy="3960440"/>
          </a:xfrm>
          <a:prstGeom prst="rect">
            <a:avLst/>
          </a:prstGeom>
        </p:spPr>
      </p:pic>
      <p:sp>
        <p:nvSpPr>
          <p:cNvPr id="8" name="TextBox 7"/>
          <p:cNvSpPr txBox="1"/>
          <p:nvPr/>
        </p:nvSpPr>
        <p:spPr>
          <a:xfrm>
            <a:off x="0" y="0"/>
            <a:ext cx="3923928" cy="830997"/>
          </a:xfrm>
          <a:prstGeom prst="rect">
            <a:avLst/>
          </a:prstGeom>
          <a:noFill/>
        </p:spPr>
        <p:txBody>
          <a:bodyPr wrap="square" rtlCol="0">
            <a:spAutoFit/>
          </a:bodyPr>
          <a:lstStyle/>
          <a:p>
            <a:pPr lvl="0" hangingPunct="0"/>
            <a:r>
              <a:rPr lang="en-GB" sz="2400" b="1" dirty="0" smtClean="0">
                <a:latin typeface="Calibri" panose="020F0502020204030204" pitchFamily="34" charset="0"/>
                <a:ea typeface="Calibri" panose="020F0502020204030204" pitchFamily="34" charset="0"/>
                <a:cs typeface="Times New Roman" panose="02020603050405020304" pitchFamily="18" charset="0"/>
              </a:rPr>
              <a:t>Finding an eBook </a:t>
            </a:r>
            <a:r>
              <a:rPr lang="en-GB" sz="2400" b="1" dirty="0">
                <a:latin typeface="Calibri" panose="020F0502020204030204" pitchFamily="34" charset="0"/>
                <a:ea typeface="Calibri" panose="020F0502020204030204" pitchFamily="34" charset="0"/>
                <a:cs typeface="Times New Roman" panose="02020603050405020304" pitchFamily="18" charset="0"/>
              </a:rPr>
              <a:t>on Browns </a:t>
            </a:r>
            <a:r>
              <a:rPr lang="en-GB" sz="2400" b="1" dirty="0" smtClean="0">
                <a:latin typeface="Calibri" panose="020F0502020204030204" pitchFamily="34" charset="0"/>
                <a:ea typeface="Calibri" panose="020F0502020204030204" pitchFamily="34" charset="0"/>
                <a:cs typeface="Times New Roman" panose="02020603050405020304" pitchFamily="18" charset="0"/>
              </a:rPr>
              <a:t>VLE using Godalming Online.</a:t>
            </a:r>
            <a:endParaRPr lang="en-GB" sz="2400" b="1" dirty="0">
              <a:latin typeface="Times New Roman" panose="02020603050405020304" pitchFamily="18" charset="0"/>
              <a:ea typeface="Times New Roman" panose="02020603050405020304" pitchFamily="18" charset="0"/>
            </a:endParaRPr>
          </a:p>
        </p:txBody>
      </p:sp>
      <p:sp>
        <p:nvSpPr>
          <p:cNvPr id="9" name="TextBox 8"/>
          <p:cNvSpPr txBox="1"/>
          <p:nvPr/>
        </p:nvSpPr>
        <p:spPr>
          <a:xfrm>
            <a:off x="35496" y="980728"/>
            <a:ext cx="2592288" cy="646331"/>
          </a:xfrm>
          <a:prstGeom prst="rect">
            <a:avLst/>
          </a:prstGeom>
          <a:noFill/>
        </p:spPr>
        <p:txBody>
          <a:bodyPr wrap="square" rtlCol="0">
            <a:spAutoFit/>
          </a:bodyPr>
          <a:lstStyle/>
          <a:p>
            <a:r>
              <a:rPr lang="en-GB" b="1" dirty="0" smtClean="0"/>
              <a:t>Step 1:</a:t>
            </a:r>
            <a:r>
              <a:rPr lang="en-GB" dirty="0" smtClean="0"/>
              <a:t>  Go to Godalming Online, Geography Y1.</a:t>
            </a:r>
            <a:endParaRPr lang="en-GB" dirty="0"/>
          </a:p>
        </p:txBody>
      </p:sp>
      <p:sp>
        <p:nvSpPr>
          <p:cNvPr id="11" name="TextBox 10"/>
          <p:cNvSpPr txBox="1"/>
          <p:nvPr/>
        </p:nvSpPr>
        <p:spPr>
          <a:xfrm>
            <a:off x="35496" y="5769260"/>
            <a:ext cx="2736304" cy="923330"/>
          </a:xfrm>
          <a:prstGeom prst="rect">
            <a:avLst/>
          </a:prstGeom>
          <a:noFill/>
        </p:spPr>
        <p:txBody>
          <a:bodyPr wrap="square" rtlCol="0">
            <a:spAutoFit/>
          </a:bodyPr>
          <a:lstStyle/>
          <a:p>
            <a:r>
              <a:rPr lang="en-GB" b="1" dirty="0" smtClean="0"/>
              <a:t>Step 2:</a:t>
            </a:r>
            <a:r>
              <a:rPr lang="en-GB" dirty="0" smtClean="0"/>
              <a:t>  Go to </a:t>
            </a:r>
            <a:r>
              <a:rPr lang="en-GB" dirty="0" err="1" smtClean="0"/>
              <a:t>VLeBOOKS</a:t>
            </a:r>
            <a:r>
              <a:rPr lang="en-GB" dirty="0" smtClean="0"/>
              <a:t> and click on ‘click here to login’</a:t>
            </a:r>
            <a:endParaRPr lang="en-GB" dirty="0"/>
          </a:p>
        </p:txBody>
      </p:sp>
      <p:cxnSp>
        <p:nvCxnSpPr>
          <p:cNvPr id="13" name="Straight Arrow Connector 12"/>
          <p:cNvCxnSpPr/>
          <p:nvPr/>
        </p:nvCxnSpPr>
        <p:spPr>
          <a:xfrm flipV="1">
            <a:off x="611560" y="5399080"/>
            <a:ext cx="216024" cy="3701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103440" y="0"/>
            <a:ext cx="4861048" cy="646331"/>
          </a:xfrm>
          <a:prstGeom prst="rect">
            <a:avLst/>
          </a:prstGeom>
          <a:noFill/>
        </p:spPr>
        <p:txBody>
          <a:bodyPr wrap="square" rtlCol="0">
            <a:spAutoFit/>
          </a:bodyPr>
          <a:lstStyle/>
          <a:p>
            <a:r>
              <a:rPr lang="en-GB" b="1" dirty="0" smtClean="0"/>
              <a:t>Step 3:</a:t>
            </a:r>
            <a:r>
              <a:rPr lang="en-GB" dirty="0" smtClean="0"/>
              <a:t>  Type </a:t>
            </a:r>
            <a:r>
              <a:rPr lang="en-GB" dirty="0" err="1" smtClean="0"/>
              <a:t>aqa</a:t>
            </a:r>
            <a:r>
              <a:rPr lang="en-GB" dirty="0" smtClean="0"/>
              <a:t> a level geography into the search bar.</a:t>
            </a:r>
            <a:endParaRPr lang="en-GB" dirty="0"/>
          </a:p>
        </p:txBody>
      </p:sp>
      <p:cxnSp>
        <p:nvCxnSpPr>
          <p:cNvPr id="17" name="Straight Arrow Connector 16"/>
          <p:cNvCxnSpPr/>
          <p:nvPr/>
        </p:nvCxnSpPr>
        <p:spPr>
          <a:xfrm>
            <a:off x="5364088" y="332656"/>
            <a:ext cx="216024" cy="313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4103440" y="1988840"/>
            <a:ext cx="5040560" cy="923330"/>
          </a:xfrm>
          <a:prstGeom prst="rect">
            <a:avLst/>
          </a:prstGeom>
          <a:noFill/>
        </p:spPr>
        <p:txBody>
          <a:bodyPr wrap="square" rtlCol="0">
            <a:spAutoFit/>
          </a:bodyPr>
          <a:lstStyle/>
          <a:p>
            <a:r>
              <a:rPr lang="en-GB" b="1" dirty="0" smtClean="0"/>
              <a:t>Step 4:  </a:t>
            </a:r>
            <a:r>
              <a:rPr lang="en-GB" dirty="0" smtClean="0"/>
              <a:t>Click on the book you want to open where you will have options to read online, download and add to your bookshelf.</a:t>
            </a:r>
            <a:endParaRPr lang="en-GB" dirty="0"/>
          </a:p>
        </p:txBody>
      </p:sp>
      <p:sp>
        <p:nvSpPr>
          <p:cNvPr id="21" name="TextBox 20"/>
          <p:cNvSpPr txBox="1"/>
          <p:nvPr/>
        </p:nvSpPr>
        <p:spPr>
          <a:xfrm>
            <a:off x="3239344" y="6021288"/>
            <a:ext cx="2124744" cy="646331"/>
          </a:xfrm>
          <a:prstGeom prst="rect">
            <a:avLst/>
          </a:prstGeom>
          <a:noFill/>
        </p:spPr>
        <p:txBody>
          <a:bodyPr wrap="square" rtlCol="0">
            <a:spAutoFit/>
          </a:bodyPr>
          <a:lstStyle/>
          <a:p>
            <a:r>
              <a:rPr lang="en-GB" dirty="0" smtClean="0"/>
              <a:t>Text book</a:t>
            </a:r>
          </a:p>
          <a:p>
            <a:r>
              <a:rPr lang="en-GB" dirty="0" smtClean="0"/>
              <a:t>Revision Guide</a:t>
            </a:r>
            <a:endParaRPr lang="en-GB" dirty="0"/>
          </a:p>
        </p:txBody>
      </p:sp>
      <p:cxnSp>
        <p:nvCxnSpPr>
          <p:cNvPr id="23" name="Straight Arrow Connector 22"/>
          <p:cNvCxnSpPr/>
          <p:nvPr/>
        </p:nvCxnSpPr>
        <p:spPr>
          <a:xfrm>
            <a:off x="6300192" y="2708920"/>
            <a:ext cx="0" cy="1728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4301716" y="5301208"/>
            <a:ext cx="1278396" cy="864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4788024" y="6093296"/>
            <a:ext cx="576064" cy="4111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0180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32656"/>
            <a:ext cx="7024744" cy="1143000"/>
          </a:xfrm>
        </p:spPr>
        <p:txBody>
          <a:bodyPr>
            <a:normAutofit/>
          </a:bodyPr>
          <a:lstStyle/>
          <a:p>
            <a:r>
              <a:rPr lang="en-GB" sz="4000" b="1" dirty="0"/>
              <a:t>Other considerations:</a:t>
            </a:r>
          </a:p>
        </p:txBody>
      </p:sp>
      <p:sp>
        <p:nvSpPr>
          <p:cNvPr id="3" name="Content Placeholder 2"/>
          <p:cNvSpPr>
            <a:spLocks noGrp="1"/>
          </p:cNvSpPr>
          <p:nvPr>
            <p:ph idx="1"/>
          </p:nvPr>
        </p:nvSpPr>
        <p:spPr>
          <a:xfrm>
            <a:off x="323528" y="1628800"/>
            <a:ext cx="8712968" cy="4680520"/>
          </a:xfrm>
        </p:spPr>
        <p:txBody>
          <a:bodyPr>
            <a:normAutofit/>
          </a:bodyPr>
          <a:lstStyle/>
          <a:p>
            <a:r>
              <a:rPr lang="en-GB" sz="2800" dirty="0"/>
              <a:t>Please check your college email regularly and empty your deleted files regularly to ensure you get all of your mail.</a:t>
            </a:r>
          </a:p>
          <a:p>
            <a:r>
              <a:rPr lang="en-GB" sz="2800" dirty="0"/>
              <a:t>Phones must be put in bags unless we explicitly ask you to use them in class. Visible phones will be taken off you.</a:t>
            </a:r>
          </a:p>
          <a:p>
            <a:r>
              <a:rPr lang="en-GB" sz="2800" dirty="0"/>
              <a:t>Lanyards </a:t>
            </a:r>
            <a:r>
              <a:rPr lang="en-GB" sz="2800" dirty="0" smtClean="0"/>
              <a:t>must </a:t>
            </a:r>
            <a:r>
              <a:rPr lang="en-GB" sz="2800" smtClean="0"/>
              <a:t>be worn</a:t>
            </a:r>
            <a:r>
              <a:rPr lang="en-GB" sz="2800" smtClean="0"/>
              <a:t> </a:t>
            </a:r>
            <a:r>
              <a:rPr lang="en-GB" sz="2800" dirty="0"/>
              <a:t>in all lessons.</a:t>
            </a:r>
          </a:p>
          <a:p>
            <a:r>
              <a:rPr lang="en-GB" sz="2800" dirty="0"/>
              <a:t>The college’s minimum attendance is 90%. Any absence must be authorised by a parent/guardian by either ringing into college or emailing </a:t>
            </a:r>
            <a:r>
              <a:rPr lang="en-GB" sz="2800" dirty="0">
                <a:hlinkClick r:id="rId2"/>
              </a:rPr>
              <a:t>attendance@godalming.ac.uk</a:t>
            </a:r>
            <a:r>
              <a:rPr lang="en-GB" sz="2800" dirty="0"/>
              <a:t> It is your responsibility to contact a teacher to catch up on any work missed.</a:t>
            </a:r>
          </a:p>
        </p:txBody>
      </p:sp>
    </p:spTree>
    <p:extLst>
      <p:ext uri="{BB962C8B-B14F-4D97-AF65-F5344CB8AC3E}">
        <p14:creationId xmlns:p14="http://schemas.microsoft.com/office/powerpoint/2010/main" val="27318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024744" cy="908720"/>
          </a:xfrm>
        </p:spPr>
        <p:txBody>
          <a:bodyPr>
            <a:normAutofit/>
          </a:bodyPr>
          <a:lstStyle/>
          <a:p>
            <a:pPr algn="ctr"/>
            <a:r>
              <a:rPr lang="en-GB" sz="4400" b="1" dirty="0"/>
              <a:t>50:50</a:t>
            </a:r>
          </a:p>
        </p:txBody>
      </p:sp>
      <p:sp>
        <p:nvSpPr>
          <p:cNvPr id="3" name="Content Placeholder 2"/>
          <p:cNvSpPr>
            <a:spLocks noGrp="1"/>
          </p:cNvSpPr>
          <p:nvPr>
            <p:ph idx="1"/>
          </p:nvPr>
        </p:nvSpPr>
        <p:spPr>
          <a:xfrm>
            <a:off x="0" y="764704"/>
            <a:ext cx="9144000" cy="5256584"/>
          </a:xfrm>
        </p:spPr>
        <p:txBody>
          <a:bodyPr>
            <a:noAutofit/>
          </a:bodyPr>
          <a:lstStyle/>
          <a:p>
            <a:r>
              <a:rPr lang="en-GB" sz="2800" dirty="0">
                <a:latin typeface="Calibri" panose="020F0502020204030204" pitchFamily="34" charset="0"/>
                <a:ea typeface="Times New Roman" panose="02020603050405020304" pitchFamily="18" charset="0"/>
                <a:cs typeface="Times New Roman" panose="02020603050405020304" pitchFamily="18" charset="0"/>
              </a:rPr>
              <a:t>Homework does not necessarily need to be completed at home!  You can use free periods during the day to complete these tasks outside of lessons.  </a:t>
            </a:r>
          </a:p>
          <a:p>
            <a:r>
              <a:rPr lang="en-GB" sz="2800" dirty="0">
                <a:latin typeface="Calibri" panose="020F0502020204030204" pitchFamily="34" charset="0"/>
                <a:ea typeface="Times New Roman" panose="02020603050405020304" pitchFamily="18" charset="0"/>
                <a:cs typeface="Times New Roman" panose="02020603050405020304" pitchFamily="18" charset="0"/>
              </a:rPr>
              <a:t>To keep a good work/life balance, you might like to treat College as a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0900 </a:t>
            </a:r>
            <a:r>
              <a:rPr lang="en-GB" sz="2800" dirty="0">
                <a:latin typeface="Calibri" panose="020F0502020204030204" pitchFamily="34" charset="0"/>
                <a:ea typeface="Times New Roman" panose="02020603050405020304" pitchFamily="18" charset="0"/>
                <a:cs typeface="Times New Roman" panose="02020603050405020304" pitchFamily="18" charset="0"/>
              </a:rPr>
              <a:t>to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1600 </a:t>
            </a:r>
            <a:r>
              <a:rPr lang="en-GB" sz="2800" dirty="0">
                <a:latin typeface="Calibri" panose="020F0502020204030204" pitchFamily="34" charset="0"/>
                <a:ea typeface="Times New Roman" panose="02020603050405020304" pitchFamily="18" charset="0"/>
                <a:cs typeface="Times New Roman" panose="02020603050405020304" pitchFamily="18" charset="0"/>
              </a:rPr>
              <a:t>day and use your free periods in the library completing tasks.</a:t>
            </a:r>
          </a:p>
          <a:p>
            <a:r>
              <a:rPr lang="en-GB" sz="2800" dirty="0">
                <a:latin typeface="Calibri" panose="020F0502020204030204" pitchFamily="34" charset="0"/>
                <a:cs typeface="Times New Roman" panose="02020603050405020304" pitchFamily="18" charset="0"/>
              </a:rPr>
              <a:t>Along with work set by teachers, on the handout are suggestions of additional work to do each week. </a:t>
            </a:r>
          </a:p>
          <a:p>
            <a:r>
              <a:rPr lang="en-GB" sz="2800" dirty="0">
                <a:latin typeface="Calibri" panose="020F0502020204030204" pitchFamily="34" charset="0"/>
                <a:ea typeface="Calibri" panose="020F0502020204030204" pitchFamily="34" charset="0"/>
                <a:cs typeface="Times New Roman" panose="02020603050405020304" pitchFamily="18" charset="0"/>
              </a:rPr>
              <a:t>50/50 is a good way of thinking about this: 50% of the time spent on the subject will be spent in lesson but to be successful over the two years you should be matching this with the same amount of time in your own independent study of the subject.</a:t>
            </a:r>
            <a:endParaRPr lang="en-GB" sz="28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r="3320"/>
          <a:stretch/>
        </p:blipFill>
        <p:spPr bwMode="auto">
          <a:xfrm>
            <a:off x="7956376" y="5661248"/>
            <a:ext cx="1057114" cy="11120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44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104312" cy="836712"/>
          </a:xfrm>
        </p:spPr>
        <p:txBody>
          <a:bodyPr>
            <a:normAutofit/>
          </a:bodyPr>
          <a:lstStyle/>
          <a:p>
            <a:r>
              <a:rPr lang="en-GB" sz="4400" b="1" dirty="0"/>
              <a:t>Remember:</a:t>
            </a:r>
          </a:p>
        </p:txBody>
      </p:sp>
      <p:sp>
        <p:nvSpPr>
          <p:cNvPr id="3" name="Content Placeholder 2"/>
          <p:cNvSpPr>
            <a:spLocks noGrp="1"/>
          </p:cNvSpPr>
          <p:nvPr>
            <p:ph idx="1"/>
          </p:nvPr>
        </p:nvSpPr>
        <p:spPr>
          <a:xfrm>
            <a:off x="0" y="692696"/>
            <a:ext cx="9144000" cy="5760640"/>
          </a:xfrm>
        </p:spPr>
        <p:txBody>
          <a:bodyPr>
            <a:normAutofit lnSpcReduction="10000"/>
          </a:bodyPr>
          <a:lstStyle/>
          <a:p>
            <a:r>
              <a:rPr lang="en-GB" sz="2800" dirty="0">
                <a:solidFill>
                  <a:schemeClr val="tx1"/>
                </a:solidFill>
              </a:rPr>
              <a:t>We are here to help and support you.</a:t>
            </a:r>
          </a:p>
          <a:p>
            <a:r>
              <a:rPr lang="en-GB" sz="2800" dirty="0">
                <a:solidFill>
                  <a:schemeClr val="tx1"/>
                </a:solidFill>
              </a:rPr>
              <a:t>If you are not sure about any of the content being covered please get in touch, sooner rather than later.</a:t>
            </a:r>
          </a:p>
          <a:p>
            <a:r>
              <a:rPr lang="en-GB" sz="2800" dirty="0">
                <a:solidFill>
                  <a:schemeClr val="tx1"/>
                </a:solidFill>
              </a:rPr>
              <a:t>It is not good enough to turn up to a lesson without homework claiming that you didn’t understand – check early and ask your teacher.</a:t>
            </a:r>
          </a:p>
          <a:p>
            <a:r>
              <a:rPr lang="en-GB" sz="2800" dirty="0">
                <a:solidFill>
                  <a:schemeClr val="tx1"/>
                </a:solidFill>
              </a:rPr>
              <a:t>Use Godalming </a:t>
            </a:r>
            <a:r>
              <a:rPr lang="en-GB" sz="2800" dirty="0" smtClean="0">
                <a:solidFill>
                  <a:schemeClr val="tx1"/>
                </a:solidFill>
              </a:rPr>
              <a:t>online and Microsoft Teams </a:t>
            </a:r>
            <a:r>
              <a:rPr lang="en-GB" sz="2800" dirty="0">
                <a:solidFill>
                  <a:schemeClr val="tx1"/>
                </a:solidFill>
              </a:rPr>
              <a:t>– lots of supporting material can be found on there.</a:t>
            </a:r>
          </a:p>
          <a:p>
            <a:r>
              <a:rPr lang="en-GB" sz="2800" dirty="0"/>
              <a:t>Prepare thoroughly for benchmark assessments.</a:t>
            </a:r>
            <a:endParaRPr lang="en-GB" sz="2800" dirty="0">
              <a:solidFill>
                <a:schemeClr val="tx1"/>
              </a:solidFill>
            </a:endParaRPr>
          </a:p>
          <a:p>
            <a:r>
              <a:rPr lang="en-GB" sz="2800" dirty="0">
                <a:solidFill>
                  <a:schemeClr val="tx1"/>
                </a:solidFill>
              </a:rPr>
              <a:t>Come to a Department Workshop lunchtimes for some help.  These will be advertised within the department</a:t>
            </a:r>
            <a:r>
              <a:rPr lang="en-GB" sz="2800" dirty="0" smtClean="0">
                <a:solidFill>
                  <a:schemeClr val="tx1"/>
                </a:solidFill>
              </a:rPr>
              <a:t>.</a:t>
            </a:r>
          </a:p>
          <a:p>
            <a:r>
              <a:rPr lang="en-GB" sz="2800" dirty="0" smtClean="0"/>
              <a:t>The A Level Geography </a:t>
            </a:r>
            <a:r>
              <a:rPr lang="en-GB" sz="2800" dirty="0"/>
              <a:t>Handbook </a:t>
            </a:r>
            <a:r>
              <a:rPr lang="en-GB" sz="2800" dirty="0" smtClean="0"/>
              <a:t>containing </a:t>
            </a:r>
            <a:r>
              <a:rPr lang="en-GB" sz="2800" dirty="0"/>
              <a:t>information about the course, </a:t>
            </a:r>
            <a:r>
              <a:rPr lang="en-GB" sz="2800" dirty="0" smtClean="0"/>
              <a:t>assessment </a:t>
            </a:r>
            <a:r>
              <a:rPr lang="en-GB" sz="2800" dirty="0"/>
              <a:t>p</a:t>
            </a:r>
            <a:r>
              <a:rPr lang="en-GB" sz="2800" dirty="0" smtClean="0"/>
              <a:t>olicy etc. can be found on GOL under </a:t>
            </a:r>
            <a:r>
              <a:rPr lang="en-GB" sz="2800" dirty="0"/>
              <a:t>C</a:t>
            </a:r>
            <a:r>
              <a:rPr lang="en-GB" sz="2800" dirty="0" smtClean="0"/>
              <a:t>ourse Information.</a:t>
            </a:r>
            <a:endParaRPr lang="en-GB" sz="2800" dirty="0"/>
          </a:p>
          <a:p>
            <a:endParaRPr lang="en-GB" sz="2800" dirty="0">
              <a:solidFill>
                <a:schemeClr val="tx1"/>
              </a:solidFill>
            </a:endParaRPr>
          </a:p>
        </p:txBody>
      </p:sp>
    </p:spTree>
    <p:extLst>
      <p:ext uri="{BB962C8B-B14F-4D97-AF65-F5344CB8AC3E}">
        <p14:creationId xmlns:p14="http://schemas.microsoft.com/office/powerpoint/2010/main" val="53561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2987824"/>
          </a:xfrm>
        </p:spPr>
        <p:txBody>
          <a:bodyPr>
            <a:normAutofit/>
          </a:bodyPr>
          <a:lstStyle/>
          <a:p>
            <a:pPr algn="ctr"/>
            <a:r>
              <a:rPr lang="en-GB" sz="6000" b="1" dirty="0" smtClean="0"/>
              <a:t>WELCOME </a:t>
            </a:r>
            <a:r>
              <a:rPr lang="en-GB" sz="6000" b="1" dirty="0"/>
              <a:t>TO GEOGRAPHY</a:t>
            </a:r>
            <a:r>
              <a:rPr lang="en-GB" dirty="0"/>
              <a:t/>
            </a:r>
            <a:br>
              <a:rPr lang="en-GB" dirty="0"/>
            </a:br>
            <a:r>
              <a:rPr lang="en-GB" sz="3600" b="1" dirty="0"/>
              <a:t>Expectations of the department</a:t>
            </a:r>
          </a:p>
        </p:txBody>
      </p:sp>
      <p:sp>
        <p:nvSpPr>
          <p:cNvPr id="3" name="Content Placeholder 2"/>
          <p:cNvSpPr>
            <a:spLocks noGrp="1"/>
          </p:cNvSpPr>
          <p:nvPr>
            <p:ph idx="1"/>
          </p:nvPr>
        </p:nvSpPr>
        <p:spPr>
          <a:xfrm>
            <a:off x="35496" y="2348880"/>
            <a:ext cx="8856984" cy="5328592"/>
          </a:xfrm>
        </p:spPr>
        <p:txBody>
          <a:bodyPr>
            <a:normAutofit/>
          </a:bodyPr>
          <a:lstStyle/>
          <a:p>
            <a:r>
              <a:rPr lang="en-GB" sz="2800" dirty="0"/>
              <a:t>You </a:t>
            </a:r>
            <a:r>
              <a:rPr lang="en-GB" sz="2800" u="sng" dirty="0"/>
              <a:t>must</a:t>
            </a:r>
            <a:r>
              <a:rPr lang="en-GB" sz="2800" dirty="0"/>
              <a:t> be organised. Get a ring binder and make sure you keep all of your booklets and notes in it.</a:t>
            </a:r>
          </a:p>
          <a:p>
            <a:r>
              <a:rPr lang="en-GB" sz="2800" dirty="0"/>
              <a:t>Bring stationary to class e.g. pens, highlighters, paper.</a:t>
            </a:r>
          </a:p>
          <a:p>
            <a:r>
              <a:rPr lang="en-GB" sz="2800" dirty="0"/>
              <a:t>Bring current booklet to classes.</a:t>
            </a:r>
          </a:p>
          <a:p>
            <a:r>
              <a:rPr lang="en-GB" sz="2800" dirty="0"/>
              <a:t>Complete and submit homework on time – your </a:t>
            </a:r>
            <a:r>
              <a:rPr lang="en-GB" sz="2800" dirty="0" smtClean="0"/>
              <a:t>teachers </a:t>
            </a:r>
            <a:r>
              <a:rPr lang="en-GB" sz="2800" dirty="0"/>
              <a:t>will advise </a:t>
            </a:r>
            <a:r>
              <a:rPr lang="en-GB" sz="2800" dirty="0" smtClean="0"/>
              <a:t>you of </a:t>
            </a:r>
            <a:r>
              <a:rPr lang="en-GB" sz="2800" dirty="0"/>
              <a:t>submission arrangements e.g. via Teams</a:t>
            </a:r>
            <a:r>
              <a:rPr lang="en-GB" sz="2800" dirty="0" smtClean="0"/>
              <a:t>.</a:t>
            </a:r>
          </a:p>
          <a:p>
            <a:pPr marL="0" indent="0">
              <a:buNone/>
            </a:pPr>
            <a:endParaRPr lang="en-GB" sz="2000" dirty="0"/>
          </a:p>
        </p:txBody>
      </p:sp>
    </p:spTree>
    <p:extLst>
      <p:ext uri="{BB962C8B-B14F-4D97-AF65-F5344CB8AC3E}">
        <p14:creationId xmlns:p14="http://schemas.microsoft.com/office/powerpoint/2010/main" val="15442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0728"/>
          </a:xfrm>
        </p:spPr>
        <p:txBody>
          <a:bodyPr/>
          <a:lstStyle/>
          <a:p>
            <a:pPr algn="ctr"/>
            <a:r>
              <a:rPr lang="en-GB" b="1" dirty="0" smtClean="0"/>
              <a:t>Classrooms arrangements due to COVID 19</a:t>
            </a:r>
            <a:endParaRPr lang="en-GB" b="1" dirty="0"/>
          </a:p>
        </p:txBody>
      </p:sp>
      <p:sp>
        <p:nvSpPr>
          <p:cNvPr id="3" name="Content Placeholder 2"/>
          <p:cNvSpPr>
            <a:spLocks noGrp="1"/>
          </p:cNvSpPr>
          <p:nvPr>
            <p:ph idx="1"/>
          </p:nvPr>
        </p:nvSpPr>
        <p:spPr>
          <a:xfrm>
            <a:off x="0" y="1124744"/>
            <a:ext cx="9144000" cy="5052219"/>
          </a:xfrm>
        </p:spPr>
        <p:txBody>
          <a:bodyPr>
            <a:normAutofit/>
          </a:bodyPr>
          <a:lstStyle/>
          <a:p>
            <a:r>
              <a:rPr lang="en-GB" dirty="0" smtClean="0"/>
              <a:t>Classrooms </a:t>
            </a:r>
            <a:r>
              <a:rPr lang="en-GB" dirty="0"/>
              <a:t>have been set up by the Estates team to maintain distance between the students, and 2m from the teacher</a:t>
            </a:r>
            <a:r>
              <a:rPr lang="en-GB" dirty="0" smtClean="0"/>
              <a:t>.</a:t>
            </a:r>
          </a:p>
          <a:p>
            <a:r>
              <a:rPr lang="en-GB" dirty="0"/>
              <a:t>Students will then sanitise their hands as they </a:t>
            </a:r>
            <a:r>
              <a:rPr lang="en-GB" dirty="0" smtClean="0"/>
              <a:t>enter </a:t>
            </a:r>
            <a:r>
              <a:rPr lang="en-GB" dirty="0"/>
              <a:t>the room. </a:t>
            </a:r>
            <a:endParaRPr lang="en-GB" dirty="0" smtClean="0"/>
          </a:p>
          <a:p>
            <a:r>
              <a:rPr lang="en-GB" dirty="0" smtClean="0"/>
              <a:t>Students </a:t>
            </a:r>
            <a:r>
              <a:rPr lang="en-GB" dirty="0"/>
              <a:t>will take wipes on entry to the classroom and are to wipe down ‘touch surfaces’ including their </a:t>
            </a:r>
            <a:r>
              <a:rPr lang="en-GB" dirty="0" smtClean="0"/>
              <a:t>desk and chair at </a:t>
            </a:r>
            <a:r>
              <a:rPr lang="en-GB" dirty="0"/>
              <a:t>the beginning of the lesson. </a:t>
            </a:r>
            <a:endParaRPr lang="en-GB" dirty="0" smtClean="0"/>
          </a:p>
          <a:p>
            <a:r>
              <a:rPr lang="en-GB" dirty="0" smtClean="0"/>
              <a:t>The </a:t>
            </a:r>
            <a:r>
              <a:rPr lang="en-GB" dirty="0"/>
              <a:t>used wipes will be kept on the floor under the students’ desk and taken to the bin at the end of the lesson as </a:t>
            </a:r>
            <a:r>
              <a:rPr lang="en-GB" dirty="0" smtClean="0"/>
              <a:t>the students </a:t>
            </a:r>
            <a:r>
              <a:rPr lang="en-GB" dirty="0"/>
              <a:t>leave the room. </a:t>
            </a:r>
            <a:endParaRPr lang="en-GB" dirty="0" smtClean="0"/>
          </a:p>
          <a:p>
            <a:r>
              <a:rPr lang="en-GB" dirty="0" smtClean="0"/>
              <a:t>Students </a:t>
            </a:r>
            <a:r>
              <a:rPr lang="en-GB" dirty="0"/>
              <a:t>will then sanitise their hands as they leave the room. </a:t>
            </a:r>
          </a:p>
          <a:p>
            <a:r>
              <a:rPr lang="en-GB" dirty="0" smtClean="0"/>
              <a:t>Booklets/hand-outs - Students will </a:t>
            </a:r>
            <a:r>
              <a:rPr lang="en-GB" dirty="0"/>
              <a:t>collect their own copy as they arrive having just sanitised their hands. </a:t>
            </a:r>
          </a:p>
          <a:p>
            <a:r>
              <a:rPr lang="en-GB" dirty="0" smtClean="0"/>
              <a:t>Students </a:t>
            </a:r>
            <a:r>
              <a:rPr lang="en-GB" dirty="0"/>
              <a:t>will remain seated and at their desks wherever possible during the lesson. </a:t>
            </a:r>
          </a:p>
          <a:p>
            <a:r>
              <a:rPr lang="en-GB" dirty="0" smtClean="0"/>
              <a:t>Students </a:t>
            </a:r>
            <a:r>
              <a:rPr lang="en-GB" dirty="0"/>
              <a:t>will use the same seats for all lessons in a specific classroom to reduce movement</a:t>
            </a:r>
            <a:r>
              <a:rPr lang="en-GB" dirty="0" smtClean="0"/>
              <a:t>.</a:t>
            </a:r>
            <a:endParaRPr lang="en-GB" dirty="0"/>
          </a:p>
          <a:p>
            <a:endParaRPr lang="en-GB" dirty="0"/>
          </a:p>
        </p:txBody>
      </p:sp>
    </p:spTree>
    <p:extLst>
      <p:ext uri="{BB962C8B-B14F-4D97-AF65-F5344CB8AC3E}">
        <p14:creationId xmlns:p14="http://schemas.microsoft.com/office/powerpoint/2010/main" val="270572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Lessons – Blended Teaching</a:t>
            </a:r>
            <a:endParaRPr lang="en-GB" b="1" dirty="0"/>
          </a:p>
        </p:txBody>
      </p:sp>
      <p:sp>
        <p:nvSpPr>
          <p:cNvPr id="3" name="Content Placeholder 2"/>
          <p:cNvSpPr>
            <a:spLocks noGrp="1"/>
          </p:cNvSpPr>
          <p:nvPr>
            <p:ph idx="1"/>
          </p:nvPr>
        </p:nvSpPr>
        <p:spPr>
          <a:xfrm>
            <a:off x="107504" y="1690689"/>
            <a:ext cx="9001000" cy="4486274"/>
          </a:xfrm>
        </p:spPr>
        <p:txBody>
          <a:bodyPr>
            <a:normAutofit/>
          </a:bodyPr>
          <a:lstStyle/>
          <a:p>
            <a:pPr marL="0" indent="0">
              <a:buNone/>
            </a:pPr>
            <a:endParaRPr lang="en-GB" dirty="0"/>
          </a:p>
          <a:p>
            <a:pPr lvl="0"/>
            <a:r>
              <a:rPr lang="en-GB" dirty="0"/>
              <a:t>We will be giving out booklets in lessons.  You need to ensure you bring these to lessons or have them available if teaching via Teams.</a:t>
            </a:r>
          </a:p>
          <a:p>
            <a:pPr lvl="0"/>
            <a:r>
              <a:rPr lang="en-GB" dirty="0"/>
              <a:t>Classes will be split in half with half the class in the room and half accessing the lesson via Teams at home for at least the first 4 weeks of teaching.  We expect students to have their camera </a:t>
            </a:r>
            <a:r>
              <a:rPr lang="en-GB" b="1" dirty="0"/>
              <a:t>ON</a:t>
            </a:r>
            <a:r>
              <a:rPr lang="en-GB" dirty="0"/>
              <a:t> when in </a:t>
            </a:r>
            <a:r>
              <a:rPr lang="en-GB" dirty="0" smtClean="0"/>
              <a:t>lessons.</a:t>
            </a:r>
            <a:endParaRPr lang="en-GB" dirty="0"/>
          </a:p>
          <a:p>
            <a:pPr lvl="0"/>
            <a:r>
              <a:rPr lang="en-GB" dirty="0"/>
              <a:t>You will need some form of technology in lessons.  This will be for research and submission of work.  Ideally a laptop or tablet is needed – ensure it is charged and you bring a charge pack with you.  You won’t be able to charge these in lessons due to the risk of trailing wires.</a:t>
            </a:r>
          </a:p>
          <a:p>
            <a:pPr lvl="0"/>
            <a:r>
              <a:rPr lang="en-GB" dirty="0"/>
              <a:t>Make sure you have Word and Teams.  If you go to office.com you will be able to download all Office products for free using your college log in.</a:t>
            </a:r>
          </a:p>
          <a:p>
            <a:endParaRPr lang="en-GB" dirty="0"/>
          </a:p>
          <a:p>
            <a:endParaRPr lang="en-GB" dirty="0"/>
          </a:p>
        </p:txBody>
      </p:sp>
    </p:spTree>
    <p:extLst>
      <p:ext uri="{BB962C8B-B14F-4D97-AF65-F5344CB8AC3E}">
        <p14:creationId xmlns:p14="http://schemas.microsoft.com/office/powerpoint/2010/main" val="233157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12550"/>
          </a:xfrm>
        </p:spPr>
        <p:txBody>
          <a:bodyPr/>
          <a:lstStyle/>
          <a:p>
            <a:pPr algn="ctr"/>
            <a:r>
              <a:rPr lang="en-GB" b="1" dirty="0" smtClean="0"/>
              <a:t>Online Work Submission – Microsoft Teams</a:t>
            </a:r>
            <a:endParaRPr lang="en-GB"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1656" y="3463839"/>
            <a:ext cx="4896544" cy="2754306"/>
          </a:xfrm>
        </p:spPr>
      </p:pic>
      <p:sp>
        <p:nvSpPr>
          <p:cNvPr id="5" name="TextBox 4"/>
          <p:cNvSpPr txBox="1"/>
          <p:nvPr/>
        </p:nvSpPr>
        <p:spPr>
          <a:xfrm>
            <a:off x="107504" y="1844824"/>
            <a:ext cx="3888432" cy="4370427"/>
          </a:xfrm>
          <a:prstGeom prst="rect">
            <a:avLst/>
          </a:prstGeom>
          <a:noFill/>
        </p:spPr>
        <p:txBody>
          <a:bodyPr wrap="square" rtlCol="0">
            <a:spAutoFit/>
          </a:bodyPr>
          <a:lstStyle/>
          <a:p>
            <a:r>
              <a:rPr lang="en-GB" sz="2000" dirty="0" smtClean="0"/>
              <a:t>If you do not have a scanner at home this app can be used.</a:t>
            </a:r>
          </a:p>
          <a:p>
            <a:endParaRPr lang="en-GB" sz="2000" b="1" dirty="0"/>
          </a:p>
          <a:p>
            <a:r>
              <a:rPr lang="en-GB" sz="2000" b="1" dirty="0" smtClean="0"/>
              <a:t>Office Lens</a:t>
            </a:r>
          </a:p>
          <a:p>
            <a:endParaRPr lang="en-GB" dirty="0"/>
          </a:p>
          <a:p>
            <a:pPr marL="285750" indent="-285750">
              <a:buFont typeface="Arial" panose="020B0604020202020204" pitchFamily="34" charset="0"/>
              <a:buChar char="•"/>
            </a:pPr>
            <a:r>
              <a:rPr lang="en-GB" dirty="0" smtClean="0"/>
              <a:t>This </a:t>
            </a:r>
            <a:r>
              <a:rPr lang="en-GB" dirty="0"/>
              <a:t>can be searched and downloaded for free on your phone. </a:t>
            </a:r>
            <a:endParaRPr lang="en-GB" dirty="0" smtClean="0"/>
          </a:p>
          <a:p>
            <a:pPr marL="285750" indent="-285750">
              <a:buFont typeface="Arial" panose="020B0604020202020204" pitchFamily="34" charset="0"/>
              <a:buChar char="•"/>
            </a:pPr>
            <a:r>
              <a:rPr lang="en-GB" dirty="0" smtClean="0"/>
              <a:t>You </a:t>
            </a:r>
            <a:r>
              <a:rPr lang="en-GB" dirty="0"/>
              <a:t>then use it as a 'scanner' taking pictures of each page of a document. </a:t>
            </a:r>
            <a:endParaRPr lang="en-GB" dirty="0" smtClean="0"/>
          </a:p>
          <a:p>
            <a:pPr marL="285750" indent="-285750">
              <a:buFont typeface="Arial" panose="020B0604020202020204" pitchFamily="34" charset="0"/>
              <a:buChar char="•"/>
            </a:pPr>
            <a:r>
              <a:rPr lang="en-GB" dirty="0" smtClean="0"/>
              <a:t>It </a:t>
            </a:r>
            <a:r>
              <a:rPr lang="en-GB" dirty="0"/>
              <a:t>will collate the pages as one </a:t>
            </a:r>
            <a:r>
              <a:rPr lang="en-GB" dirty="0" smtClean="0"/>
              <a:t>document.</a:t>
            </a:r>
          </a:p>
          <a:p>
            <a:pPr marL="285750" indent="-285750">
              <a:buFont typeface="Arial" panose="020B0604020202020204" pitchFamily="34" charset="0"/>
              <a:buChar char="•"/>
            </a:pPr>
            <a:r>
              <a:rPr lang="en-GB" dirty="0" smtClean="0"/>
              <a:t>You can </a:t>
            </a:r>
            <a:r>
              <a:rPr lang="en-GB" dirty="0"/>
              <a:t>then be </a:t>
            </a:r>
            <a:r>
              <a:rPr lang="en-GB" dirty="0" smtClean="0"/>
              <a:t>email the document </a:t>
            </a:r>
            <a:r>
              <a:rPr lang="en-GB" dirty="0"/>
              <a:t>to your inbox </a:t>
            </a:r>
            <a:r>
              <a:rPr lang="en-GB" dirty="0" smtClean="0"/>
              <a:t>to </a:t>
            </a:r>
            <a:r>
              <a:rPr lang="en-GB" dirty="0"/>
              <a:t>upload </a:t>
            </a:r>
            <a:r>
              <a:rPr lang="en-GB" dirty="0" smtClean="0"/>
              <a:t>or </a:t>
            </a:r>
            <a:r>
              <a:rPr lang="en-GB" dirty="0"/>
              <a:t>directly </a:t>
            </a:r>
            <a:r>
              <a:rPr lang="en-GB" dirty="0" smtClean="0"/>
              <a:t>upload to Microsoft Teams.</a:t>
            </a:r>
          </a:p>
        </p:txBody>
      </p:sp>
      <p:sp>
        <p:nvSpPr>
          <p:cNvPr id="6" name="TextBox 5"/>
          <p:cNvSpPr txBox="1"/>
          <p:nvPr/>
        </p:nvSpPr>
        <p:spPr>
          <a:xfrm>
            <a:off x="107504" y="1124744"/>
            <a:ext cx="8928992" cy="707886"/>
          </a:xfrm>
          <a:prstGeom prst="rect">
            <a:avLst/>
          </a:prstGeom>
          <a:noFill/>
        </p:spPr>
        <p:txBody>
          <a:bodyPr wrap="square" rtlCol="0">
            <a:spAutoFit/>
          </a:bodyPr>
          <a:lstStyle/>
          <a:p>
            <a:r>
              <a:rPr lang="en-GB" sz="2000" b="1" dirty="0"/>
              <a:t>NOTE:  Please only upload </a:t>
            </a:r>
            <a:r>
              <a:rPr lang="en-GB" sz="2000" b="1" dirty="0" smtClean="0"/>
              <a:t>work for submission </a:t>
            </a:r>
            <a:r>
              <a:rPr lang="en-GB" sz="2000" b="1" dirty="0"/>
              <a:t>as one document rather than individual </a:t>
            </a:r>
            <a:r>
              <a:rPr lang="en-GB" sz="2000" b="1" dirty="0" smtClean="0"/>
              <a:t>pages.</a:t>
            </a:r>
            <a:endParaRPr lang="en-GB" sz="2000" b="1" dirty="0"/>
          </a:p>
        </p:txBody>
      </p:sp>
    </p:spTree>
    <p:extLst>
      <p:ext uri="{BB962C8B-B14F-4D97-AF65-F5344CB8AC3E}">
        <p14:creationId xmlns:p14="http://schemas.microsoft.com/office/powerpoint/2010/main" val="413142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2107674"/>
              </p:ext>
            </p:extLst>
          </p:nvPr>
        </p:nvGraphicFramePr>
        <p:xfrm>
          <a:off x="539552" y="1700808"/>
          <a:ext cx="7992888" cy="4206240"/>
        </p:xfrm>
        <a:graphic>
          <a:graphicData uri="http://schemas.openxmlformats.org/drawingml/2006/table">
            <a:tbl>
              <a:tblPr firstRow="1" firstCol="1" bandRow="1"/>
              <a:tblGrid>
                <a:gridCol w="2663774">
                  <a:extLst>
                    <a:ext uri="{9D8B030D-6E8A-4147-A177-3AD203B41FA5}">
                      <a16:colId xmlns:a16="http://schemas.microsoft.com/office/drawing/2014/main" val="1097610356"/>
                    </a:ext>
                  </a:extLst>
                </a:gridCol>
                <a:gridCol w="2664557">
                  <a:extLst>
                    <a:ext uri="{9D8B030D-6E8A-4147-A177-3AD203B41FA5}">
                      <a16:colId xmlns:a16="http://schemas.microsoft.com/office/drawing/2014/main" val="2450525961"/>
                    </a:ext>
                  </a:extLst>
                </a:gridCol>
                <a:gridCol w="2664557">
                  <a:extLst>
                    <a:ext uri="{9D8B030D-6E8A-4147-A177-3AD203B41FA5}">
                      <a16:colId xmlns:a16="http://schemas.microsoft.com/office/drawing/2014/main" val="3715798779"/>
                    </a:ext>
                  </a:extLst>
                </a:gridCol>
              </a:tblGrid>
              <a:tr h="0">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1 -</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PHYSICAL</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2 - HUMAN</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NEA:</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GEOGRAPHY FIELDWORK INVESTIGATION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718212"/>
                  </a:ext>
                </a:extLst>
              </a:tr>
              <a:tr h="0">
                <a:tc>
                  <a:txBody>
                    <a:bodyPr/>
                    <a:lstStyle/>
                    <a:p>
                      <a:r>
                        <a:rPr lang="en-GB" sz="1800" b="1" kern="1200" dirty="0">
                          <a:solidFill>
                            <a:schemeClr val="tx1"/>
                          </a:solidFill>
                          <a:effectLst/>
                          <a:latin typeface="Calibri" panose="020F0502020204030204" pitchFamily="34" charset="0"/>
                          <a:ea typeface="+mn-ea"/>
                          <a:cs typeface="Calibri" panose="020F0502020204030204" pitchFamily="34" charset="0"/>
                        </a:rPr>
                        <a:t>YEAR</a:t>
                      </a:r>
                      <a:r>
                        <a:rPr lang="en-GB" sz="1800" b="1" kern="1200" baseline="0" dirty="0">
                          <a:solidFill>
                            <a:schemeClr val="tx1"/>
                          </a:solidFill>
                          <a:effectLst/>
                          <a:latin typeface="Calibri" panose="020F0502020204030204" pitchFamily="34" charset="0"/>
                          <a:ea typeface="+mn-ea"/>
                          <a:cs typeface="Calibri" panose="020F0502020204030204" pitchFamily="34" charset="0"/>
                        </a:rPr>
                        <a:t> 1</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GB" sz="1800" b="1" kern="1200" dirty="0">
                          <a:solidFill>
                            <a:schemeClr val="tx1"/>
                          </a:solidFill>
                          <a:effectLst/>
                          <a:latin typeface="Calibri" panose="020F0502020204030204" pitchFamily="34" charset="0"/>
                          <a:ea typeface="+mn-ea"/>
                          <a:cs typeface="Calibri" panose="020F0502020204030204" pitchFamily="34" charset="0"/>
                        </a:rPr>
                        <a:t>Coastal systems and landscapes</a:t>
                      </a:r>
                    </a:p>
                    <a:p>
                      <a:pPr marL="285750" indent="-285750">
                        <a:spcAft>
                          <a:spcPts val="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Hazards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1</a:t>
                      </a: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Changing Places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Contemporary urban environments</a:t>
                      </a: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rowSpan="2">
                  <a:txBody>
                    <a:bodyPr/>
                    <a:lstStyle/>
                    <a:p>
                      <a:pPr algn="l">
                        <a:spcAft>
                          <a:spcPts val="0"/>
                        </a:spcAft>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Students complete an individual investigation which must include data collected in the field.  The individual investigation must be based on a question or issue defined and developed by the student relating to part of the specification content.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81855824"/>
                  </a:ext>
                </a:extLst>
              </a:tr>
              <a:tr h="774700">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Hazards</a:t>
                      </a:r>
                    </a:p>
                    <a:p>
                      <a:pPr marL="342900" indent="-342900">
                        <a:spcAft>
                          <a:spcPts val="0"/>
                        </a:spcAft>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Water and the carbon cycle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a:spcAft>
                          <a:spcPts val="0"/>
                        </a:spcAft>
                        <a:tabLst>
                          <a:tab pos="752475"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YEAR 2</a:t>
                      </a:r>
                    </a:p>
                    <a:p>
                      <a:pPr marL="342900" indent="-342900" algn="l">
                        <a:spcAft>
                          <a:spcPts val="0"/>
                        </a:spcAft>
                        <a:buFont typeface="Arial" panose="020B0604020202020204" pitchFamily="34" charset="0"/>
                        <a:buChar char="•"/>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Global systems and global governance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algn="l">
                        <a:spcAft>
                          <a:spcPts val="0"/>
                        </a:spcAft>
                        <a:tabLst>
                          <a:tab pos="752475" algn="l"/>
                        </a:tabLst>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46517230"/>
                  </a:ext>
                </a:extLst>
              </a:tr>
            </a:tbl>
          </a:graphicData>
        </a:graphic>
      </p:graphicFrame>
      <p:sp>
        <p:nvSpPr>
          <p:cNvPr id="4" name="Title 3"/>
          <p:cNvSpPr>
            <a:spLocks noGrp="1"/>
          </p:cNvSpPr>
          <p:nvPr>
            <p:ph type="title"/>
          </p:nvPr>
        </p:nvSpPr>
        <p:spPr>
          <a:xfrm>
            <a:off x="539552" y="332656"/>
            <a:ext cx="7024744" cy="1143000"/>
          </a:xfrm>
        </p:spPr>
        <p:txBody>
          <a:bodyPr/>
          <a:lstStyle/>
          <a:p>
            <a:r>
              <a:rPr lang="en-GB" b="1" dirty="0"/>
              <a:t>Topics covered:</a:t>
            </a:r>
          </a:p>
        </p:txBody>
      </p:sp>
    </p:spTree>
    <p:extLst>
      <p:ext uri="{BB962C8B-B14F-4D97-AF65-F5344CB8AC3E}">
        <p14:creationId xmlns:p14="http://schemas.microsoft.com/office/powerpoint/2010/main" val="288151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52736"/>
          </a:xfrm>
        </p:spPr>
        <p:txBody>
          <a:bodyPr/>
          <a:lstStyle/>
          <a:p>
            <a:r>
              <a:rPr lang="en-GB" b="1" dirty="0" smtClean="0"/>
              <a:t>Fieldwork</a:t>
            </a:r>
            <a:endParaRPr lang="en-GB" b="1" dirty="0"/>
          </a:p>
        </p:txBody>
      </p:sp>
      <p:sp>
        <p:nvSpPr>
          <p:cNvPr id="3" name="Content Placeholder 2"/>
          <p:cNvSpPr>
            <a:spLocks noGrp="1"/>
          </p:cNvSpPr>
          <p:nvPr>
            <p:ph sz="half" idx="1"/>
          </p:nvPr>
        </p:nvSpPr>
        <p:spPr>
          <a:xfrm>
            <a:off x="107504" y="1052737"/>
            <a:ext cx="8856984" cy="2232247"/>
          </a:xfrm>
        </p:spPr>
        <p:txBody>
          <a:bodyPr>
            <a:normAutofit fontScale="92500" lnSpcReduction="10000"/>
          </a:bodyPr>
          <a:lstStyle/>
          <a:p>
            <a:pPr marL="0" indent="0" hangingPunct="0">
              <a:spcAft>
                <a:spcPts val="0"/>
              </a:spcAft>
              <a:buNone/>
            </a:pPr>
            <a:r>
              <a:rPr lang="en-GB" sz="2400" dirty="0">
                <a:latin typeface="Calibri" panose="020F0502020204030204" pitchFamily="34" charset="0"/>
                <a:ea typeface="Times New Roman" panose="02020603050405020304" pitchFamily="18" charset="0"/>
              </a:rPr>
              <a:t>Fieldwork is an essential component of studying Geography and each year the department runs </a:t>
            </a:r>
            <a:r>
              <a:rPr lang="en-GB" sz="2400" b="1" dirty="0">
                <a:latin typeface="Calibri" panose="020F0502020204030204" pitchFamily="34" charset="0"/>
                <a:ea typeface="Times New Roman" panose="02020603050405020304" pitchFamily="18" charset="0"/>
              </a:rPr>
              <a:t>compulsory</a:t>
            </a:r>
            <a:r>
              <a:rPr lang="en-GB" sz="2400" dirty="0">
                <a:latin typeface="Calibri" panose="020F0502020204030204" pitchFamily="34" charset="0"/>
                <a:ea typeface="Times New Roman" panose="02020603050405020304" pitchFamily="18" charset="0"/>
              </a:rPr>
              <a:t> fieldtrips, designed to provide excellent preparation for students to complete their independent investigation. </a:t>
            </a:r>
          </a:p>
          <a:p>
            <a:pPr marL="0" indent="0" hangingPunct="0">
              <a:spcAft>
                <a:spcPts val="0"/>
              </a:spcAft>
              <a:buNone/>
            </a:pPr>
            <a:r>
              <a:rPr lang="en-GB" sz="2400" dirty="0">
                <a:latin typeface="Calibri" panose="020F0502020204030204" pitchFamily="34" charset="0"/>
                <a:ea typeface="Times New Roman" panose="02020603050405020304" pitchFamily="18" charset="0"/>
              </a:rPr>
              <a:t>Students are required to complete the fieldtrip visits as part of their final assessment and will cover fieldwork tasks for both physical and human geography.  </a:t>
            </a:r>
            <a:endParaRPr lang="en-GB" sz="2400" dirty="0">
              <a:latin typeface="Times New Roman" panose="02020603050405020304" pitchFamily="18" charset="0"/>
              <a:ea typeface="Times New Roman" panose="02020603050405020304" pitchFamily="18" charset="0"/>
            </a:endParaRPr>
          </a:p>
          <a:p>
            <a:pPr marL="0" indent="0" hangingPunct="0">
              <a:spcAft>
                <a:spcPts val="0"/>
              </a:spcAft>
              <a:buNone/>
            </a:pPr>
            <a:endParaRPr lang="en-GB" sz="2400" dirty="0">
              <a:latin typeface="Times New Roman" panose="02020603050405020304" pitchFamily="18" charset="0"/>
              <a:ea typeface="Times New Roman" panose="02020603050405020304" pitchFamily="18" charset="0"/>
            </a:endParaRPr>
          </a:p>
          <a:p>
            <a:pPr marL="0" indent="0">
              <a:buNone/>
            </a:pPr>
            <a:endParaRPr lang="en-GB" dirty="0"/>
          </a:p>
        </p:txBody>
      </p:sp>
      <p:sp>
        <p:nvSpPr>
          <p:cNvPr id="4" name="Content Placeholder 3"/>
          <p:cNvSpPr>
            <a:spLocks noGrp="1"/>
          </p:cNvSpPr>
          <p:nvPr>
            <p:ph sz="half" idx="2"/>
          </p:nvPr>
        </p:nvSpPr>
        <p:spPr>
          <a:xfrm>
            <a:off x="179512" y="3428999"/>
            <a:ext cx="4752528" cy="2747963"/>
          </a:xfrm>
        </p:spPr>
        <p:txBody>
          <a:bodyPr>
            <a:normAutofit fontScale="92500" lnSpcReduction="10000"/>
          </a:bodyPr>
          <a:lstStyle/>
          <a:p>
            <a:pPr marL="0" lvl="0" indent="0" hangingPunct="0">
              <a:spcAft>
                <a:spcPts val="600"/>
              </a:spcAft>
              <a:buNone/>
            </a:pPr>
            <a:r>
              <a:rPr lang="en-GB" sz="2000" b="1" dirty="0">
                <a:solidFill>
                  <a:srgbClr val="282828"/>
                </a:solidFill>
                <a:latin typeface="Calibri" panose="020F0502020204030204" pitchFamily="34" charset="0"/>
                <a:ea typeface="Times New Roman" panose="02020603050405020304" pitchFamily="18" charset="0"/>
              </a:rPr>
              <a:t>Provisional Date(s) and destinations:      </a:t>
            </a:r>
            <a:endParaRPr lang="en-GB" sz="2000" dirty="0">
              <a:solidFill>
                <a:prstClr val="black"/>
              </a:solidFill>
              <a:latin typeface="Times New Roman" panose="02020603050405020304" pitchFamily="18" charset="0"/>
              <a:ea typeface="Times New Roman" panose="02020603050405020304" pitchFamily="18" charset="0"/>
            </a:endParaRPr>
          </a:p>
          <a:p>
            <a:pPr lvl="0" hangingPunct="0">
              <a:spcAft>
                <a:spcPts val="600"/>
              </a:spcAft>
            </a:pPr>
            <a:r>
              <a:rPr lang="en-GB" sz="2000" b="1" dirty="0">
                <a:solidFill>
                  <a:srgbClr val="282828"/>
                </a:solidFill>
                <a:latin typeface="Calibri" panose="020F0502020204030204" pitchFamily="34" charset="0"/>
                <a:ea typeface="Times New Roman" panose="02020603050405020304" pitchFamily="18" charset="0"/>
              </a:rPr>
              <a:t>West Wittering: </a:t>
            </a:r>
            <a:r>
              <a:rPr lang="en-GB" sz="2000" b="1" dirty="0" smtClean="0">
                <a:solidFill>
                  <a:srgbClr val="282828"/>
                </a:solidFill>
                <a:latin typeface="Calibri" panose="020F0502020204030204" pitchFamily="34" charset="0"/>
                <a:ea typeface="Times New Roman" panose="02020603050405020304" pitchFamily="18" charset="0"/>
              </a:rPr>
              <a:t>Friday 6</a:t>
            </a:r>
            <a:r>
              <a:rPr lang="en-GB" sz="2000" b="1" baseline="30000" dirty="0" smtClean="0">
                <a:solidFill>
                  <a:srgbClr val="282828"/>
                </a:solidFill>
                <a:latin typeface="Calibri" panose="020F0502020204030204" pitchFamily="34" charset="0"/>
                <a:ea typeface="Times New Roman" panose="02020603050405020304" pitchFamily="18" charset="0"/>
              </a:rPr>
              <a:t>th </a:t>
            </a:r>
            <a:r>
              <a:rPr lang="en-GB" sz="2000" b="1" dirty="0" smtClean="0">
                <a:solidFill>
                  <a:srgbClr val="282828"/>
                </a:solidFill>
                <a:latin typeface="Calibri" panose="020F0502020204030204" pitchFamily="34" charset="0"/>
                <a:ea typeface="Times New Roman" panose="02020603050405020304" pitchFamily="18" charset="0"/>
              </a:rPr>
              <a:t>and Monday 9th </a:t>
            </a:r>
            <a:r>
              <a:rPr lang="en-GB" sz="2000" b="1" dirty="0">
                <a:solidFill>
                  <a:srgbClr val="282828"/>
                </a:solidFill>
                <a:latin typeface="Calibri" panose="020F0502020204030204" pitchFamily="34" charset="0"/>
                <a:ea typeface="Times New Roman" panose="02020603050405020304" pitchFamily="18" charset="0"/>
              </a:rPr>
              <a:t>November </a:t>
            </a:r>
            <a:r>
              <a:rPr lang="en-GB" sz="2000" b="1" dirty="0" smtClean="0">
                <a:solidFill>
                  <a:srgbClr val="282828"/>
                </a:solidFill>
                <a:latin typeface="Calibri" panose="020F0502020204030204" pitchFamily="34" charset="0"/>
                <a:ea typeface="Times New Roman" panose="02020603050405020304" pitchFamily="18" charset="0"/>
              </a:rPr>
              <a:t>2020 </a:t>
            </a:r>
            <a:r>
              <a:rPr lang="en-GB" sz="2000" b="1" dirty="0">
                <a:solidFill>
                  <a:srgbClr val="282828"/>
                </a:solidFill>
                <a:latin typeface="Calibri" panose="020F0502020204030204" pitchFamily="34" charset="0"/>
                <a:ea typeface="Times New Roman" panose="02020603050405020304" pitchFamily="18" charset="0"/>
              </a:rPr>
              <a:t>(one day only)</a:t>
            </a:r>
            <a:endParaRPr lang="en-GB" sz="2000" dirty="0">
              <a:solidFill>
                <a:prstClr val="black"/>
              </a:solidFill>
              <a:latin typeface="Times New Roman" panose="02020603050405020304" pitchFamily="18" charset="0"/>
              <a:ea typeface="Times New Roman" panose="02020603050405020304" pitchFamily="18" charset="0"/>
            </a:endParaRPr>
          </a:p>
          <a:p>
            <a:pPr lvl="0" hangingPunct="0">
              <a:spcAft>
                <a:spcPts val="600"/>
              </a:spcAft>
            </a:pPr>
            <a:r>
              <a:rPr lang="en-GB" sz="2000" b="1" dirty="0">
                <a:solidFill>
                  <a:srgbClr val="282828"/>
                </a:solidFill>
                <a:latin typeface="Calibri" panose="020F0502020204030204" pitchFamily="34" charset="0"/>
                <a:ea typeface="Times New Roman" panose="02020603050405020304" pitchFamily="18" charset="0"/>
              </a:rPr>
              <a:t>Godalming: </a:t>
            </a:r>
            <a:r>
              <a:rPr lang="en-GB" sz="2000" b="1" dirty="0" smtClean="0">
                <a:solidFill>
                  <a:srgbClr val="282828"/>
                </a:solidFill>
                <a:latin typeface="Calibri" panose="020F0502020204030204" pitchFamily="34" charset="0"/>
                <a:ea typeface="Times New Roman" panose="02020603050405020304" pitchFamily="18" charset="0"/>
              </a:rPr>
              <a:t>Provisional w/b 23</a:t>
            </a:r>
            <a:r>
              <a:rPr lang="en-GB" sz="2000" b="1" baseline="30000" dirty="0" smtClean="0">
                <a:solidFill>
                  <a:srgbClr val="282828"/>
                </a:solidFill>
                <a:latin typeface="Calibri" panose="020F0502020204030204" pitchFamily="34" charset="0"/>
                <a:ea typeface="Times New Roman" panose="02020603050405020304" pitchFamily="18" charset="0"/>
              </a:rPr>
              <a:t>rd</a:t>
            </a:r>
            <a:r>
              <a:rPr lang="en-GB" sz="2000" b="1" dirty="0" smtClean="0">
                <a:solidFill>
                  <a:srgbClr val="282828"/>
                </a:solidFill>
                <a:latin typeface="Calibri" panose="020F0502020204030204" pitchFamily="34" charset="0"/>
                <a:ea typeface="Times New Roman" panose="02020603050405020304" pitchFamily="18" charset="0"/>
              </a:rPr>
              <a:t> November and w/b 30</a:t>
            </a:r>
            <a:r>
              <a:rPr lang="en-GB" sz="2000" b="1" baseline="30000" dirty="0" smtClean="0">
                <a:solidFill>
                  <a:srgbClr val="282828"/>
                </a:solidFill>
                <a:latin typeface="Calibri" panose="020F0502020204030204" pitchFamily="34" charset="0"/>
                <a:ea typeface="Times New Roman" panose="02020603050405020304" pitchFamily="18" charset="0"/>
              </a:rPr>
              <a:t>th</a:t>
            </a:r>
            <a:r>
              <a:rPr lang="en-GB" sz="2000" b="1" dirty="0" smtClean="0">
                <a:solidFill>
                  <a:srgbClr val="282828"/>
                </a:solidFill>
                <a:latin typeface="Calibri" panose="020F0502020204030204" pitchFamily="34" charset="0"/>
                <a:ea typeface="Times New Roman" panose="02020603050405020304" pitchFamily="18" charset="0"/>
              </a:rPr>
              <a:t>  November 2020 </a:t>
            </a:r>
            <a:r>
              <a:rPr lang="en-GB" sz="2000" b="1" dirty="0">
                <a:solidFill>
                  <a:srgbClr val="282828"/>
                </a:solidFill>
                <a:latin typeface="Calibri" panose="020F0502020204030204" pitchFamily="34" charset="0"/>
                <a:ea typeface="Times New Roman" panose="02020603050405020304" pitchFamily="18" charset="0"/>
              </a:rPr>
              <a:t>(one day only)</a:t>
            </a:r>
            <a:endParaRPr lang="en-GB" sz="2000" dirty="0">
              <a:solidFill>
                <a:prstClr val="black"/>
              </a:solidFill>
              <a:latin typeface="Times New Roman" panose="02020603050405020304" pitchFamily="18" charset="0"/>
              <a:ea typeface="Times New Roman" panose="02020603050405020304" pitchFamily="18" charset="0"/>
            </a:endParaRPr>
          </a:p>
          <a:p>
            <a:pPr lvl="0" hangingPunct="0">
              <a:spcAft>
                <a:spcPts val="600"/>
              </a:spcAft>
            </a:pPr>
            <a:r>
              <a:rPr lang="en-GB" sz="2000" b="1" dirty="0">
                <a:solidFill>
                  <a:srgbClr val="282828"/>
                </a:solidFill>
                <a:latin typeface="Calibri" panose="020F0502020204030204" pitchFamily="34" charset="0"/>
                <a:ea typeface="Times New Roman" panose="02020603050405020304" pitchFamily="18" charset="0"/>
              </a:rPr>
              <a:t>Guildford: w/b </a:t>
            </a:r>
            <a:r>
              <a:rPr lang="en-GB" sz="2000" b="1" dirty="0" smtClean="0">
                <a:solidFill>
                  <a:srgbClr val="282828"/>
                </a:solidFill>
                <a:latin typeface="Calibri" panose="020F0502020204030204" pitchFamily="34" charset="0"/>
                <a:ea typeface="Times New Roman" panose="02020603050405020304" pitchFamily="18" charset="0"/>
              </a:rPr>
              <a:t>22</a:t>
            </a:r>
            <a:r>
              <a:rPr lang="en-GB" sz="2000" b="1" baseline="30000" dirty="0" smtClean="0">
                <a:solidFill>
                  <a:srgbClr val="282828"/>
                </a:solidFill>
                <a:latin typeface="Calibri" panose="020F0502020204030204" pitchFamily="34" charset="0"/>
                <a:ea typeface="Times New Roman" panose="02020603050405020304" pitchFamily="18" charset="0"/>
              </a:rPr>
              <a:t>nd</a:t>
            </a:r>
            <a:r>
              <a:rPr lang="en-GB" sz="2000" b="1" dirty="0" smtClean="0">
                <a:solidFill>
                  <a:srgbClr val="282828"/>
                </a:solidFill>
                <a:latin typeface="Calibri" panose="020F0502020204030204" pitchFamily="34" charset="0"/>
                <a:ea typeface="Times New Roman" panose="02020603050405020304" pitchFamily="18" charset="0"/>
              </a:rPr>
              <a:t> March  and w/b 29</a:t>
            </a:r>
            <a:r>
              <a:rPr lang="en-GB" sz="2000" b="1" baseline="30000" dirty="0" smtClean="0">
                <a:solidFill>
                  <a:srgbClr val="282828"/>
                </a:solidFill>
                <a:latin typeface="Calibri" panose="020F0502020204030204" pitchFamily="34" charset="0"/>
                <a:ea typeface="Times New Roman" panose="02020603050405020304" pitchFamily="18" charset="0"/>
              </a:rPr>
              <a:t>th</a:t>
            </a:r>
            <a:r>
              <a:rPr lang="en-GB" sz="2000" b="1" dirty="0" smtClean="0">
                <a:solidFill>
                  <a:srgbClr val="282828"/>
                </a:solidFill>
                <a:latin typeface="Calibri" panose="020F0502020204030204" pitchFamily="34" charset="0"/>
                <a:ea typeface="Times New Roman" panose="02020603050405020304" pitchFamily="18" charset="0"/>
              </a:rPr>
              <a:t> </a:t>
            </a:r>
            <a:r>
              <a:rPr lang="en-GB" sz="2000" b="1" dirty="0">
                <a:solidFill>
                  <a:srgbClr val="282828"/>
                </a:solidFill>
                <a:latin typeface="Calibri" panose="020F0502020204030204" pitchFamily="34" charset="0"/>
                <a:ea typeface="Times New Roman" panose="02020603050405020304" pitchFamily="18" charset="0"/>
              </a:rPr>
              <a:t>March </a:t>
            </a:r>
            <a:r>
              <a:rPr lang="en-GB" sz="2000" b="1" dirty="0" smtClean="0">
                <a:solidFill>
                  <a:srgbClr val="282828"/>
                </a:solidFill>
                <a:latin typeface="Calibri" panose="020F0502020204030204" pitchFamily="34" charset="0"/>
                <a:ea typeface="Times New Roman" panose="02020603050405020304" pitchFamily="18" charset="0"/>
              </a:rPr>
              <a:t>2021    </a:t>
            </a:r>
            <a:r>
              <a:rPr lang="en-GB" sz="2000" b="1" dirty="0">
                <a:solidFill>
                  <a:srgbClr val="282828"/>
                </a:solidFill>
                <a:latin typeface="Calibri" panose="020F0502020204030204" pitchFamily="34" charset="0"/>
                <a:ea typeface="Times New Roman" panose="02020603050405020304" pitchFamily="18" charset="0"/>
              </a:rPr>
              <a:t>(one day only)</a:t>
            </a:r>
            <a:endParaRPr lang="en-GB" sz="2000" dirty="0">
              <a:solidFill>
                <a:prstClr val="black"/>
              </a:solidFill>
              <a:latin typeface="Times New Roman" panose="02020603050405020304" pitchFamily="18" charset="0"/>
              <a:ea typeface="Times New Roman" panose="02020603050405020304" pitchFamily="18" charset="0"/>
            </a:endParaRPr>
          </a:p>
          <a:p>
            <a:pPr marL="0" indent="0">
              <a:buNone/>
            </a:pPr>
            <a:endParaRPr lang="en-GB" dirty="0"/>
          </a:p>
        </p:txBody>
      </p:sp>
      <p:pic>
        <p:nvPicPr>
          <p:cNvPr id="102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5737" y="3284984"/>
            <a:ext cx="4021981" cy="269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32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7877244"/>
              </p:ext>
            </p:extLst>
          </p:nvPr>
        </p:nvGraphicFramePr>
        <p:xfrm>
          <a:off x="0" y="1"/>
          <a:ext cx="9144000" cy="6957391"/>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194678086"/>
                    </a:ext>
                  </a:extLst>
                </a:gridCol>
              </a:tblGrid>
              <a:tr h="536309">
                <a:tc>
                  <a:txBody>
                    <a:bodyPr/>
                    <a:lstStyle/>
                    <a:p>
                      <a:pPr algn="ctr"/>
                      <a:r>
                        <a:rPr lang="en-GB" sz="2800" dirty="0"/>
                        <a:t>ASSESSMENT PLAN</a:t>
                      </a:r>
                    </a:p>
                  </a:txBody>
                  <a:tcPr/>
                </a:tc>
                <a:extLst>
                  <a:ext uri="{0D108BD9-81ED-4DB2-BD59-A6C34878D82A}">
                    <a16:rowId xmlns:a16="http://schemas.microsoft.com/office/drawing/2014/main" val="2228475443"/>
                  </a:ext>
                </a:extLst>
              </a:tr>
              <a:tr h="1230355">
                <a:tc>
                  <a:txBody>
                    <a:bodyPr/>
                    <a:lstStyle/>
                    <a:p>
                      <a:r>
                        <a:rPr lang="en-GB" sz="1800" b="1" dirty="0">
                          <a:solidFill>
                            <a:schemeClr val="tx1"/>
                          </a:solidFill>
                        </a:rPr>
                        <a:t>BENCHMARK 1: October half term </a:t>
                      </a:r>
                    </a:p>
                    <a:p>
                      <a:pPr marL="285750" indent="-285750">
                        <a:buFont typeface="Arial" panose="020B0604020202020204" pitchFamily="34" charset="0"/>
                        <a:buChar char="•"/>
                      </a:pPr>
                      <a:r>
                        <a:rPr lang="en-GB" sz="1800" dirty="0"/>
                        <a:t>Coasts</a:t>
                      </a:r>
                    </a:p>
                    <a:p>
                      <a:pPr marL="285750" indent="-285750">
                        <a:buFont typeface="Arial" panose="020B0604020202020204" pitchFamily="34" charset="0"/>
                        <a:buChar char="•"/>
                      </a:pPr>
                      <a:r>
                        <a:rPr lang="en-GB" sz="1800" dirty="0"/>
                        <a:t>Changing Places</a:t>
                      </a:r>
                    </a:p>
                    <a:p>
                      <a:r>
                        <a:rPr lang="en-GB" sz="1800" baseline="0" dirty="0"/>
                        <a:t>Comprised of shorter exam questions.</a:t>
                      </a:r>
                      <a:endParaRPr lang="en-GB" sz="1800" dirty="0"/>
                    </a:p>
                  </a:txBody>
                  <a:tcPr/>
                </a:tc>
                <a:extLst>
                  <a:ext uri="{0D108BD9-81ED-4DB2-BD59-A6C34878D82A}">
                    <a16:rowId xmlns:a16="http://schemas.microsoft.com/office/drawing/2014/main" val="4012901160"/>
                  </a:ext>
                </a:extLst>
              </a:tr>
              <a:tr h="1230355">
                <a:tc>
                  <a:txBody>
                    <a:bodyPr/>
                    <a:lstStyle/>
                    <a:p>
                      <a:r>
                        <a:rPr lang="en-GB" sz="1800" b="1" dirty="0">
                          <a:solidFill>
                            <a:schemeClr val="tx1"/>
                          </a:solidFill>
                        </a:rPr>
                        <a:t>BENCHMARK</a:t>
                      </a:r>
                      <a:r>
                        <a:rPr lang="en-GB" sz="1800" b="1" baseline="0" dirty="0">
                          <a:solidFill>
                            <a:schemeClr val="tx1"/>
                          </a:solidFill>
                        </a:rPr>
                        <a:t> 2:  2</a:t>
                      </a:r>
                      <a:r>
                        <a:rPr lang="en-GB" sz="1800" b="1" baseline="30000" dirty="0">
                          <a:solidFill>
                            <a:schemeClr val="tx1"/>
                          </a:solidFill>
                        </a:rPr>
                        <a:t>nd</a:t>
                      </a:r>
                      <a:r>
                        <a:rPr lang="en-GB" sz="1800" b="1" baseline="0" dirty="0">
                          <a:solidFill>
                            <a:schemeClr val="tx1"/>
                          </a:solidFill>
                        </a:rPr>
                        <a:t> half of Autumn term</a:t>
                      </a:r>
                    </a:p>
                    <a:p>
                      <a:pPr marL="285750" indent="-285750">
                        <a:buFont typeface="Arial" panose="020B0604020202020204" pitchFamily="34" charset="0"/>
                        <a:buChar char="•"/>
                      </a:pPr>
                      <a:r>
                        <a:rPr lang="en-GB" sz="1800" baseline="0" dirty="0"/>
                        <a:t>Coasts</a:t>
                      </a:r>
                    </a:p>
                    <a:p>
                      <a:pPr marL="285750" indent="-285750">
                        <a:buFont typeface="Arial" panose="020B0604020202020204" pitchFamily="34" charset="0"/>
                        <a:buChar char="•"/>
                      </a:pPr>
                      <a:r>
                        <a:rPr lang="en-GB" sz="1800" baseline="0" dirty="0"/>
                        <a:t>Changing Places</a:t>
                      </a:r>
                    </a:p>
                    <a:p>
                      <a:r>
                        <a:rPr lang="en-GB" sz="1800" baseline="0" dirty="0"/>
                        <a:t>Comprised of shorter and longer exam questions.</a:t>
                      </a:r>
                      <a:endParaRPr lang="en-GB" sz="1800" dirty="0"/>
                    </a:p>
                  </a:txBody>
                  <a:tcPr/>
                </a:tc>
                <a:extLst>
                  <a:ext uri="{0D108BD9-81ED-4DB2-BD59-A6C34878D82A}">
                    <a16:rowId xmlns:a16="http://schemas.microsoft.com/office/drawing/2014/main" val="3278486021"/>
                  </a:ext>
                </a:extLst>
              </a:tr>
              <a:tr h="1310375">
                <a:tc>
                  <a:txBody>
                    <a:bodyPr/>
                    <a:lstStyle/>
                    <a:p>
                      <a:r>
                        <a:rPr lang="en-GB" sz="1800" b="1" dirty="0">
                          <a:solidFill>
                            <a:schemeClr val="tx1"/>
                          </a:solidFill>
                        </a:rPr>
                        <a:t>BENCHMARK</a:t>
                      </a:r>
                      <a:r>
                        <a:rPr lang="en-GB" sz="1800" b="1" baseline="0" dirty="0">
                          <a:solidFill>
                            <a:schemeClr val="tx1"/>
                          </a:solidFill>
                        </a:rPr>
                        <a:t> 3: 2</a:t>
                      </a:r>
                      <a:r>
                        <a:rPr lang="en-GB" sz="1800" b="1" baseline="30000" dirty="0">
                          <a:solidFill>
                            <a:schemeClr val="tx1"/>
                          </a:solidFill>
                        </a:rPr>
                        <a:t>nd</a:t>
                      </a:r>
                      <a:r>
                        <a:rPr lang="en-GB" sz="1800" b="1" baseline="0" dirty="0">
                          <a:solidFill>
                            <a:schemeClr val="tx1"/>
                          </a:solidFill>
                        </a:rPr>
                        <a:t> half of Spring Term</a:t>
                      </a:r>
                    </a:p>
                    <a:p>
                      <a:pPr marL="285750" indent="-285750">
                        <a:buFont typeface="Arial" panose="020B0604020202020204" pitchFamily="34" charset="0"/>
                        <a:buChar char="•"/>
                      </a:pPr>
                      <a:r>
                        <a:rPr lang="en-GB" sz="1800" baseline="0" dirty="0"/>
                        <a:t>Coasts</a:t>
                      </a:r>
                    </a:p>
                    <a:p>
                      <a:pPr marL="285750" indent="-285750">
                        <a:buFont typeface="Arial" panose="020B0604020202020204" pitchFamily="34" charset="0"/>
                        <a:buChar char="•"/>
                      </a:pPr>
                      <a:r>
                        <a:rPr lang="en-GB" sz="1800" baseline="0" dirty="0"/>
                        <a:t>Contemporary Urban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Comprised of shorter and longer exam questions.</a:t>
                      </a:r>
                    </a:p>
                  </a:txBody>
                  <a:tcPr/>
                </a:tc>
                <a:extLst>
                  <a:ext uri="{0D108BD9-81ED-4DB2-BD59-A6C34878D82A}">
                    <a16:rowId xmlns:a16="http://schemas.microsoft.com/office/drawing/2014/main" val="3213104271"/>
                  </a:ext>
                </a:extLst>
              </a:tr>
              <a:tr h="2649997">
                <a:tc>
                  <a:txBody>
                    <a:bodyPr/>
                    <a:lstStyle/>
                    <a:p>
                      <a:r>
                        <a:rPr lang="en-GB" sz="1800" b="1" dirty="0">
                          <a:solidFill>
                            <a:schemeClr val="tx1"/>
                          </a:solidFill>
                        </a:rPr>
                        <a:t>BENCHMARK 4</a:t>
                      </a:r>
                      <a:r>
                        <a:rPr lang="en-GB" sz="1800" b="1">
                          <a:solidFill>
                            <a:schemeClr val="tx1"/>
                          </a:solidFill>
                        </a:rPr>
                        <a:t>: around </a:t>
                      </a:r>
                      <a:r>
                        <a:rPr lang="en-GB" sz="1800" b="1" dirty="0">
                          <a:solidFill>
                            <a:schemeClr val="tx1"/>
                          </a:solidFill>
                        </a:rPr>
                        <a:t>May</a:t>
                      </a:r>
                      <a:r>
                        <a:rPr lang="en-GB" sz="1800" b="1" baseline="0" dirty="0">
                          <a:solidFill>
                            <a:schemeClr val="tx1"/>
                          </a:solidFill>
                        </a:rPr>
                        <a:t> half term</a:t>
                      </a:r>
                    </a:p>
                    <a:p>
                      <a:pPr marL="285750" indent="-285750">
                        <a:buFont typeface="Arial" panose="020B0604020202020204" pitchFamily="34" charset="0"/>
                        <a:buChar char="•"/>
                      </a:pPr>
                      <a:r>
                        <a:rPr lang="en-GB" sz="1800" baseline="0" dirty="0"/>
                        <a:t>Coasts</a:t>
                      </a:r>
                    </a:p>
                    <a:p>
                      <a:pPr marL="285750" indent="-285750">
                        <a:buFont typeface="Arial" panose="020B0604020202020204" pitchFamily="34" charset="0"/>
                        <a:buChar char="•"/>
                      </a:pPr>
                      <a:r>
                        <a:rPr lang="en-GB" sz="1800" baseline="0" dirty="0"/>
                        <a:t>Changing Places and Contemporary Urban Environments</a:t>
                      </a:r>
                    </a:p>
                    <a:p>
                      <a:r>
                        <a:rPr lang="en-GB" sz="1800" baseline="0" dirty="0"/>
                        <a:t>Comprised of shorter and longer exam questions. </a:t>
                      </a:r>
                    </a:p>
                    <a:p>
                      <a:endParaRPr lang="en-GB" sz="1800" baseline="0" dirty="0"/>
                    </a:p>
                    <a:p>
                      <a:r>
                        <a:rPr lang="en-GB" sz="1800" baseline="0" dirty="0"/>
                        <a:t>This results will lead up to the formation of your Annual Review Grade. This grade will be predominately based on the result of this benchmark and consider other benchmark and work across the year. This grade forms the basis of your predicted grade for university/apprenticeships.</a:t>
                      </a:r>
                      <a:endParaRPr lang="en-GB" sz="1800" dirty="0"/>
                    </a:p>
                  </a:txBody>
                  <a:tcPr/>
                </a:tc>
                <a:extLst>
                  <a:ext uri="{0D108BD9-81ED-4DB2-BD59-A6C34878D82A}">
                    <a16:rowId xmlns:a16="http://schemas.microsoft.com/office/drawing/2014/main" val="4013604162"/>
                  </a:ext>
                </a:extLst>
              </a:tr>
            </a:tbl>
          </a:graphicData>
        </a:graphic>
      </p:graphicFrame>
    </p:spTree>
    <p:extLst>
      <p:ext uri="{BB962C8B-B14F-4D97-AF65-F5344CB8AC3E}">
        <p14:creationId xmlns:p14="http://schemas.microsoft.com/office/powerpoint/2010/main" val="383045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56792" cy="476672"/>
          </a:xfrm>
        </p:spPr>
        <p:txBody>
          <a:bodyPr>
            <a:normAutofit fontScale="90000"/>
          </a:bodyPr>
          <a:lstStyle/>
          <a:p>
            <a:r>
              <a:rPr lang="en-GB" b="1" dirty="0"/>
              <a:t>The exam papers for the A-Level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497616"/>
              </p:ext>
            </p:extLst>
          </p:nvPr>
        </p:nvGraphicFramePr>
        <p:xfrm>
          <a:off x="0" y="476672"/>
          <a:ext cx="9144000" cy="653164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30036">
                <a:tc>
                  <a:txBody>
                    <a:bodyPr/>
                    <a:lstStyle/>
                    <a:p>
                      <a:r>
                        <a:rPr lang="en-GB" sz="2000" dirty="0"/>
                        <a:t>Paper</a:t>
                      </a:r>
                      <a:r>
                        <a:rPr lang="en-GB" sz="2000" baseline="0" dirty="0"/>
                        <a:t> 1:</a:t>
                      </a:r>
                      <a:endParaRPr lang="en-GB" sz="2000" dirty="0"/>
                    </a:p>
                  </a:txBody>
                  <a:tcPr/>
                </a:tc>
                <a:tc>
                  <a:txBody>
                    <a:bodyPr/>
                    <a:lstStyle/>
                    <a:p>
                      <a:r>
                        <a:rPr lang="en-GB" sz="2000" dirty="0"/>
                        <a:t>Paper</a:t>
                      </a:r>
                      <a:r>
                        <a:rPr lang="en-GB" sz="2000" baseline="0" dirty="0"/>
                        <a:t> 2:</a:t>
                      </a:r>
                      <a:endParaRPr lang="en-GB" sz="2000" dirty="0"/>
                    </a:p>
                  </a:txBody>
                  <a:tcPr/>
                </a:tc>
                <a:tc>
                  <a:txBody>
                    <a:bodyPr/>
                    <a:lstStyle/>
                    <a:p>
                      <a:r>
                        <a:rPr lang="en-GB" sz="2000" dirty="0"/>
                        <a:t>NEA</a:t>
                      </a:r>
                      <a:r>
                        <a:rPr lang="en-GB" sz="2000" baseline="0" dirty="0"/>
                        <a:t> - Coursework</a:t>
                      </a:r>
                      <a:endParaRPr lang="en-GB" sz="2000" dirty="0"/>
                    </a:p>
                  </a:txBody>
                  <a:tcPr/>
                </a:tc>
                <a:extLst>
                  <a:ext uri="{0D108BD9-81ED-4DB2-BD59-A6C34878D82A}">
                    <a16:rowId xmlns:a16="http://schemas.microsoft.com/office/drawing/2014/main" val="10000"/>
                  </a:ext>
                </a:extLst>
              </a:tr>
              <a:tr h="671562">
                <a:tc>
                  <a:txBody>
                    <a:bodyPr/>
                    <a:lstStyle/>
                    <a:p>
                      <a:r>
                        <a:rPr lang="en-GB" sz="2000" dirty="0"/>
                        <a:t>Physical</a:t>
                      </a:r>
                      <a:r>
                        <a:rPr lang="en-GB" sz="2000" baseline="0" dirty="0"/>
                        <a:t> Geography</a:t>
                      </a:r>
                      <a:endParaRPr lang="en-GB" sz="2000" dirty="0"/>
                    </a:p>
                  </a:txBody>
                  <a:tcPr/>
                </a:tc>
                <a:tc>
                  <a:txBody>
                    <a:bodyPr/>
                    <a:lstStyle/>
                    <a:p>
                      <a:r>
                        <a:rPr lang="en-GB" sz="2000" dirty="0"/>
                        <a:t>Human</a:t>
                      </a:r>
                      <a:r>
                        <a:rPr lang="en-GB" sz="2000" baseline="0" dirty="0"/>
                        <a:t> Geography</a:t>
                      </a:r>
                      <a:endParaRPr lang="en-GB" sz="2000" dirty="0"/>
                    </a:p>
                  </a:txBody>
                  <a:tcPr/>
                </a:tc>
                <a:tc>
                  <a:txBody>
                    <a:bodyPr/>
                    <a:lstStyle/>
                    <a:p>
                      <a:r>
                        <a:rPr lang="en-GB" sz="2000" dirty="0"/>
                        <a:t>Independent Investigation</a:t>
                      </a:r>
                    </a:p>
                  </a:txBody>
                  <a:tcPr/>
                </a:tc>
                <a:extLst>
                  <a:ext uri="{0D108BD9-81ED-4DB2-BD59-A6C34878D82A}">
                    <a16:rowId xmlns:a16="http://schemas.microsoft.com/office/drawing/2014/main" val="10001"/>
                  </a:ext>
                </a:extLst>
              </a:tr>
              <a:tr h="741937">
                <a:tc>
                  <a:txBody>
                    <a:bodyPr/>
                    <a:lstStyle/>
                    <a:p>
                      <a:r>
                        <a:rPr lang="en-GB" sz="2000" dirty="0"/>
                        <a:t>40% of A Level</a:t>
                      </a:r>
                      <a:r>
                        <a:rPr lang="en-GB" sz="2000" baseline="0" dirty="0"/>
                        <a:t> grade</a:t>
                      </a:r>
                      <a:endParaRPr lang="en-GB" sz="2000" dirty="0"/>
                    </a:p>
                  </a:txBody>
                  <a:tcPr/>
                </a:tc>
                <a:tc>
                  <a:txBody>
                    <a:bodyPr/>
                    <a:lstStyle/>
                    <a:p>
                      <a:r>
                        <a:rPr lang="en-GB" sz="2000" dirty="0"/>
                        <a:t>40% of A Level</a:t>
                      </a:r>
                      <a:r>
                        <a:rPr lang="en-GB" sz="2000" baseline="0" dirty="0"/>
                        <a:t> grade</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20% of A Level</a:t>
                      </a:r>
                      <a:r>
                        <a:rPr lang="en-GB" sz="2000" baseline="0" dirty="0"/>
                        <a:t> grade</a:t>
                      </a:r>
                      <a:endParaRPr lang="en-GB" sz="2000" dirty="0"/>
                    </a:p>
                    <a:p>
                      <a:endParaRPr lang="en-GB" sz="2000" dirty="0"/>
                    </a:p>
                  </a:txBody>
                  <a:tcPr/>
                </a:tc>
                <a:extLst>
                  <a:ext uri="{0D108BD9-81ED-4DB2-BD59-A6C34878D82A}">
                    <a16:rowId xmlns:a16="http://schemas.microsoft.com/office/drawing/2014/main" val="10002"/>
                  </a:ext>
                </a:extLst>
              </a:tr>
              <a:tr h="430036">
                <a:tc>
                  <a:txBody>
                    <a:bodyPr/>
                    <a:lstStyle/>
                    <a:p>
                      <a:r>
                        <a:rPr lang="en-GB" sz="2000" dirty="0"/>
                        <a:t>2 hour  30 minutes exam</a:t>
                      </a:r>
                    </a:p>
                  </a:txBody>
                  <a:tcPr/>
                </a:tc>
                <a:tc>
                  <a:txBody>
                    <a:bodyPr/>
                    <a:lstStyle/>
                    <a:p>
                      <a:r>
                        <a:rPr lang="en-GB" sz="2000" dirty="0"/>
                        <a:t>2 hour 30 minutes exam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3000</a:t>
                      </a:r>
                      <a:r>
                        <a:rPr lang="en-GB" sz="2000" baseline="0" dirty="0"/>
                        <a:t> – 4000 words</a:t>
                      </a:r>
                      <a:endParaRPr lang="en-GB" sz="2000" dirty="0"/>
                    </a:p>
                  </a:txBody>
                  <a:tcPr/>
                </a:tc>
                <a:extLst>
                  <a:ext uri="{0D108BD9-81ED-4DB2-BD59-A6C34878D82A}">
                    <a16:rowId xmlns:a16="http://schemas.microsoft.com/office/drawing/2014/main" val="10003"/>
                  </a:ext>
                </a:extLst>
              </a:tr>
              <a:tr h="741937">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60 marks</a:t>
                      </a:r>
                    </a:p>
                    <a:p>
                      <a:endParaRPr lang="en-GB" sz="2000" dirty="0"/>
                    </a:p>
                  </a:txBody>
                  <a:tcP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1387100">
                <a:tc>
                  <a:txBody>
                    <a:bodyPr/>
                    <a:lstStyle/>
                    <a:p>
                      <a:r>
                        <a:rPr lang="en-GB" sz="2000" dirty="0"/>
                        <a:t>Questions on</a:t>
                      </a:r>
                      <a:r>
                        <a:rPr lang="en-GB" sz="2000" baseline="0" dirty="0"/>
                        <a:t> Water and Carbon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r>
                        <a:rPr lang="en-GB" sz="2000" dirty="0"/>
                        <a:t>Questions</a:t>
                      </a:r>
                      <a:r>
                        <a:rPr lang="en-GB" sz="2000" baseline="0" dirty="0"/>
                        <a:t> on Global Systems and Global Governance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endParaRPr lang="en-GB" sz="1600" dirty="0"/>
                    </a:p>
                  </a:txBody>
                  <a:tcP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5"/>
                  </a:ext>
                </a:extLst>
              </a:tr>
              <a:tr h="741937">
                <a:tc>
                  <a:txBody>
                    <a:bodyPr/>
                    <a:lstStyle/>
                    <a:p>
                      <a:r>
                        <a:rPr lang="en-GB" sz="2000" dirty="0"/>
                        <a:t>Questions on</a:t>
                      </a:r>
                      <a:r>
                        <a:rPr lang="en-GB" sz="2000" baseline="0" dirty="0"/>
                        <a:t> Coasts worth 36 marks</a:t>
                      </a:r>
                      <a:endParaRPr lang="en-GB" sz="2000" dirty="0"/>
                    </a:p>
                  </a:txBody>
                  <a:tcPr/>
                </a:tc>
                <a:tc>
                  <a:txBody>
                    <a:bodyPr/>
                    <a:lstStyle/>
                    <a:p>
                      <a:r>
                        <a:rPr lang="en-GB" sz="2000" dirty="0"/>
                        <a:t>Questions</a:t>
                      </a:r>
                      <a:r>
                        <a:rPr lang="en-GB" sz="2000" baseline="0" dirty="0"/>
                        <a:t> on Changing Places worth 36 marks</a:t>
                      </a:r>
                      <a:endParaRPr lang="en-GB" sz="2000" dirty="0"/>
                    </a:p>
                  </a:txBody>
                  <a:tcPr/>
                </a:tc>
                <a:tc>
                  <a:txBody>
                    <a:bodyPr/>
                    <a:lstStyle/>
                    <a:p>
                      <a:endParaRPr lang="en-GB" sz="1600" dirty="0"/>
                    </a:p>
                  </a:txBody>
                  <a:tcPr/>
                </a:tc>
                <a:extLst>
                  <a:ext uri="{0D108BD9-81ED-4DB2-BD59-A6C34878D82A}">
                    <a16:rowId xmlns:a16="http://schemas.microsoft.com/office/drawing/2014/main" val="10006"/>
                  </a:ext>
                </a:extLst>
              </a:tr>
              <a:tr h="1387100">
                <a:tc>
                  <a:txBody>
                    <a:bodyPr/>
                    <a:lstStyle/>
                    <a:p>
                      <a:r>
                        <a:rPr lang="en-GB" sz="2000" dirty="0"/>
                        <a:t>Questions on</a:t>
                      </a:r>
                      <a:r>
                        <a:rPr lang="en-GB" sz="2000" baseline="0" dirty="0"/>
                        <a:t> Hazards worth 48 marks</a:t>
                      </a:r>
                      <a:endParaRPr lang="en-GB" sz="2000" dirty="0"/>
                    </a:p>
                  </a:txBody>
                  <a:tcPr/>
                </a:tc>
                <a:tc>
                  <a:txBody>
                    <a:bodyPr/>
                    <a:lstStyle/>
                    <a:p>
                      <a:r>
                        <a:rPr lang="en-GB" sz="2000" dirty="0"/>
                        <a:t>Questions on Contemporary Urban Environments worth 48 marks</a:t>
                      </a:r>
                    </a:p>
                  </a:txBody>
                  <a:tcPr/>
                </a:tc>
                <a:tc>
                  <a:txBody>
                    <a:bodyPr/>
                    <a:lstStyle/>
                    <a:p>
                      <a:endParaRPr lang="en-GB"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2103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TotalTime>
  <Words>1384</Words>
  <Application>Microsoft Office PowerPoint</Application>
  <PresentationFormat>On-screen Show (4:3)</PresentationFormat>
  <Paragraphs>129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Introduction to Geography  A Level</vt:lpstr>
      <vt:lpstr>WELCOME TO GEOGRAPHY Expectations of the department</vt:lpstr>
      <vt:lpstr>Classrooms arrangements due to COVID 19</vt:lpstr>
      <vt:lpstr>Lessons – Blended Teaching</vt:lpstr>
      <vt:lpstr>Online Work Submission – Microsoft Teams</vt:lpstr>
      <vt:lpstr>Topics covered:</vt:lpstr>
      <vt:lpstr>Fieldwork</vt:lpstr>
      <vt:lpstr>PowerPoint Presentation</vt:lpstr>
      <vt:lpstr>The exam papers for the A-Level</vt:lpstr>
      <vt:lpstr>Recommended Text Book</vt:lpstr>
      <vt:lpstr>PowerPoint Presentation</vt:lpstr>
      <vt:lpstr>Other considerations:</vt:lpstr>
      <vt:lpstr>50:50</vt:lpstr>
      <vt:lpstr>Remember:</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dc:title>
  <dc:creator>Hannah Roberts</dc:creator>
  <cp:lastModifiedBy>Deborah Knox</cp:lastModifiedBy>
  <cp:revision>79</cp:revision>
  <cp:lastPrinted>2019-09-10T12:27:21Z</cp:lastPrinted>
  <dcterms:created xsi:type="dcterms:W3CDTF">2015-05-21T08:27:18Z</dcterms:created>
  <dcterms:modified xsi:type="dcterms:W3CDTF">2020-09-08T07:04:55Z</dcterms:modified>
</cp:coreProperties>
</file>