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3"/>
  </p:handoutMasterIdLst>
  <p:sldIdLst>
    <p:sldId id="256" r:id="rId2"/>
    <p:sldId id="263" r:id="rId3"/>
    <p:sldId id="286" r:id="rId4"/>
    <p:sldId id="284" r:id="rId5"/>
    <p:sldId id="289" r:id="rId6"/>
    <p:sldId id="272" r:id="rId7"/>
    <p:sldId id="279" r:id="rId8"/>
    <p:sldId id="283" r:id="rId9"/>
    <p:sldId id="288" r:id="rId10"/>
    <p:sldId id="273" r:id="rId11"/>
    <p:sldId id="276" r:id="rId12"/>
    <p:sldId id="280" r:id="rId13"/>
    <p:sldId id="290" r:id="rId14"/>
    <p:sldId id="274" r:id="rId15"/>
    <p:sldId id="285" r:id="rId16"/>
    <p:sldId id="271" r:id="rId17"/>
    <p:sldId id="269" r:id="rId18"/>
    <p:sldId id="270" r:id="rId19"/>
    <p:sldId id="265" r:id="rId20"/>
    <p:sldId id="275" r:id="rId21"/>
    <p:sldId id="268"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B14A0E-F585-4A87-A7E4-8007110C11D5}" type="datetimeFigureOut">
              <a:rPr lang="en-GB" smtClean="0"/>
              <a:t>08/09/2020</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6C3A810-64C1-4679-805C-3185D586E9AE}" type="slidenum">
              <a:rPr lang="en-GB" smtClean="0"/>
              <a:t>‹#›</a:t>
            </a:fld>
            <a:endParaRPr lang="en-GB"/>
          </a:p>
        </p:txBody>
      </p:sp>
    </p:spTree>
    <p:extLst>
      <p:ext uri="{BB962C8B-B14F-4D97-AF65-F5344CB8AC3E}">
        <p14:creationId xmlns:p14="http://schemas.microsoft.com/office/powerpoint/2010/main" val="1456394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DBC9-F55A-4236-B920-9F08EA6670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1FD3971-4BB5-45B9-9427-4353162A3D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5BFB5B-A6AE-4272-800C-E7DE8E8701C4}"/>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7F1625E8-19CB-4620-A463-FAE40BB15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A404F-6F70-4CA5-B779-C0BB571C3F1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49464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D7A-F81D-480F-84F3-D6683D8181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C001A0-25A4-45EA-A984-D075194E7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906D0-432F-4275-8497-7FD26F180400}"/>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513A7A60-8427-4C44-9B75-14A08CA36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5468D-1CFC-4AD6-9715-83038C69978D}"/>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0019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CA73-A915-44A3-AD1D-31B79583BC7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0C597D-F54E-4D15-98C7-F71661FC18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0A16D-258B-462F-85E0-7BD1E8C081FA}"/>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BAEDCADD-4BC9-4121-B4EF-4B545FF343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AF415-EDE7-49F2-807B-4C9348B23ED0}"/>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8795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32CE-9357-478D-9604-978AD13F2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657103-BCE0-4E60-A7B9-7FDE623DF2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7B7A5-42C9-419A-A98C-CEFAA49EB23D}"/>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A523F7DF-8FB1-4C0B-95C6-53B837D28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4C9C8-6431-4C5D-9344-C43E7942963B}"/>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13284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DCEE-E0FB-4AAE-82C1-0405EEEFB4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2FB919-D8BB-44F8-AAD2-5DD07611DA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A4DD8-D3CA-4F77-B112-A7E98B7A763C}"/>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3BA3B0D8-D96D-4027-B756-E7FFDAFC4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AD047-3391-4A04-86AD-356E85943225}"/>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83339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4120-10C0-4756-9AA1-A71B7ACCD1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9E1B6B-9745-4517-82B1-EAFB6DE7788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6658C5-8075-4B79-B6CF-158BE08E8C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1DADC-61C0-4CA5-AC44-6B94C2E108F7}"/>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6" name="Footer Placeholder 5">
            <a:extLst>
              <a:ext uri="{FF2B5EF4-FFF2-40B4-BE49-F238E27FC236}">
                <a16:creationId xmlns:a16="http://schemas.microsoft.com/office/drawing/2014/main" id="{1EF00462-025C-498F-8D38-35F6EE6D9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9AD47A-EB40-41A1-8027-DFBCE80EFCA9}"/>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99816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049A-9154-4A39-AC03-1639482BCBE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A4C44C-438B-4E71-A4B8-2BBEB9EE98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32561-2CDB-40A9-A354-C539F8A8AFA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FF8CE3-142C-438D-9EB7-7DC611097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C4AF4-2234-4A87-9C37-E0AC68F10D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09B435-03C2-4628-B810-FF2BC4854A67}"/>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8" name="Footer Placeholder 7">
            <a:extLst>
              <a:ext uri="{FF2B5EF4-FFF2-40B4-BE49-F238E27FC236}">
                <a16:creationId xmlns:a16="http://schemas.microsoft.com/office/drawing/2014/main" id="{9DD1171B-B94D-45A3-9DAB-62EB46113A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6F1852-3329-4C19-96AA-8BB6516C4B4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0669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06CC-6050-473C-8F8C-EC36D5AC2D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4F9A41-A5DC-4C69-8B8B-B35BD4B9D1AE}"/>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4" name="Footer Placeholder 3">
            <a:extLst>
              <a:ext uri="{FF2B5EF4-FFF2-40B4-BE49-F238E27FC236}">
                <a16:creationId xmlns:a16="http://schemas.microsoft.com/office/drawing/2014/main" id="{56C67C35-66D7-410B-B8AA-CC67F75335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7F4F51-E13C-40E5-825E-080CED932F83}"/>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76269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36687-91D9-4726-A64E-D25802646609}"/>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3" name="Footer Placeholder 2">
            <a:extLst>
              <a:ext uri="{FF2B5EF4-FFF2-40B4-BE49-F238E27FC236}">
                <a16:creationId xmlns:a16="http://schemas.microsoft.com/office/drawing/2014/main" id="{84309AB0-C42D-4046-950A-C3D40A9531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BF657A-B062-48A9-9E93-15D44CBF3FA5}"/>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28592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B3C9-F8C7-4943-ADE6-D03CEB64E5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F9F827-82F7-4941-AB6B-04053660D6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191FF0-46E8-4E4F-8A38-1352319F12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AD12EC-D5F4-41B2-8EFD-6E8A47ECA249}"/>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6" name="Footer Placeholder 5">
            <a:extLst>
              <a:ext uri="{FF2B5EF4-FFF2-40B4-BE49-F238E27FC236}">
                <a16:creationId xmlns:a16="http://schemas.microsoft.com/office/drawing/2014/main" id="{45AB4A8E-5EC1-41BA-A8FA-2B816E2D05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7A6E1-B1FB-46E7-A261-71E2F7E3B5E4}"/>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80589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BF70-7CCF-45A6-9746-6170F0774D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0D91D7-5E5A-4217-9D88-95CEF9A561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4498BCB-F4AE-4D36-BC29-40C1BC68A1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05F398-7FD6-4D70-87B2-51AA91556244}"/>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6" name="Footer Placeholder 5">
            <a:extLst>
              <a:ext uri="{FF2B5EF4-FFF2-40B4-BE49-F238E27FC236}">
                <a16:creationId xmlns:a16="http://schemas.microsoft.com/office/drawing/2014/main" id="{E477B8B4-A3C4-432D-9AFA-616B60A40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2CF7F-0AE3-45EF-8D57-C0829C7C95C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0746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D1F58-929A-4F1C-837C-CC5E4B237F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DDBC0-AA34-45EB-80B0-BE0D3326EB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4B2153-9D4E-4C2B-9AA0-EA42F7E5AD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2753975A-62FA-418D-8BAF-05AB745180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8CE29C-AC0F-46D3-8465-B22DC43879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B4C5B-61CC-4907-BE4A-AA258BE188B8}" type="slidenum">
              <a:rPr lang="en-GB" smtClean="0"/>
              <a:t>‹#›</a:t>
            </a:fld>
            <a:endParaRPr lang="en-GB"/>
          </a:p>
        </p:txBody>
      </p:sp>
    </p:spTree>
    <p:extLst>
      <p:ext uri="{BB962C8B-B14F-4D97-AF65-F5344CB8AC3E}">
        <p14:creationId xmlns:p14="http://schemas.microsoft.com/office/powerpoint/2010/main" val="5424437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attendance@godalming.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Introduction to Geography</a:t>
            </a:r>
            <a:br>
              <a:rPr lang="en-GB" b="1" dirty="0"/>
            </a:br>
            <a:r>
              <a:rPr lang="en-GB" b="1" dirty="0"/>
              <a:t> A Level Year 2</a:t>
            </a:r>
          </a:p>
        </p:txBody>
      </p:sp>
    </p:spTree>
    <p:extLst>
      <p:ext uri="{BB962C8B-B14F-4D97-AF65-F5344CB8AC3E}">
        <p14:creationId xmlns:p14="http://schemas.microsoft.com/office/powerpoint/2010/main" val="203434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35085828"/>
              </p:ext>
            </p:extLst>
          </p:nvPr>
        </p:nvGraphicFramePr>
        <p:xfrm>
          <a:off x="0" y="0"/>
          <a:ext cx="9144000" cy="68579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194678086"/>
                    </a:ext>
                  </a:extLst>
                </a:gridCol>
              </a:tblGrid>
              <a:tr h="537078">
                <a:tc>
                  <a:txBody>
                    <a:bodyPr/>
                    <a:lstStyle/>
                    <a:p>
                      <a:pPr algn="ctr"/>
                      <a:r>
                        <a:rPr lang="en-GB" sz="2800" dirty="0"/>
                        <a:t>PROVISIONAL ASSESSMENT PLAN</a:t>
                      </a:r>
                    </a:p>
                  </a:txBody>
                  <a:tcPr/>
                </a:tc>
                <a:extLst>
                  <a:ext uri="{0D108BD9-81ED-4DB2-BD59-A6C34878D82A}">
                    <a16:rowId xmlns:a16="http://schemas.microsoft.com/office/drawing/2014/main" val="2228475443"/>
                  </a:ext>
                </a:extLst>
              </a:tr>
              <a:tr h="1864611">
                <a:tc>
                  <a:txBody>
                    <a:bodyPr/>
                    <a:lstStyle/>
                    <a:p>
                      <a:r>
                        <a:rPr lang="en-GB" sz="2000" b="1" dirty="0">
                          <a:solidFill>
                            <a:schemeClr val="tx1"/>
                          </a:solidFill>
                        </a:rPr>
                        <a:t>BENCHMARK 5: September</a:t>
                      </a:r>
                      <a:r>
                        <a:rPr lang="en-GB" sz="2000" b="1" baseline="0" dirty="0">
                          <a:solidFill>
                            <a:schemeClr val="tx1"/>
                          </a:solidFill>
                        </a:rPr>
                        <a:t> </a:t>
                      </a:r>
                      <a:r>
                        <a:rPr lang="en-GB" sz="2000" b="1" dirty="0">
                          <a:solidFill>
                            <a:schemeClr val="tx1"/>
                          </a:solidFill>
                        </a:rPr>
                        <a:t> 2020</a:t>
                      </a:r>
                    </a:p>
                    <a:p>
                      <a:pPr marL="285750" indent="-285750">
                        <a:buFont typeface="Arial" panose="020B0604020202020204" pitchFamily="34" charset="0"/>
                        <a:buChar char="•"/>
                      </a:pPr>
                      <a:r>
                        <a:rPr lang="en-GB" sz="2000" baseline="0" dirty="0"/>
                        <a:t>Water &amp; Carbon Cycles and Coasts</a:t>
                      </a:r>
                    </a:p>
                    <a:p>
                      <a:pPr marL="285750" indent="-285750">
                        <a:buFont typeface="Arial" panose="020B0604020202020204" pitchFamily="34" charset="0"/>
                        <a:buChar char="•"/>
                      </a:pPr>
                      <a:r>
                        <a:rPr lang="en-GB" sz="2000" dirty="0"/>
                        <a:t>Changing Places and Contemporary Urban Environment</a:t>
                      </a:r>
                    </a:p>
                    <a:p>
                      <a:pPr marL="285750" indent="-285750">
                        <a:buFont typeface="Arial" panose="020B0604020202020204" pitchFamily="34" charset="0"/>
                        <a:buChar char="•"/>
                      </a:pPr>
                      <a:endParaRPr lang="en-GB" sz="2000" dirty="0"/>
                    </a:p>
                    <a:p>
                      <a:r>
                        <a:rPr lang="en-GB" sz="2000" baseline="0" dirty="0"/>
                        <a:t>Comprised of short and longer exam questions.</a:t>
                      </a:r>
                      <a:endParaRPr lang="en-GB" sz="2000" dirty="0"/>
                    </a:p>
                  </a:txBody>
                  <a:tcPr/>
                </a:tc>
                <a:extLst>
                  <a:ext uri="{0D108BD9-81ED-4DB2-BD59-A6C34878D82A}">
                    <a16:rowId xmlns:a16="http://schemas.microsoft.com/office/drawing/2014/main" val="4012901160"/>
                  </a:ext>
                </a:extLst>
              </a:tr>
              <a:tr h="2370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BENCHMARK 6:  November 2020</a:t>
                      </a:r>
                    </a:p>
                    <a:p>
                      <a:pPr marL="285750" indent="-285750">
                        <a:buFont typeface="Arial" panose="020B0604020202020204" pitchFamily="34" charset="0"/>
                        <a:buChar char="•"/>
                      </a:pPr>
                      <a:r>
                        <a:rPr lang="en-GB" sz="2000" dirty="0" smtClean="0"/>
                        <a:t>Water</a:t>
                      </a:r>
                      <a:r>
                        <a:rPr lang="en-GB" sz="2000" baseline="0" dirty="0" smtClean="0"/>
                        <a:t> &amp; Carbon Cycles, Hazards</a:t>
                      </a:r>
                      <a:endParaRPr lang="en-GB"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Global Systems </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&amp; </a:t>
                      </a:r>
                      <a:r>
                        <a:rPr kumimoji="0" lang="en-GB" sz="2000" b="0" i="0" u="none" strike="noStrike" kern="1200" cap="none" spc="0" normalizeH="0" baseline="0" noProof="0">
                          <a:ln>
                            <a:noFill/>
                          </a:ln>
                          <a:solidFill>
                            <a:prstClr val="black"/>
                          </a:solidFill>
                          <a:effectLst/>
                          <a:uLnTx/>
                          <a:uFillTx/>
                          <a:latin typeface="+mn-lt"/>
                          <a:ea typeface="+mn-ea"/>
                          <a:cs typeface="+mn-cs"/>
                        </a:rPr>
                        <a:t>Global </a:t>
                      </a:r>
                      <a:r>
                        <a:rPr kumimoji="0" lang="en-GB" sz="2000" b="0" i="0" u="none" strike="noStrike" kern="1200" cap="none" spc="0" normalizeH="0" baseline="0" noProof="0" smtClean="0">
                          <a:ln>
                            <a:noFill/>
                          </a:ln>
                          <a:solidFill>
                            <a:prstClr val="black"/>
                          </a:solidFill>
                          <a:effectLst/>
                          <a:uLnTx/>
                          <a:uFillTx/>
                          <a:latin typeface="+mn-lt"/>
                          <a:ea typeface="+mn-ea"/>
                          <a:cs typeface="+mn-cs"/>
                        </a:rPr>
                        <a:t>Governance and </a:t>
                      </a:r>
                      <a:r>
                        <a:rPr kumimoji="0" lang="en-GB" sz="2000" b="0" i="0" u="none" strike="noStrike" kern="1200" cap="none" spc="0" normalizeH="0" baseline="0" noProof="0" dirty="0">
                          <a:ln>
                            <a:noFill/>
                          </a:ln>
                          <a:solidFill>
                            <a:prstClr val="black"/>
                          </a:solidFill>
                          <a:effectLst/>
                          <a:uLnTx/>
                          <a:uFillTx/>
                          <a:latin typeface="+mn-lt"/>
                          <a:ea typeface="+mn-ea"/>
                          <a:cs typeface="+mn-cs"/>
                        </a:rPr>
                        <a:t>Contemporary Urban 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Comprised of short and longer exam questions.</a:t>
                      </a:r>
                    </a:p>
                  </a:txBody>
                  <a:tcPr/>
                </a:tc>
                <a:extLst>
                  <a:ext uri="{0D108BD9-81ED-4DB2-BD59-A6C34878D82A}">
                    <a16:rowId xmlns:a16="http://schemas.microsoft.com/office/drawing/2014/main" val="3278486021"/>
                  </a:ext>
                </a:extLst>
              </a:tr>
              <a:tr h="2086078">
                <a:tc>
                  <a:txBody>
                    <a:bodyPr/>
                    <a:lstStyle/>
                    <a:p>
                      <a:r>
                        <a:rPr lang="en-GB" sz="2000" b="1" dirty="0">
                          <a:solidFill>
                            <a:schemeClr val="tx1"/>
                          </a:solidFill>
                        </a:rPr>
                        <a:t>BENCHMARK</a:t>
                      </a:r>
                      <a:r>
                        <a:rPr lang="en-GB" sz="2000" b="1" baseline="0" dirty="0">
                          <a:solidFill>
                            <a:schemeClr val="tx1"/>
                          </a:solidFill>
                        </a:rPr>
                        <a:t> </a:t>
                      </a:r>
                      <a:r>
                        <a:rPr lang="en-GB" sz="2000" b="1" baseline="0" dirty="0" smtClean="0">
                          <a:solidFill>
                            <a:schemeClr val="tx1"/>
                          </a:solidFill>
                        </a:rPr>
                        <a:t>7 (MOCK):  </a:t>
                      </a:r>
                      <a:r>
                        <a:rPr lang="en-GB" sz="2000" b="1" baseline="0" dirty="0">
                          <a:solidFill>
                            <a:schemeClr val="tx1"/>
                          </a:solidFill>
                        </a:rPr>
                        <a:t>After February half term</a:t>
                      </a:r>
                    </a:p>
                    <a:p>
                      <a:pPr marL="285750" indent="-285750">
                        <a:buFont typeface="Arial" panose="020B0604020202020204" pitchFamily="34" charset="0"/>
                        <a:buChar char="•"/>
                      </a:pPr>
                      <a:r>
                        <a:rPr lang="en-GB" sz="2000" baseline="0" dirty="0"/>
                        <a:t>Water &amp; Carbon, Coasts and Hazards</a:t>
                      </a:r>
                    </a:p>
                    <a:p>
                      <a:pPr marL="285750" indent="-285750">
                        <a:buFont typeface="Arial" panose="020B0604020202020204" pitchFamily="34" charset="0"/>
                        <a:buChar char="•"/>
                      </a:pPr>
                      <a:r>
                        <a:rPr lang="en-GB" sz="2000" baseline="0" dirty="0"/>
                        <a:t>Global Systems and Global Governance, Changing Places and Contemporary Urban Environments</a:t>
                      </a:r>
                    </a:p>
                    <a:p>
                      <a:pPr marL="0" indent="0">
                        <a:buFont typeface="Arial" panose="020B0604020202020204" pitchFamily="34" charset="0"/>
                        <a:buNone/>
                      </a:pPr>
                      <a:endParaRPr lang="en-GB" sz="2000" baseline="0" dirty="0"/>
                    </a:p>
                    <a:p>
                      <a:r>
                        <a:rPr lang="en-GB" sz="2000" baseline="0" dirty="0"/>
                        <a:t>Comprised of short and longer exam questions.</a:t>
                      </a:r>
                      <a:endParaRPr lang="en-GB" sz="2000" dirty="0"/>
                    </a:p>
                  </a:txBody>
                  <a:tcPr/>
                </a:tc>
                <a:extLst>
                  <a:ext uri="{0D108BD9-81ED-4DB2-BD59-A6C34878D82A}">
                    <a16:rowId xmlns:a16="http://schemas.microsoft.com/office/drawing/2014/main" val="3615793909"/>
                  </a:ext>
                </a:extLst>
              </a:tr>
            </a:tbl>
          </a:graphicData>
        </a:graphic>
      </p:graphicFrame>
    </p:spTree>
    <p:extLst>
      <p:ext uri="{BB962C8B-B14F-4D97-AF65-F5344CB8AC3E}">
        <p14:creationId xmlns:p14="http://schemas.microsoft.com/office/powerpoint/2010/main" val="144921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40768"/>
          </a:xfrm>
        </p:spPr>
        <p:txBody>
          <a:bodyPr/>
          <a:lstStyle/>
          <a:p>
            <a:r>
              <a:rPr lang="en-GB" b="1" dirty="0"/>
              <a:t>Plan for lessons over the coming weeks</a:t>
            </a:r>
          </a:p>
        </p:txBody>
      </p:sp>
      <p:sp>
        <p:nvSpPr>
          <p:cNvPr id="3" name="Content Placeholder 2"/>
          <p:cNvSpPr>
            <a:spLocks noGrp="1"/>
          </p:cNvSpPr>
          <p:nvPr>
            <p:ph idx="1"/>
          </p:nvPr>
        </p:nvSpPr>
        <p:spPr>
          <a:xfrm>
            <a:off x="0" y="1052736"/>
            <a:ext cx="9144000" cy="5805264"/>
          </a:xfrm>
        </p:spPr>
        <p:txBody>
          <a:bodyPr>
            <a:normAutofit fontScale="85000" lnSpcReduction="20000"/>
          </a:bodyPr>
          <a:lstStyle/>
          <a:p>
            <a:pPr marL="0" indent="0">
              <a:buNone/>
            </a:pPr>
            <a:r>
              <a:rPr lang="en-GB" b="1" dirty="0"/>
              <a:t>Week Beginning 7</a:t>
            </a:r>
            <a:r>
              <a:rPr lang="en-GB" b="1" baseline="30000" dirty="0"/>
              <a:t>th</a:t>
            </a:r>
            <a:r>
              <a:rPr lang="en-GB" b="1" dirty="0"/>
              <a:t> September:</a:t>
            </a:r>
          </a:p>
          <a:p>
            <a:r>
              <a:rPr lang="en-GB" dirty="0"/>
              <a:t>Exam Technique &amp; Independent Investigation – </a:t>
            </a:r>
            <a:r>
              <a:rPr lang="en-GB" dirty="0" smtClean="0"/>
              <a:t>1 or 2 </a:t>
            </a:r>
            <a:r>
              <a:rPr lang="en-GB" dirty="0"/>
              <a:t>lessons </a:t>
            </a:r>
            <a:r>
              <a:rPr lang="en-GB" dirty="0" smtClean="0"/>
              <a:t>(depending on timetable)</a:t>
            </a:r>
            <a:endParaRPr lang="en-GB" dirty="0"/>
          </a:p>
          <a:p>
            <a:r>
              <a:rPr lang="en-GB" dirty="0"/>
              <a:t>Global Systems and Global Governance – 1 </a:t>
            </a:r>
            <a:r>
              <a:rPr lang="en-GB" dirty="0" smtClean="0"/>
              <a:t>lesson (depending on timetable)</a:t>
            </a:r>
            <a:endParaRPr lang="en-GB" dirty="0"/>
          </a:p>
          <a:p>
            <a:pPr marL="0" indent="0">
              <a:buNone/>
            </a:pPr>
            <a:endParaRPr lang="en-GB" dirty="0"/>
          </a:p>
          <a:p>
            <a:pPr marL="0" indent="0">
              <a:buNone/>
            </a:pPr>
            <a:r>
              <a:rPr lang="en-GB" b="1" dirty="0"/>
              <a:t>Week beginning 14</a:t>
            </a:r>
            <a:r>
              <a:rPr lang="en-GB" b="1" baseline="30000" dirty="0"/>
              <a:t>th</a:t>
            </a:r>
            <a:r>
              <a:rPr lang="en-GB" b="1" dirty="0"/>
              <a:t> September:</a:t>
            </a:r>
          </a:p>
          <a:p>
            <a:r>
              <a:rPr lang="en-GB" dirty="0">
                <a:latin typeface="Calibri" panose="020F0502020204030204" pitchFamily="34" charset="0"/>
                <a:ea typeface="Calibri" panose="020F0502020204030204" pitchFamily="34" charset="0"/>
                <a:cs typeface="Times New Roman" panose="02020603050405020304" pitchFamily="18" charset="0"/>
              </a:rPr>
              <a:t>Exam Technique &amp; Independent Investigation – 2 lessons</a:t>
            </a:r>
          </a:p>
          <a:p>
            <a:r>
              <a:rPr lang="en-GB" dirty="0"/>
              <a:t>Global Systems and Global Governance – 1 lesson</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Week beginning 21</a:t>
            </a:r>
            <a:r>
              <a:rPr lang="en-GB" b="1" baseline="30000" dirty="0">
                <a:latin typeface="Calibri" panose="020F0502020204030204" pitchFamily="34" charset="0"/>
                <a:ea typeface="Calibri" panose="020F0502020204030204" pitchFamily="34" charset="0"/>
                <a:cs typeface="Times New Roman" panose="02020603050405020304" pitchFamily="18" charset="0"/>
              </a:rPr>
              <a:t>st</a:t>
            </a:r>
            <a:r>
              <a:rPr lang="en-GB" b="1" dirty="0">
                <a:latin typeface="Calibri" panose="020F0502020204030204" pitchFamily="34" charset="0"/>
                <a:ea typeface="Calibri" panose="020F0502020204030204" pitchFamily="34" charset="0"/>
                <a:cs typeface="Times New Roman" panose="02020603050405020304" pitchFamily="18" charset="0"/>
              </a:rPr>
              <a:t>  September:</a:t>
            </a:r>
          </a:p>
          <a:p>
            <a:r>
              <a:rPr lang="en-GB" dirty="0"/>
              <a:t>Benchmark Assessments</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Human and Physical benchmark in 1</a:t>
            </a:r>
            <a:r>
              <a:rPr lang="en-GB" baseline="30000" dirty="0">
                <a:latin typeface="Calibri" panose="020F0502020204030204" pitchFamily="34" charset="0"/>
                <a:ea typeface="Calibri" panose="020F0502020204030204" pitchFamily="34" charset="0"/>
                <a:cs typeface="Times New Roman" panose="02020603050405020304" pitchFamily="18" charset="0"/>
              </a:rPr>
              <a:t>st</a:t>
            </a:r>
            <a:r>
              <a:rPr lang="en-GB" dirty="0">
                <a:latin typeface="Calibri" panose="020F0502020204030204" pitchFamily="34" charset="0"/>
                <a:ea typeface="Calibri" panose="020F0502020204030204" pitchFamily="34" charset="0"/>
                <a:cs typeface="Times New Roman" panose="02020603050405020304" pitchFamily="18" charset="0"/>
              </a:rPr>
              <a:t> lesson of the week.</a:t>
            </a:r>
          </a:p>
          <a:p>
            <a:r>
              <a:rPr lang="en-GB" dirty="0">
                <a:latin typeface="Calibri" panose="020F0502020204030204" pitchFamily="34" charset="0"/>
                <a:ea typeface="Calibri" panose="020F0502020204030204" pitchFamily="34" charset="0"/>
                <a:cs typeface="Times New Roman" panose="02020603050405020304" pitchFamily="18" charset="0"/>
              </a:rPr>
              <a:t>Independent </a:t>
            </a:r>
            <a:r>
              <a:rPr lang="en-GB" dirty="0" smtClean="0">
                <a:latin typeface="Calibri" panose="020F0502020204030204" pitchFamily="34" charset="0"/>
                <a:ea typeface="Calibri" panose="020F0502020204030204" pitchFamily="34" charset="0"/>
                <a:cs typeface="Times New Roman" panose="02020603050405020304" pitchFamily="18" charset="0"/>
              </a:rPr>
              <a:t>Investigation – 1 lesson</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Global Systems and Global Governance – 1 lesson</a:t>
            </a:r>
          </a:p>
          <a:p>
            <a:pPr lvl="1"/>
            <a:endParaRPr lang="en-GB" dirty="0"/>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Week beginning 28</a:t>
            </a:r>
            <a:r>
              <a:rPr lang="en-GB" b="1" baseline="30000" dirty="0">
                <a:latin typeface="Calibri" panose="020F0502020204030204" pitchFamily="34" charset="0"/>
                <a:ea typeface="Calibri" panose="020F0502020204030204" pitchFamily="34" charset="0"/>
                <a:cs typeface="Times New Roman" panose="02020603050405020304" pitchFamily="18" charset="0"/>
              </a:rPr>
              <a:t>th</a:t>
            </a:r>
            <a:r>
              <a:rPr lang="en-GB" b="1" dirty="0">
                <a:latin typeface="Calibri" panose="020F0502020204030204" pitchFamily="34" charset="0"/>
                <a:ea typeface="Calibri" panose="020F0502020204030204" pitchFamily="34" charset="0"/>
                <a:cs typeface="Times New Roman" panose="02020603050405020304" pitchFamily="18" charset="0"/>
              </a:rPr>
              <a:t> September onwards:</a:t>
            </a:r>
          </a:p>
          <a:p>
            <a:r>
              <a:rPr lang="en-GB" dirty="0">
                <a:latin typeface="Calibri" panose="020F0502020204030204" pitchFamily="34" charset="0"/>
                <a:ea typeface="Calibri" panose="020F0502020204030204" pitchFamily="34" charset="0"/>
                <a:cs typeface="Times New Roman" panose="02020603050405020304" pitchFamily="18" charset="0"/>
              </a:rPr>
              <a:t>Topic teaching:</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Physical Geography – 2 lessons per week Hazards</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Human Geography – 1 lesson per week Global Systems and Global Governance</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NOTE: Please ensure you bring the correct folders and work to the required lessons</a:t>
            </a:r>
          </a:p>
          <a:p>
            <a:pPr marL="0" indent="0">
              <a:buNone/>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endParaRPr lang="en-GB" dirty="0"/>
          </a:p>
          <a:p>
            <a:pPr lvl="1"/>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13631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NEA/Independent Investigation</a:t>
            </a:r>
            <a:endParaRPr lang="en-GB" b="1" dirty="0"/>
          </a:p>
        </p:txBody>
      </p:sp>
      <p:sp>
        <p:nvSpPr>
          <p:cNvPr id="3" name="Content Placeholder 2"/>
          <p:cNvSpPr>
            <a:spLocks noGrp="1"/>
          </p:cNvSpPr>
          <p:nvPr>
            <p:ph idx="1"/>
          </p:nvPr>
        </p:nvSpPr>
        <p:spPr>
          <a:xfrm>
            <a:off x="179512" y="1484784"/>
            <a:ext cx="8964488" cy="4692179"/>
          </a:xfrm>
        </p:spPr>
        <p:txBody>
          <a:bodyPr>
            <a:normAutofit fontScale="92500"/>
          </a:bodyPr>
          <a:lstStyle/>
          <a:p>
            <a:r>
              <a:rPr lang="en-GB" dirty="0"/>
              <a:t>Due to the COVID-19 outbreak and the entering of lockdown it was not possible for us to start the NEA (Independent Investigation) last term. </a:t>
            </a:r>
            <a:endParaRPr lang="en-GB" dirty="0" smtClean="0"/>
          </a:p>
          <a:p>
            <a:r>
              <a:rPr lang="en-GB" dirty="0" smtClean="0"/>
              <a:t>Instead</a:t>
            </a:r>
            <a:r>
              <a:rPr lang="en-GB" dirty="0"/>
              <a:t>, the topic of Water and Carbon was taught and so we are on schedule to fully complete the course as planned.</a:t>
            </a:r>
          </a:p>
          <a:p>
            <a:r>
              <a:rPr lang="en-GB" dirty="0" smtClean="0"/>
              <a:t>The </a:t>
            </a:r>
            <a:r>
              <a:rPr lang="en-GB" dirty="0"/>
              <a:t>start of this term will  be devoted to supporting you through the NEA and this will be delivered during your Physical Geography lessons. </a:t>
            </a:r>
            <a:endParaRPr lang="en-GB" dirty="0" smtClean="0"/>
          </a:p>
          <a:p>
            <a:r>
              <a:rPr lang="en-GB" dirty="0" smtClean="0"/>
              <a:t>You were asked to locate and look through </a:t>
            </a:r>
            <a:r>
              <a:rPr lang="en-GB" dirty="0"/>
              <a:t>your pre-work and follow-up work for the </a:t>
            </a:r>
            <a:r>
              <a:rPr lang="en-GB" dirty="0" err="1"/>
              <a:t>Witterings</a:t>
            </a:r>
            <a:r>
              <a:rPr lang="en-GB" dirty="0"/>
              <a:t> and Godalming fieldtrips, and the pre-work for the </a:t>
            </a:r>
            <a:r>
              <a:rPr lang="en-GB" dirty="0" smtClean="0"/>
              <a:t>Guildford fieldtrip by the start of term. </a:t>
            </a:r>
          </a:p>
          <a:p>
            <a:r>
              <a:rPr lang="en-GB" dirty="0" smtClean="0"/>
              <a:t>All </a:t>
            </a:r>
            <a:r>
              <a:rPr lang="en-GB" dirty="0"/>
              <a:t>your work should have been kept, together with the NEA workbook, in a cardboard folder that was issued in class.   </a:t>
            </a:r>
            <a:r>
              <a:rPr lang="en-GB" dirty="0" smtClean="0"/>
              <a:t>You were asked to </a:t>
            </a:r>
            <a:r>
              <a:rPr lang="en-GB" dirty="0"/>
              <a:t>refer to the NEA Skills Preparation Folder in the Independent Investigation </a:t>
            </a:r>
            <a:r>
              <a:rPr lang="en-GB" dirty="0" smtClean="0"/>
              <a:t>Folder</a:t>
            </a:r>
            <a:r>
              <a:rPr lang="en-GB" dirty="0"/>
              <a:t> </a:t>
            </a:r>
            <a:r>
              <a:rPr lang="en-GB" dirty="0" smtClean="0"/>
              <a:t>if unable to locate your own resources.</a:t>
            </a:r>
          </a:p>
          <a:p>
            <a:r>
              <a:rPr lang="en-GB" b="1" dirty="0" smtClean="0"/>
              <a:t>Bring your NEA folder complete with workbook and folder to </a:t>
            </a:r>
            <a:r>
              <a:rPr lang="en-GB" b="1" i="1" dirty="0" smtClean="0"/>
              <a:t>all Physical lessons </a:t>
            </a:r>
            <a:r>
              <a:rPr lang="en-GB" b="1" dirty="0" smtClean="0"/>
              <a:t>in the coming weeks.</a:t>
            </a:r>
            <a:r>
              <a:rPr lang="en-GB" dirty="0"/>
              <a:t/>
            </a:r>
            <a:br>
              <a:rPr lang="en-GB" dirty="0"/>
            </a:br>
            <a:endParaRPr lang="en-GB" dirty="0"/>
          </a:p>
        </p:txBody>
      </p:sp>
    </p:spTree>
    <p:extLst>
      <p:ext uri="{BB962C8B-B14F-4D97-AF65-F5344CB8AC3E}">
        <p14:creationId xmlns:p14="http://schemas.microsoft.com/office/powerpoint/2010/main" val="171660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047806" cy="1268760"/>
          </a:xfrm>
        </p:spPr>
        <p:txBody>
          <a:bodyPr/>
          <a:lstStyle/>
          <a:p>
            <a:r>
              <a:rPr lang="en-GB" b="1" dirty="0" smtClean="0"/>
              <a:t>NEA/Independent Investigation – Key Dates</a:t>
            </a:r>
            <a:endParaRPr lang="en-GB" b="1" dirty="0"/>
          </a:p>
        </p:txBody>
      </p:sp>
      <p:sp>
        <p:nvSpPr>
          <p:cNvPr id="3" name="Content Placeholder 2"/>
          <p:cNvSpPr>
            <a:spLocks noGrp="1"/>
          </p:cNvSpPr>
          <p:nvPr>
            <p:ph idx="1"/>
          </p:nvPr>
        </p:nvSpPr>
        <p:spPr>
          <a:xfrm>
            <a:off x="0" y="980728"/>
            <a:ext cx="9036496" cy="5196235"/>
          </a:xfrm>
        </p:spPr>
        <p:txBody>
          <a:bodyPr>
            <a:normAutofit lnSpcReduction="10000"/>
          </a:bodyPr>
          <a:lstStyle/>
          <a:p>
            <a:r>
              <a:rPr lang="en-GB" dirty="0" smtClean="0"/>
              <a:t>By Friday 18</a:t>
            </a:r>
            <a:r>
              <a:rPr lang="en-GB" baseline="30000" dirty="0" smtClean="0"/>
              <a:t>th</a:t>
            </a:r>
            <a:r>
              <a:rPr lang="en-GB" dirty="0" smtClean="0"/>
              <a:t> September you must submit your completed proposal form to Microsoft Teams.  An assignment will be set up for this.</a:t>
            </a:r>
          </a:p>
          <a:p>
            <a:pPr marL="0" indent="0">
              <a:buNone/>
            </a:pPr>
            <a:endParaRPr lang="en-GB" dirty="0"/>
          </a:p>
          <a:p>
            <a:r>
              <a:rPr lang="en-GB" dirty="0" smtClean="0"/>
              <a:t>By Friday 25</a:t>
            </a:r>
            <a:r>
              <a:rPr lang="en-GB" baseline="30000" dirty="0" smtClean="0"/>
              <a:t>th</a:t>
            </a:r>
            <a:r>
              <a:rPr lang="en-GB" dirty="0" smtClean="0"/>
              <a:t> September proposal forms should be approved ready for you to collect your primary data.</a:t>
            </a:r>
          </a:p>
          <a:p>
            <a:pPr marL="0" indent="0">
              <a:buNone/>
            </a:pPr>
            <a:endParaRPr lang="en-GB" dirty="0" smtClean="0"/>
          </a:p>
          <a:p>
            <a:r>
              <a:rPr lang="en-GB" dirty="0" smtClean="0"/>
              <a:t>Progress check to see you are on target for the final deadline week beginning 2</a:t>
            </a:r>
            <a:r>
              <a:rPr lang="en-GB" baseline="30000" dirty="0" smtClean="0"/>
              <a:t>nd</a:t>
            </a:r>
            <a:r>
              <a:rPr lang="en-GB" dirty="0" smtClean="0"/>
              <a:t> November.   </a:t>
            </a:r>
          </a:p>
          <a:p>
            <a:endParaRPr lang="en-GB" dirty="0"/>
          </a:p>
          <a:p>
            <a:r>
              <a:rPr lang="en-GB" dirty="0" smtClean="0"/>
              <a:t>All work will need to be run through </a:t>
            </a:r>
            <a:r>
              <a:rPr lang="en-GB" dirty="0" err="1" smtClean="0"/>
              <a:t>Turnitin</a:t>
            </a:r>
            <a:r>
              <a:rPr lang="en-GB" dirty="0" smtClean="0"/>
              <a:t> plagiarism, checked and any amendments made prior to the final submission.</a:t>
            </a:r>
          </a:p>
          <a:p>
            <a:endParaRPr lang="en-GB" dirty="0"/>
          </a:p>
          <a:p>
            <a:r>
              <a:rPr lang="en-GB" dirty="0" smtClean="0"/>
              <a:t>Provisional Final Deadline for coursework is Thursday 10</a:t>
            </a:r>
            <a:r>
              <a:rPr lang="en-GB" baseline="30000" dirty="0" smtClean="0"/>
              <a:t>th</a:t>
            </a:r>
            <a:r>
              <a:rPr lang="en-GB" dirty="0" smtClean="0"/>
              <a:t> December.</a:t>
            </a:r>
          </a:p>
          <a:p>
            <a:endParaRPr lang="en-GB" dirty="0"/>
          </a:p>
          <a:p>
            <a:r>
              <a:rPr lang="en-GB" dirty="0" smtClean="0"/>
              <a:t>Full details of </a:t>
            </a:r>
            <a:r>
              <a:rPr lang="en-GB" dirty="0" err="1" smtClean="0"/>
              <a:t>Turnitin</a:t>
            </a:r>
            <a:r>
              <a:rPr lang="en-GB" dirty="0" smtClean="0"/>
              <a:t> and submissions to follow.</a:t>
            </a:r>
          </a:p>
          <a:p>
            <a:endParaRPr lang="en-GB" dirty="0"/>
          </a:p>
          <a:p>
            <a:endParaRPr lang="en-GB" dirty="0"/>
          </a:p>
        </p:txBody>
      </p:sp>
    </p:spTree>
    <p:extLst>
      <p:ext uri="{BB962C8B-B14F-4D97-AF65-F5344CB8AC3E}">
        <p14:creationId xmlns:p14="http://schemas.microsoft.com/office/powerpoint/2010/main" val="189280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152131"/>
          </a:xfrm>
        </p:spPr>
        <p:txBody>
          <a:bodyPr>
            <a:normAutofit/>
          </a:bodyPr>
          <a:lstStyle/>
          <a:p>
            <a:r>
              <a:rPr lang="en-GB" sz="2800" b="1" dirty="0">
                <a:latin typeface="Calibri" panose="020F0502020204030204" pitchFamily="34" charset="0"/>
                <a:ea typeface="Calibri" panose="020F0502020204030204" pitchFamily="34" charset="0"/>
                <a:cs typeface="Times New Roman" panose="02020603050405020304" pitchFamily="18" charset="0"/>
              </a:rPr>
              <a:t>Benchmark 5 week beginning Monday </a:t>
            </a:r>
            <a:r>
              <a:rPr lang="en-GB" sz="2800" b="1" dirty="0" smtClean="0">
                <a:latin typeface="Calibri" panose="020F0502020204030204" pitchFamily="34" charset="0"/>
                <a:ea typeface="Calibri" panose="020F0502020204030204" pitchFamily="34" charset="0"/>
                <a:cs typeface="Times New Roman" panose="02020603050405020304" pitchFamily="18" charset="0"/>
              </a:rPr>
              <a:t>21st </a:t>
            </a:r>
            <a:r>
              <a:rPr lang="en-GB" sz="2800" b="1" dirty="0">
                <a:latin typeface="Calibri" panose="020F0502020204030204" pitchFamily="34" charset="0"/>
                <a:ea typeface="Calibri" panose="020F0502020204030204" pitchFamily="34" charset="0"/>
                <a:cs typeface="Times New Roman" panose="02020603050405020304" pitchFamily="18" charset="0"/>
              </a:rPr>
              <a:t>September</a:t>
            </a: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3572377"/>
              </p:ext>
            </p:extLst>
          </p:nvPr>
        </p:nvGraphicFramePr>
        <p:xfrm>
          <a:off x="179513" y="1556795"/>
          <a:ext cx="7632847" cy="2855688"/>
        </p:xfrm>
        <a:graphic>
          <a:graphicData uri="http://schemas.openxmlformats.org/drawingml/2006/table">
            <a:tbl>
              <a:tblPr firstRow="1" firstCol="1" bandRow="1"/>
              <a:tblGrid>
                <a:gridCol w="2859686">
                  <a:extLst>
                    <a:ext uri="{9D8B030D-6E8A-4147-A177-3AD203B41FA5}">
                      <a16:colId xmlns:a16="http://schemas.microsoft.com/office/drawing/2014/main" val="3927897319"/>
                    </a:ext>
                  </a:extLst>
                </a:gridCol>
                <a:gridCol w="596697">
                  <a:extLst>
                    <a:ext uri="{9D8B030D-6E8A-4147-A177-3AD203B41FA5}">
                      <a16:colId xmlns:a16="http://schemas.microsoft.com/office/drawing/2014/main" val="2565875444"/>
                    </a:ext>
                  </a:extLst>
                </a:gridCol>
                <a:gridCol w="3341371">
                  <a:extLst>
                    <a:ext uri="{9D8B030D-6E8A-4147-A177-3AD203B41FA5}">
                      <a16:colId xmlns:a16="http://schemas.microsoft.com/office/drawing/2014/main" val="313957782"/>
                    </a:ext>
                  </a:extLst>
                </a:gridCol>
                <a:gridCol w="835093">
                  <a:extLst>
                    <a:ext uri="{9D8B030D-6E8A-4147-A177-3AD203B41FA5}">
                      <a16:colId xmlns:a16="http://schemas.microsoft.com/office/drawing/2014/main" val="3132103614"/>
                    </a:ext>
                  </a:extLst>
                </a:gridCol>
              </a:tblGrid>
              <a:tr h="416046">
                <a:tc gridSpan="2">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Physical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gridSpan="2">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Human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709372273"/>
                  </a:ext>
                </a:extLst>
              </a:tr>
              <a:tr h="304031">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Tariff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Tariff</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6209917"/>
                  </a:ext>
                </a:extLst>
              </a:tr>
              <a:tr h="416046">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Coastal Landscapes</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4 x 1 </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Changing Places</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x 1</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790667"/>
                  </a:ext>
                </a:extLst>
              </a:tr>
              <a:tr h="416046">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Water Cycle</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1</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 Contemporary Urban Environments</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3 x 1</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83771"/>
                  </a:ext>
                </a:extLst>
              </a:tr>
              <a:tr h="368039">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3</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9</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120470"/>
                  </a:ext>
                </a:extLst>
              </a:tr>
              <a:tr h="312037">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Carbon Cycle</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2 x 1</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34499591"/>
                  </a:ext>
                </a:extLst>
              </a:tr>
              <a:tr h="416046">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6</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17" marR="57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153045623"/>
                  </a:ext>
                </a:extLst>
              </a:tr>
            </a:tbl>
          </a:graphicData>
        </a:graphic>
      </p:graphicFrame>
      <p:sp>
        <p:nvSpPr>
          <p:cNvPr id="11" name="TextBox 10"/>
          <p:cNvSpPr txBox="1"/>
          <p:nvPr/>
        </p:nvSpPr>
        <p:spPr>
          <a:xfrm>
            <a:off x="539552" y="4797152"/>
            <a:ext cx="7560840" cy="1569660"/>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NOTE:  Resources are available on Godalming Online in the </a:t>
            </a:r>
          </a:p>
          <a:p>
            <a:r>
              <a:rPr lang="en-GB" sz="2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Revision and Exam Practice folder</a:t>
            </a:r>
            <a:r>
              <a:rPr lang="en-GB" sz="2400" dirty="0">
                <a:latin typeface="Calibri" panose="020F0502020204030204" pitchFamily="34" charset="0"/>
                <a:ea typeface="Calibri" panose="020F0502020204030204" pitchFamily="34" charset="0"/>
                <a:cs typeface="Times New Roman" panose="02020603050405020304" pitchFamily="18" charset="0"/>
              </a:rPr>
              <a:t> to support your revision </a:t>
            </a:r>
          </a:p>
          <a:p>
            <a:r>
              <a:rPr lang="en-GB" sz="2400" dirty="0">
                <a:latin typeface="Calibri" panose="020F0502020204030204" pitchFamily="34" charset="0"/>
                <a:ea typeface="Calibri" panose="020F0502020204030204" pitchFamily="34" charset="0"/>
                <a:cs typeface="Times New Roman" panose="02020603050405020304" pitchFamily="18" charset="0"/>
              </a:rPr>
              <a:t>and exam practice preparation for the benchmarks along </a:t>
            </a:r>
          </a:p>
          <a:p>
            <a:r>
              <a:rPr lang="en-GB" sz="2400" dirty="0">
                <a:latin typeface="Calibri" panose="020F0502020204030204" pitchFamily="34" charset="0"/>
                <a:ea typeface="Calibri" panose="020F0502020204030204" pitchFamily="34" charset="0"/>
                <a:cs typeface="Times New Roman" panose="02020603050405020304" pitchFamily="18" charset="0"/>
              </a:rPr>
              <a:t>with the Exam Technique Booklet.</a:t>
            </a:r>
            <a:endParaRPr lang="en-GB" sz="2400" dirty="0"/>
          </a:p>
        </p:txBody>
      </p:sp>
    </p:spTree>
    <p:extLst>
      <p:ext uri="{BB962C8B-B14F-4D97-AF65-F5344CB8AC3E}">
        <p14:creationId xmlns:p14="http://schemas.microsoft.com/office/powerpoint/2010/main" val="126964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4704"/>
          </a:xfrm>
        </p:spPr>
        <p:txBody>
          <a:bodyPr>
            <a:normAutofit/>
          </a:bodyPr>
          <a:lstStyle/>
          <a:p>
            <a:pPr algn="ctr"/>
            <a:r>
              <a:rPr lang="en-GB" sz="2700" b="1" dirty="0"/>
              <a:t>Resources on GOL to support your benchmark preparation</a:t>
            </a:r>
          </a:p>
        </p:txBody>
      </p:sp>
      <p:sp>
        <p:nvSpPr>
          <p:cNvPr id="4" name="Rectangle 1"/>
          <p:cNvSpPr>
            <a:spLocks noGrp="1" noChangeArrowheads="1"/>
          </p:cNvSpPr>
          <p:nvPr>
            <p:ph idx="1"/>
          </p:nvPr>
        </p:nvSpPr>
        <p:spPr bwMode="auto">
          <a:xfrm>
            <a:off x="0" y="582129"/>
            <a:ext cx="9144001" cy="68557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endParaRPr lang="en-US" altLang="en-US" sz="1800" dirty="0" smtClean="0">
              <a:solidFill>
                <a:srgbClr val="282828"/>
              </a:solidFill>
              <a:latin typeface="Calibri" panose="020F0502020204030204" pitchFamily="34" charset="0"/>
              <a:cs typeface="Calibri" panose="020F0502020204030204" pitchFamily="34" charset="0"/>
            </a:endParaRPr>
          </a:p>
          <a:p>
            <a:pPr marL="0" indent="0">
              <a:lnSpc>
                <a:spcPct val="100000"/>
              </a:lnSpc>
              <a:buNone/>
            </a:pPr>
            <a:r>
              <a:rPr lang="en-US" altLang="en-US" sz="1800" dirty="0" smtClean="0">
                <a:solidFill>
                  <a:srgbClr val="282828"/>
                </a:solidFill>
                <a:latin typeface="Calibri" panose="020F0502020204030204" pitchFamily="34" charset="0"/>
                <a:cs typeface="Calibri" panose="020F0502020204030204" pitchFamily="34" charset="0"/>
              </a:rPr>
              <a:t>There </a:t>
            </a:r>
            <a:r>
              <a:rPr lang="en-US" altLang="en-US" sz="1800" dirty="0">
                <a:solidFill>
                  <a:srgbClr val="282828"/>
                </a:solidFill>
                <a:latin typeface="Calibri" panose="020F0502020204030204" pitchFamily="34" charset="0"/>
                <a:cs typeface="Calibri" panose="020F0502020204030204" pitchFamily="34" charset="0"/>
              </a:rPr>
              <a:t>are resources available on </a:t>
            </a:r>
            <a:r>
              <a:rPr lang="en-US" altLang="en-US" sz="1800" dirty="0" err="1">
                <a:solidFill>
                  <a:srgbClr val="282828"/>
                </a:solidFill>
                <a:latin typeface="Calibri" panose="020F0502020204030204" pitchFamily="34" charset="0"/>
                <a:cs typeface="Calibri" panose="020F0502020204030204" pitchFamily="34" charset="0"/>
              </a:rPr>
              <a:t>Godalming</a:t>
            </a:r>
            <a:r>
              <a:rPr lang="en-US" altLang="en-US" sz="1800" dirty="0">
                <a:solidFill>
                  <a:srgbClr val="282828"/>
                </a:solidFill>
                <a:latin typeface="Calibri" panose="020F0502020204030204" pitchFamily="34" charset="0"/>
                <a:cs typeface="Calibri" panose="020F0502020204030204" pitchFamily="34" charset="0"/>
              </a:rPr>
              <a:t> Online in the Revision and Exam Practice and Topic Folders to support your revision and preparation for the benchmarks along with the exam technique booklets issued in class last year.</a:t>
            </a:r>
            <a:endParaRPr lang="en-US" altLang="en-US" sz="1800"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800" b="1" dirty="0">
                <a:solidFill>
                  <a:srgbClr val="282828"/>
                </a:solidFill>
                <a:latin typeface="Calibri" panose="020F0502020204030204" pitchFamily="34" charset="0"/>
                <a:cs typeface="Calibri" panose="020F0502020204030204" pitchFamily="34" charset="0"/>
              </a:rPr>
              <a:t>Exam Technique Booklet</a:t>
            </a:r>
          </a:p>
          <a:p>
            <a:pPr marL="0" indent="0">
              <a:lnSpc>
                <a:spcPct val="100000"/>
              </a:lnSpc>
              <a:buNone/>
            </a:pPr>
            <a:endParaRPr lang="en-US" altLang="en-US" sz="1800" b="1" dirty="0">
              <a:solidFill>
                <a:srgbClr val="282828"/>
              </a:solidFill>
              <a:latin typeface="Calibri" panose="020F0502020204030204" pitchFamily="34" charset="0"/>
              <a:cs typeface="Calibri" panose="020F0502020204030204" pitchFamily="34" charset="0"/>
            </a:endParaRPr>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Issued in class last year and a copy can be found in the Revision and Exam Practice folder</a:t>
            </a:r>
            <a:r>
              <a:rPr lang="en-US" altLang="en-US" sz="1800" dirty="0" smtClean="0">
                <a:solidFill>
                  <a:srgbClr val="282828"/>
                </a:solidFill>
                <a:latin typeface="Calibri" panose="020F0502020204030204" pitchFamily="34" charset="0"/>
                <a:cs typeface="Calibri" panose="020F0502020204030204" pitchFamily="34" charset="0"/>
              </a:rPr>
              <a:t>.</a:t>
            </a:r>
          </a:p>
          <a:p>
            <a:pPr marL="0" indent="0">
              <a:lnSpc>
                <a:spcPct val="100000"/>
              </a:lnSpc>
              <a:buNone/>
            </a:pPr>
            <a:endParaRPr lang="en-US" altLang="en-US" sz="1800" dirty="0">
              <a:solidFill>
                <a:srgbClr val="282828"/>
              </a:solidFill>
              <a:latin typeface="Calibri" panose="020F0502020204030204" pitchFamily="34" charset="0"/>
              <a:cs typeface="Calibri" panose="020F0502020204030204" pitchFamily="34" charset="0"/>
            </a:endParaRPr>
          </a:p>
          <a:p>
            <a:pPr marL="0" indent="0">
              <a:lnSpc>
                <a:spcPct val="100000"/>
              </a:lnSpc>
              <a:buNone/>
            </a:pPr>
            <a:r>
              <a:rPr lang="en-US" altLang="en-US" sz="1800" b="1" dirty="0">
                <a:solidFill>
                  <a:srgbClr val="282828"/>
                </a:solidFill>
                <a:latin typeface="Calibri" panose="020F0502020204030204" pitchFamily="34" charset="0"/>
                <a:cs typeface="Calibri" panose="020F0502020204030204" pitchFamily="34" charset="0"/>
              </a:rPr>
              <a:t>Review notes</a:t>
            </a:r>
            <a:endParaRPr lang="en-US" altLang="en-US" sz="1800" b="1"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Review notes sheets have been produced and set as work to complete by your teachers.  These can be found under each topic area on GOL.</a:t>
            </a:r>
            <a:endParaRPr lang="en-US" altLang="en-US" sz="1800" dirty="0">
              <a:solidFill>
                <a:srgbClr val="000000"/>
              </a:solidFill>
              <a:latin typeface="Calibri" panose="020F0502020204030204" pitchFamily="34" charset="0"/>
              <a:cs typeface="Calibri" panose="020F0502020204030204" pitchFamily="34" charset="0"/>
            </a:endParaRPr>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800" b="1" dirty="0">
                <a:solidFill>
                  <a:srgbClr val="282828"/>
                </a:solidFill>
                <a:latin typeface="Calibri" panose="020F0502020204030204" pitchFamily="34" charset="0"/>
                <a:cs typeface="Calibri" panose="020F0502020204030204" pitchFamily="34" charset="0"/>
              </a:rPr>
              <a:t>Hodder Workbook practice questions and answers</a:t>
            </a:r>
            <a:endParaRPr lang="en-US" altLang="en-US" sz="1800" b="1"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Practice questions and answers for all topics covered.  These can be found in the Revision and Exam Practice folder.</a:t>
            </a:r>
            <a:endParaRPr lang="en-US" altLang="en-US" sz="1800" dirty="0">
              <a:solidFill>
                <a:srgbClr val="000000"/>
              </a:solidFill>
              <a:latin typeface="Calibri" panose="020F0502020204030204" pitchFamily="34" charset="0"/>
              <a:cs typeface="Calibri" panose="020F0502020204030204" pitchFamily="34" charset="0"/>
            </a:endParaRPr>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800" b="1" dirty="0" smtClean="0">
                <a:solidFill>
                  <a:srgbClr val="282828"/>
                </a:solidFill>
                <a:latin typeface="Calibri" panose="020F0502020204030204" pitchFamily="34" charset="0"/>
                <a:cs typeface="Calibri" panose="020F0502020204030204" pitchFamily="34" charset="0"/>
              </a:rPr>
              <a:t>AQA </a:t>
            </a:r>
            <a:r>
              <a:rPr lang="en-US" altLang="en-US" sz="1800" b="1" dirty="0">
                <a:solidFill>
                  <a:srgbClr val="282828"/>
                </a:solidFill>
                <a:latin typeface="Calibri" panose="020F0502020204030204" pitchFamily="34" charset="0"/>
                <a:cs typeface="Calibri" panose="020F0502020204030204" pitchFamily="34" charset="0"/>
              </a:rPr>
              <a:t>Exam Questions and Mark Schemes</a:t>
            </a:r>
            <a:endParaRPr lang="en-US" altLang="en-US" sz="1800" b="1"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All AQA published papers and marks schemes.  These can be found in the Revision and Exam Practice folder.</a:t>
            </a:r>
            <a:endParaRPr lang="en-US" altLang="en-US" sz="1800" dirty="0">
              <a:solidFill>
                <a:srgbClr val="000000"/>
              </a:solidFill>
              <a:latin typeface="Calibri" panose="020F0502020204030204" pitchFamily="34" charset="0"/>
              <a:cs typeface="Calibri" panose="020F0502020204030204" pitchFamily="34" charset="0"/>
            </a:endParaRPr>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marL="0" indent="0">
              <a:lnSpc>
                <a:spcPct val="100000"/>
              </a:lnSpc>
              <a:buNone/>
            </a:pPr>
            <a:r>
              <a:rPr lang="en-US" altLang="en-US" sz="1350" dirty="0">
                <a:solidFill>
                  <a:srgbClr val="282828"/>
                </a:solidFill>
                <a:latin typeface="Calibri" panose="020F0502020204030204" pitchFamily="34" charset="0"/>
                <a:cs typeface="Calibri" panose="020F0502020204030204" pitchFamily="34" charset="0"/>
              </a:rPr>
              <a:t> </a:t>
            </a:r>
            <a:endParaRPr lang="en-US" altLang="en-US" sz="1350" dirty="0"/>
          </a:p>
        </p:txBody>
      </p:sp>
    </p:spTree>
    <p:extLst>
      <p:ext uri="{BB962C8B-B14F-4D97-AF65-F5344CB8AC3E}">
        <p14:creationId xmlns:p14="http://schemas.microsoft.com/office/powerpoint/2010/main" val="97003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792" cy="548680"/>
          </a:xfrm>
        </p:spPr>
        <p:txBody>
          <a:bodyPr>
            <a:noAutofit/>
          </a:bodyPr>
          <a:lstStyle/>
          <a:p>
            <a:r>
              <a:rPr lang="en-GB" sz="3600" b="1" dirty="0"/>
              <a:t>The exam papers for the A-Level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941673"/>
              </p:ext>
            </p:extLst>
          </p:nvPr>
        </p:nvGraphicFramePr>
        <p:xfrm>
          <a:off x="0" y="548680"/>
          <a:ext cx="9144000" cy="633772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50666">
                <a:tc>
                  <a:txBody>
                    <a:bodyPr/>
                    <a:lstStyle/>
                    <a:p>
                      <a:r>
                        <a:rPr lang="en-GB" sz="2000" dirty="0"/>
                        <a:t>Paper</a:t>
                      </a:r>
                      <a:r>
                        <a:rPr lang="en-GB" sz="2000" baseline="0" dirty="0"/>
                        <a:t> 1:</a:t>
                      </a:r>
                      <a:endParaRPr lang="en-GB" sz="2000" dirty="0"/>
                    </a:p>
                  </a:txBody>
                  <a:tcPr/>
                </a:tc>
                <a:tc>
                  <a:txBody>
                    <a:bodyPr/>
                    <a:lstStyle/>
                    <a:p>
                      <a:r>
                        <a:rPr lang="en-GB" sz="2000" dirty="0"/>
                        <a:t>Paper</a:t>
                      </a:r>
                      <a:r>
                        <a:rPr lang="en-GB" sz="2000" baseline="0" dirty="0"/>
                        <a:t> 2:</a:t>
                      </a:r>
                      <a:endParaRPr lang="en-GB" sz="2000" dirty="0"/>
                    </a:p>
                  </a:txBody>
                  <a:tcPr/>
                </a:tc>
                <a:tc>
                  <a:txBody>
                    <a:bodyPr/>
                    <a:lstStyle/>
                    <a:p>
                      <a:r>
                        <a:rPr lang="en-GB" sz="2000" dirty="0"/>
                        <a:t>NEA</a:t>
                      </a:r>
                      <a:r>
                        <a:rPr lang="en-GB" sz="2000" baseline="0" dirty="0"/>
                        <a:t> - Coursework</a:t>
                      </a:r>
                      <a:endParaRPr lang="en-GB" sz="2000" dirty="0"/>
                    </a:p>
                  </a:txBody>
                  <a:tcPr/>
                </a:tc>
                <a:extLst>
                  <a:ext uri="{0D108BD9-81ED-4DB2-BD59-A6C34878D82A}">
                    <a16:rowId xmlns:a16="http://schemas.microsoft.com/office/drawing/2014/main" val="10000"/>
                  </a:ext>
                </a:extLst>
              </a:tr>
              <a:tr h="703779">
                <a:tc>
                  <a:txBody>
                    <a:bodyPr/>
                    <a:lstStyle/>
                    <a:p>
                      <a:r>
                        <a:rPr lang="en-GB" sz="2000" dirty="0"/>
                        <a:t>Physical</a:t>
                      </a:r>
                      <a:r>
                        <a:rPr lang="en-GB" sz="2000" baseline="0" dirty="0"/>
                        <a:t> Geography</a:t>
                      </a:r>
                      <a:endParaRPr lang="en-GB" sz="2000" dirty="0"/>
                    </a:p>
                  </a:txBody>
                  <a:tcPr/>
                </a:tc>
                <a:tc>
                  <a:txBody>
                    <a:bodyPr/>
                    <a:lstStyle/>
                    <a:p>
                      <a:r>
                        <a:rPr lang="en-GB" sz="2000" dirty="0"/>
                        <a:t>Human</a:t>
                      </a:r>
                      <a:r>
                        <a:rPr lang="en-GB" sz="2000" baseline="0" dirty="0"/>
                        <a:t> Geography</a:t>
                      </a:r>
                      <a:endParaRPr lang="en-GB" sz="2000" dirty="0"/>
                    </a:p>
                  </a:txBody>
                  <a:tcPr/>
                </a:tc>
                <a:tc>
                  <a:txBody>
                    <a:bodyPr/>
                    <a:lstStyle/>
                    <a:p>
                      <a:r>
                        <a:rPr lang="en-GB" sz="2000" dirty="0"/>
                        <a:t>Independent Investigation</a:t>
                      </a:r>
                    </a:p>
                  </a:txBody>
                  <a:tcPr/>
                </a:tc>
                <a:extLst>
                  <a:ext uri="{0D108BD9-81ED-4DB2-BD59-A6C34878D82A}">
                    <a16:rowId xmlns:a16="http://schemas.microsoft.com/office/drawing/2014/main" val="10001"/>
                  </a:ext>
                </a:extLst>
              </a:tr>
              <a:tr h="703779">
                <a:tc>
                  <a:txBody>
                    <a:bodyPr/>
                    <a:lstStyle/>
                    <a:p>
                      <a:r>
                        <a:rPr lang="en-GB" sz="2000" dirty="0"/>
                        <a:t>40% of A Level</a:t>
                      </a:r>
                      <a:r>
                        <a:rPr lang="en-GB" sz="2000" baseline="0" dirty="0"/>
                        <a:t> grade</a:t>
                      </a:r>
                      <a:endParaRPr lang="en-GB" sz="2000" dirty="0"/>
                    </a:p>
                  </a:txBody>
                  <a:tcPr/>
                </a:tc>
                <a:tc>
                  <a:txBody>
                    <a:bodyPr/>
                    <a:lstStyle/>
                    <a:p>
                      <a:r>
                        <a:rPr lang="en-GB" sz="2000" dirty="0"/>
                        <a:t>40% of A Level</a:t>
                      </a:r>
                      <a:r>
                        <a:rPr lang="en-GB" sz="2000" baseline="0" dirty="0"/>
                        <a:t> grade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20% of A Level</a:t>
                      </a:r>
                      <a:r>
                        <a:rPr lang="en-GB" sz="2000" baseline="0" dirty="0"/>
                        <a:t> grade</a:t>
                      </a:r>
                      <a:endParaRPr lang="en-GB" sz="2000" dirty="0"/>
                    </a:p>
                    <a:p>
                      <a:endParaRPr lang="en-GB" sz="2000" dirty="0"/>
                    </a:p>
                  </a:txBody>
                  <a:tcPr/>
                </a:tc>
                <a:extLst>
                  <a:ext uri="{0D108BD9-81ED-4DB2-BD59-A6C34878D82A}">
                    <a16:rowId xmlns:a16="http://schemas.microsoft.com/office/drawing/2014/main" val="10002"/>
                  </a:ext>
                </a:extLst>
              </a:tr>
              <a:tr h="450666">
                <a:tc>
                  <a:txBody>
                    <a:bodyPr/>
                    <a:lstStyle/>
                    <a:p>
                      <a:r>
                        <a:rPr lang="en-GB" sz="2000" dirty="0"/>
                        <a:t>2 hour  30 minutes exam</a:t>
                      </a:r>
                    </a:p>
                  </a:txBody>
                  <a:tcPr/>
                </a:tc>
                <a:tc>
                  <a:txBody>
                    <a:bodyPr/>
                    <a:lstStyle/>
                    <a:p>
                      <a:r>
                        <a:rPr lang="en-GB" sz="2000" dirty="0"/>
                        <a:t>2 hour 30 minutes exam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3000</a:t>
                      </a:r>
                      <a:r>
                        <a:rPr lang="en-GB" sz="2000" baseline="0" dirty="0"/>
                        <a:t> – 4000 words</a:t>
                      </a:r>
                      <a:endParaRPr lang="en-GB" sz="2000" dirty="0"/>
                    </a:p>
                  </a:txBody>
                  <a:tcPr/>
                </a:tc>
                <a:extLst>
                  <a:ext uri="{0D108BD9-81ED-4DB2-BD59-A6C34878D82A}">
                    <a16:rowId xmlns:a16="http://schemas.microsoft.com/office/drawing/2014/main" val="10003"/>
                  </a:ext>
                </a:extLst>
              </a:tr>
              <a:tr h="703779">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60 marks</a:t>
                      </a:r>
                    </a:p>
                    <a:p>
                      <a:endParaRPr lang="en-GB" sz="2000" dirty="0"/>
                    </a:p>
                  </a:txBody>
                  <a:tcP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1296435">
                <a:tc>
                  <a:txBody>
                    <a:bodyPr/>
                    <a:lstStyle/>
                    <a:p>
                      <a:r>
                        <a:rPr lang="en-GB" sz="2000" dirty="0"/>
                        <a:t>Questions on</a:t>
                      </a:r>
                      <a:r>
                        <a:rPr lang="en-GB" sz="2000" baseline="0" dirty="0"/>
                        <a:t> Water and Carbon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r>
                        <a:rPr lang="en-GB" sz="2000" dirty="0"/>
                        <a:t>Questions</a:t>
                      </a:r>
                      <a:r>
                        <a:rPr lang="en-GB" sz="2000" baseline="0" dirty="0"/>
                        <a:t> on Global Systems and Global Governance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endParaRPr lang="en-GB" sz="1600" dirty="0"/>
                    </a:p>
                  </a:txBody>
                  <a:tcP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r h="703779">
                <a:tc>
                  <a:txBody>
                    <a:bodyPr/>
                    <a:lstStyle/>
                    <a:p>
                      <a:r>
                        <a:rPr lang="en-GB" sz="2000" dirty="0"/>
                        <a:t>Question on</a:t>
                      </a:r>
                      <a:r>
                        <a:rPr lang="en-GB" sz="2000" baseline="0" dirty="0"/>
                        <a:t> Coasts worth 36 marks</a:t>
                      </a:r>
                      <a:endParaRPr lang="en-GB" sz="2000" dirty="0"/>
                    </a:p>
                  </a:txBody>
                  <a:tcPr/>
                </a:tc>
                <a:tc>
                  <a:txBody>
                    <a:bodyPr/>
                    <a:lstStyle/>
                    <a:p>
                      <a:r>
                        <a:rPr lang="en-GB" sz="2000" dirty="0"/>
                        <a:t>Questions</a:t>
                      </a:r>
                      <a:r>
                        <a:rPr lang="en-GB" sz="2000" baseline="0" dirty="0"/>
                        <a:t> on Changing Places worth 36 marks</a:t>
                      </a:r>
                      <a:endParaRPr lang="en-GB" sz="2000" dirty="0"/>
                    </a:p>
                  </a:txBody>
                  <a:tcPr/>
                </a:tc>
                <a:tc>
                  <a:txBody>
                    <a:bodyPr/>
                    <a:lstStyle/>
                    <a:p>
                      <a:endParaRPr lang="en-GB" sz="1600" dirty="0"/>
                    </a:p>
                  </a:txBody>
                  <a:tcPr/>
                </a:tc>
                <a:extLst>
                  <a:ext uri="{0D108BD9-81ED-4DB2-BD59-A6C34878D82A}">
                    <a16:rowId xmlns:a16="http://schemas.microsoft.com/office/drawing/2014/main" val="10006"/>
                  </a:ext>
                </a:extLst>
              </a:tr>
              <a:tr h="1296435">
                <a:tc>
                  <a:txBody>
                    <a:bodyPr/>
                    <a:lstStyle/>
                    <a:p>
                      <a:r>
                        <a:rPr lang="en-GB" sz="2000" dirty="0"/>
                        <a:t>One Question on</a:t>
                      </a:r>
                      <a:r>
                        <a:rPr lang="en-GB" sz="2000" baseline="0" dirty="0"/>
                        <a:t> Hazards worth 48 marks</a:t>
                      </a:r>
                      <a:endParaRPr lang="en-GB" sz="2000" dirty="0"/>
                    </a:p>
                  </a:txBody>
                  <a:tcPr/>
                </a:tc>
                <a:tc>
                  <a:txBody>
                    <a:bodyPr/>
                    <a:lstStyle/>
                    <a:p>
                      <a:r>
                        <a:rPr lang="en-GB" sz="2000" dirty="0"/>
                        <a:t>Questions on Contemporary Urban Environments worth 48 marks</a:t>
                      </a: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196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268760"/>
            <a:ext cx="5611317" cy="461665"/>
          </a:xfrm>
          <a:prstGeom prst="rect">
            <a:avLst/>
          </a:prstGeom>
          <a:noFill/>
        </p:spPr>
        <p:txBody>
          <a:bodyPr wrap="square" rtlCol="0">
            <a:spAutoFit/>
          </a:bodyPr>
          <a:lstStyle/>
          <a:p>
            <a:r>
              <a:rPr lang="en-GB" sz="2400" b="1" dirty="0"/>
              <a:t>Paper 1 – Physical Geography (120 MARKS) </a:t>
            </a:r>
          </a:p>
        </p:txBody>
      </p:sp>
      <p:sp>
        <p:nvSpPr>
          <p:cNvPr id="6" name="TextBox 5"/>
          <p:cNvSpPr txBox="1"/>
          <p:nvPr/>
        </p:nvSpPr>
        <p:spPr>
          <a:xfrm>
            <a:off x="755576" y="332656"/>
            <a:ext cx="7632848" cy="523220"/>
          </a:xfrm>
          <a:prstGeom prst="rect">
            <a:avLst/>
          </a:prstGeom>
          <a:noFill/>
        </p:spPr>
        <p:txBody>
          <a:bodyPr wrap="square" rtlCol="0">
            <a:spAutoFit/>
          </a:bodyPr>
          <a:lstStyle/>
          <a:p>
            <a:r>
              <a:rPr lang="en-GB" sz="2800" b="1" dirty="0"/>
              <a:t>Geography A Level Exam Paper Structure </a:t>
            </a:r>
          </a:p>
        </p:txBody>
      </p:sp>
      <p:graphicFrame>
        <p:nvGraphicFramePr>
          <p:cNvPr id="2" name="Table 1"/>
          <p:cNvGraphicFramePr>
            <a:graphicFrameLocks noGrp="1"/>
          </p:cNvGraphicFramePr>
          <p:nvPr>
            <p:extLst>
              <p:ext uri="{D42A27DB-BD31-4B8C-83A1-F6EECF244321}">
                <p14:modId xmlns:p14="http://schemas.microsoft.com/office/powerpoint/2010/main" val="353949560"/>
              </p:ext>
            </p:extLst>
          </p:nvPr>
        </p:nvGraphicFramePr>
        <p:xfrm>
          <a:off x="611561" y="1844828"/>
          <a:ext cx="8136902" cy="3962810"/>
        </p:xfrm>
        <a:graphic>
          <a:graphicData uri="http://schemas.openxmlformats.org/drawingml/2006/table">
            <a:tbl>
              <a:tblPr firstRow="1" firstCol="1" bandRow="1"/>
              <a:tblGrid>
                <a:gridCol w="2808311">
                  <a:extLst>
                    <a:ext uri="{9D8B030D-6E8A-4147-A177-3AD203B41FA5}">
                      <a16:colId xmlns:a16="http://schemas.microsoft.com/office/drawing/2014/main" val="3423893620"/>
                    </a:ext>
                  </a:extLst>
                </a:gridCol>
                <a:gridCol w="1440160">
                  <a:extLst>
                    <a:ext uri="{9D8B030D-6E8A-4147-A177-3AD203B41FA5}">
                      <a16:colId xmlns:a16="http://schemas.microsoft.com/office/drawing/2014/main" val="1426501141"/>
                    </a:ext>
                  </a:extLst>
                </a:gridCol>
                <a:gridCol w="3167097">
                  <a:extLst>
                    <a:ext uri="{9D8B030D-6E8A-4147-A177-3AD203B41FA5}">
                      <a16:colId xmlns:a16="http://schemas.microsoft.com/office/drawing/2014/main" val="290605135"/>
                    </a:ext>
                  </a:extLst>
                </a:gridCol>
                <a:gridCol w="721334">
                  <a:extLst>
                    <a:ext uri="{9D8B030D-6E8A-4147-A177-3AD203B41FA5}">
                      <a16:colId xmlns:a16="http://schemas.microsoft.com/office/drawing/2014/main" val="3421501874"/>
                    </a:ext>
                  </a:extLst>
                </a:gridCol>
              </a:tblGrid>
              <a:tr h="532907">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Question and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5577966"/>
                  </a:ext>
                </a:extLst>
              </a:tr>
              <a:tr h="25917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Water and carbon cycles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 (Question 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04445"/>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578845"/>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659730"/>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774961"/>
                  </a:ext>
                </a:extLst>
              </a:tr>
              <a:tr h="298839">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Coastal systems and landscapes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 (Question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06923"/>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166422"/>
                  </a:ext>
                </a:extLst>
              </a:tr>
              <a:tr h="26042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210357"/>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967779"/>
                  </a:ext>
                </a:extLst>
              </a:tr>
              <a:tr h="226831">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 (Question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35603"/>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430506"/>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049162"/>
                  </a:ext>
                </a:extLst>
              </a:tr>
              <a:tr h="32740">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856509"/>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673696"/>
                  </a:ext>
                </a:extLst>
              </a:tr>
            </a:tbl>
          </a:graphicData>
        </a:graphic>
      </p:graphicFrame>
    </p:spTree>
    <p:extLst>
      <p:ext uri="{BB962C8B-B14F-4D97-AF65-F5344CB8AC3E}">
        <p14:creationId xmlns:p14="http://schemas.microsoft.com/office/powerpoint/2010/main" val="45893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4"/>
            <a:ext cx="6552727" cy="461665"/>
          </a:xfrm>
          <a:prstGeom prst="rect">
            <a:avLst/>
          </a:prstGeom>
          <a:noFill/>
        </p:spPr>
        <p:txBody>
          <a:bodyPr wrap="square" rtlCol="0">
            <a:spAutoFit/>
          </a:bodyPr>
          <a:lstStyle/>
          <a:p>
            <a:pPr lvl="0"/>
            <a:r>
              <a:rPr lang="en-GB" sz="2400" b="1" dirty="0">
                <a:solidFill>
                  <a:prstClr val="black"/>
                </a:solidFill>
              </a:rPr>
              <a:t>Paper 2 – Human Geography (120 MARKS) </a:t>
            </a:r>
          </a:p>
        </p:txBody>
      </p:sp>
      <p:sp>
        <p:nvSpPr>
          <p:cNvPr id="4" name="TextBox 3"/>
          <p:cNvSpPr txBox="1"/>
          <p:nvPr/>
        </p:nvSpPr>
        <p:spPr>
          <a:xfrm>
            <a:off x="683568" y="5877272"/>
            <a:ext cx="6120680" cy="407035"/>
          </a:xfrm>
          <a:prstGeom prst="rect">
            <a:avLst/>
          </a:prstGeom>
          <a:noFill/>
        </p:spPr>
        <p:txBody>
          <a:bodyPr wrap="square" rtlCol="0">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Timing = 120 marks in 2 hours 30 minutes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00661583"/>
              </p:ext>
            </p:extLst>
          </p:nvPr>
        </p:nvGraphicFramePr>
        <p:xfrm>
          <a:off x="179512" y="1052738"/>
          <a:ext cx="8856984" cy="4608511"/>
        </p:xfrm>
        <a:graphic>
          <a:graphicData uri="http://schemas.openxmlformats.org/drawingml/2006/table">
            <a:tbl>
              <a:tblPr firstRow="1" firstCol="1" bandRow="1"/>
              <a:tblGrid>
                <a:gridCol w="3557934">
                  <a:extLst>
                    <a:ext uri="{9D8B030D-6E8A-4147-A177-3AD203B41FA5}">
                      <a16:colId xmlns:a16="http://schemas.microsoft.com/office/drawing/2014/main" val="2009548180"/>
                    </a:ext>
                  </a:extLst>
                </a:gridCol>
                <a:gridCol w="1362613">
                  <a:extLst>
                    <a:ext uri="{9D8B030D-6E8A-4147-A177-3AD203B41FA5}">
                      <a16:colId xmlns:a16="http://schemas.microsoft.com/office/drawing/2014/main" val="1000326966"/>
                    </a:ext>
                  </a:extLst>
                </a:gridCol>
                <a:gridCol w="3072341">
                  <a:extLst>
                    <a:ext uri="{9D8B030D-6E8A-4147-A177-3AD203B41FA5}">
                      <a16:colId xmlns:a16="http://schemas.microsoft.com/office/drawing/2014/main" val="1568662617"/>
                    </a:ext>
                  </a:extLst>
                </a:gridCol>
                <a:gridCol w="864096">
                  <a:extLst>
                    <a:ext uri="{9D8B030D-6E8A-4147-A177-3AD203B41FA5}">
                      <a16:colId xmlns:a16="http://schemas.microsoft.com/office/drawing/2014/main" val="3840851807"/>
                    </a:ext>
                  </a:extLst>
                </a:gridCol>
              </a:tblGrid>
              <a:tr h="609058">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Question and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4385614"/>
                  </a:ext>
                </a:extLst>
              </a:tr>
              <a:tr h="46196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A (Question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957438"/>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955246"/>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29177"/>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81284"/>
                  </a:ext>
                </a:extLst>
              </a:tr>
              <a:tr h="280778">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Changing places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 (Question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27657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152559"/>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922219"/>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552530"/>
                  </a:ext>
                </a:extLst>
              </a:tr>
              <a:tr h="280778">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 (Question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947608"/>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3333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6843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351113"/>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647788"/>
                  </a:ext>
                </a:extLst>
              </a:tr>
            </a:tbl>
          </a:graphicData>
        </a:graphic>
      </p:graphicFrame>
    </p:spTree>
    <p:extLst>
      <p:ext uri="{BB962C8B-B14F-4D97-AF65-F5344CB8AC3E}">
        <p14:creationId xmlns:p14="http://schemas.microsoft.com/office/powerpoint/2010/main" val="122381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32656"/>
            <a:ext cx="7024744" cy="1143000"/>
          </a:xfrm>
        </p:spPr>
        <p:txBody>
          <a:bodyPr>
            <a:normAutofit/>
          </a:bodyPr>
          <a:lstStyle/>
          <a:p>
            <a:r>
              <a:rPr lang="en-GB" sz="3600" b="1" dirty="0"/>
              <a:t>Other considerations:</a:t>
            </a:r>
          </a:p>
        </p:txBody>
      </p:sp>
      <p:sp>
        <p:nvSpPr>
          <p:cNvPr id="3" name="Content Placeholder 2"/>
          <p:cNvSpPr>
            <a:spLocks noGrp="1"/>
          </p:cNvSpPr>
          <p:nvPr>
            <p:ph idx="1"/>
          </p:nvPr>
        </p:nvSpPr>
        <p:spPr>
          <a:xfrm>
            <a:off x="0" y="1628800"/>
            <a:ext cx="9144000" cy="4680520"/>
          </a:xfrm>
        </p:spPr>
        <p:txBody>
          <a:bodyPr>
            <a:normAutofit/>
          </a:bodyPr>
          <a:lstStyle/>
          <a:p>
            <a:r>
              <a:rPr lang="en-GB" sz="2800" dirty="0"/>
              <a:t>Please check your college email regularly and empty your deleted files regularly to ensure you get all of your mail.</a:t>
            </a:r>
          </a:p>
          <a:p>
            <a:r>
              <a:rPr lang="en-GB" sz="2800" dirty="0"/>
              <a:t>Phones must be put in bags unless we explicitly ask you to use them in class. </a:t>
            </a:r>
          </a:p>
          <a:p>
            <a:r>
              <a:rPr lang="en-GB" sz="2800"/>
              <a:t>Lanyards </a:t>
            </a:r>
            <a:r>
              <a:rPr lang="en-GB" sz="2800" smtClean="0"/>
              <a:t>must be work</a:t>
            </a:r>
            <a:r>
              <a:rPr lang="en-GB" sz="2800" smtClean="0"/>
              <a:t> </a:t>
            </a:r>
            <a:r>
              <a:rPr lang="en-GB" sz="2800" dirty="0"/>
              <a:t>in lessons.</a:t>
            </a:r>
          </a:p>
          <a:p>
            <a:r>
              <a:rPr lang="en-GB" sz="2800" dirty="0"/>
              <a:t>The college’s minimum attendance is now 90%. Any absence must be authorised by a parent/guardian by either ringing into college or emailing </a:t>
            </a:r>
            <a:r>
              <a:rPr lang="en-GB" sz="2800" dirty="0">
                <a:hlinkClick r:id="rId2"/>
              </a:rPr>
              <a:t>attendance@godalming.ac.uk</a:t>
            </a:r>
            <a:r>
              <a:rPr lang="en-GB" sz="2800" dirty="0"/>
              <a:t> It is your responsibility to contact a teacher to catch up on any work missed.</a:t>
            </a:r>
          </a:p>
        </p:txBody>
      </p:sp>
    </p:spTree>
    <p:extLst>
      <p:ext uri="{BB962C8B-B14F-4D97-AF65-F5344CB8AC3E}">
        <p14:creationId xmlns:p14="http://schemas.microsoft.com/office/powerpoint/2010/main" val="2731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2204864"/>
          </a:xfrm>
        </p:spPr>
        <p:txBody>
          <a:bodyPr>
            <a:normAutofit fontScale="90000"/>
          </a:bodyPr>
          <a:lstStyle/>
          <a:p>
            <a:pPr algn="ctr"/>
            <a:r>
              <a:rPr lang="en-GB" dirty="0"/>
              <a:t/>
            </a:r>
            <a:br>
              <a:rPr lang="en-GB" dirty="0"/>
            </a:br>
            <a:r>
              <a:rPr lang="en-GB" sz="6000" b="1" dirty="0"/>
              <a:t>WELCOME BACK TO GEOGRAPHY</a:t>
            </a:r>
            <a:r>
              <a:rPr lang="en-GB" dirty="0"/>
              <a:t/>
            </a:r>
            <a:br>
              <a:rPr lang="en-GB" dirty="0"/>
            </a:br>
            <a:r>
              <a:rPr lang="en-GB" sz="3600" b="1" dirty="0"/>
              <a:t>A reminder of expectations of the department</a:t>
            </a:r>
          </a:p>
        </p:txBody>
      </p:sp>
      <p:sp>
        <p:nvSpPr>
          <p:cNvPr id="3" name="Content Placeholder 2"/>
          <p:cNvSpPr>
            <a:spLocks noGrp="1"/>
          </p:cNvSpPr>
          <p:nvPr>
            <p:ph idx="1"/>
          </p:nvPr>
        </p:nvSpPr>
        <p:spPr>
          <a:xfrm>
            <a:off x="0" y="2348880"/>
            <a:ext cx="8892480" cy="5472608"/>
          </a:xfrm>
        </p:spPr>
        <p:txBody>
          <a:bodyPr>
            <a:normAutofit/>
          </a:bodyPr>
          <a:lstStyle/>
          <a:p>
            <a:r>
              <a:rPr lang="en-GB" sz="2800" dirty="0"/>
              <a:t>You </a:t>
            </a:r>
            <a:r>
              <a:rPr lang="en-GB" sz="2800" u="sng" dirty="0"/>
              <a:t>must</a:t>
            </a:r>
            <a:r>
              <a:rPr lang="en-GB" sz="2800" dirty="0"/>
              <a:t> be organised. Get a ring binder and make sure you keep all of your booklets and notes in it.</a:t>
            </a:r>
          </a:p>
          <a:p>
            <a:r>
              <a:rPr lang="en-GB" sz="2800" dirty="0"/>
              <a:t>Bring stationary to class e.g. pens, highlighters, </a:t>
            </a:r>
            <a:r>
              <a:rPr lang="en-GB" sz="2800" dirty="0" smtClean="0"/>
              <a:t>paper – due to COVID-19 we are unable to lend any resources to students.</a:t>
            </a:r>
            <a:endParaRPr lang="en-GB" sz="2800" dirty="0"/>
          </a:p>
          <a:p>
            <a:r>
              <a:rPr lang="en-GB" sz="2800" dirty="0"/>
              <a:t>Bring current booklet(s) to </a:t>
            </a:r>
            <a:r>
              <a:rPr lang="en-GB" sz="2800" dirty="0" smtClean="0"/>
              <a:t>classes/online teaching.</a:t>
            </a:r>
            <a:endParaRPr lang="en-GB" sz="2800" dirty="0"/>
          </a:p>
          <a:p>
            <a:r>
              <a:rPr lang="en-GB" sz="2800" dirty="0" smtClean="0"/>
              <a:t>Complete and submit </a:t>
            </a:r>
            <a:r>
              <a:rPr lang="en-GB" sz="2800" dirty="0"/>
              <a:t>homework on </a:t>
            </a:r>
            <a:r>
              <a:rPr lang="en-GB" sz="2800" dirty="0" smtClean="0"/>
              <a:t>time – your teachers will advise you of submission arrangements e.g. via Teams. </a:t>
            </a:r>
            <a:endParaRPr lang="en-GB" sz="2800" dirty="0"/>
          </a:p>
          <a:p>
            <a:endParaRPr lang="en-GB" sz="2000" dirty="0"/>
          </a:p>
        </p:txBody>
      </p:sp>
    </p:spTree>
    <p:extLst>
      <p:ext uri="{BB962C8B-B14F-4D97-AF65-F5344CB8AC3E}">
        <p14:creationId xmlns:p14="http://schemas.microsoft.com/office/powerpoint/2010/main" val="15442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024744" cy="908720"/>
          </a:xfrm>
        </p:spPr>
        <p:txBody>
          <a:bodyPr>
            <a:normAutofit/>
          </a:bodyPr>
          <a:lstStyle/>
          <a:p>
            <a:pPr algn="ctr"/>
            <a:r>
              <a:rPr lang="en-GB" sz="4400" b="1" dirty="0"/>
              <a:t>50:50</a:t>
            </a:r>
          </a:p>
        </p:txBody>
      </p:sp>
      <p:sp>
        <p:nvSpPr>
          <p:cNvPr id="3" name="Content Placeholder 2"/>
          <p:cNvSpPr>
            <a:spLocks noGrp="1"/>
          </p:cNvSpPr>
          <p:nvPr>
            <p:ph idx="1"/>
          </p:nvPr>
        </p:nvSpPr>
        <p:spPr>
          <a:xfrm>
            <a:off x="0" y="764704"/>
            <a:ext cx="9144000" cy="5256584"/>
          </a:xfrm>
        </p:spPr>
        <p:txBody>
          <a:bodyPr>
            <a:noAutofit/>
          </a:bodyPr>
          <a:lstStyle/>
          <a:p>
            <a:r>
              <a:rPr lang="en-GB" sz="2800" dirty="0">
                <a:latin typeface="Calibri" panose="020F0502020204030204" pitchFamily="34" charset="0"/>
                <a:ea typeface="Times New Roman" panose="02020603050405020304" pitchFamily="18" charset="0"/>
                <a:cs typeface="Times New Roman" panose="02020603050405020304" pitchFamily="18" charset="0"/>
              </a:rPr>
              <a:t>Homework does not necessarily need to be completed at home!  You can use free periods during the day to complete these tasks outside of lessons.  </a:t>
            </a:r>
          </a:p>
          <a:p>
            <a:r>
              <a:rPr lang="en-GB" sz="2800" dirty="0">
                <a:latin typeface="Calibri" panose="020F0502020204030204" pitchFamily="34" charset="0"/>
                <a:ea typeface="Times New Roman" panose="02020603050405020304" pitchFamily="18" charset="0"/>
                <a:cs typeface="Times New Roman" panose="02020603050405020304" pitchFamily="18" charset="0"/>
              </a:rPr>
              <a:t>To keep a good work/life balance, you might like to treat College as a 0845 to 1615 day and use your free periods in the library completing tasks.</a:t>
            </a:r>
          </a:p>
          <a:p>
            <a:r>
              <a:rPr lang="en-GB" sz="2800" dirty="0">
                <a:latin typeface="Calibri" panose="020F0502020204030204" pitchFamily="34" charset="0"/>
                <a:cs typeface="Times New Roman" panose="02020603050405020304" pitchFamily="18" charset="0"/>
              </a:rPr>
              <a:t>Along with work set by teachers, on the handout are suggestions of additional work to do each week. </a:t>
            </a:r>
          </a:p>
          <a:p>
            <a:r>
              <a:rPr lang="en-GB" sz="2800" dirty="0">
                <a:latin typeface="Calibri" panose="020F0502020204030204" pitchFamily="34" charset="0"/>
                <a:ea typeface="Calibri" panose="020F0502020204030204" pitchFamily="34" charset="0"/>
                <a:cs typeface="Times New Roman" panose="02020603050405020304" pitchFamily="18" charset="0"/>
              </a:rPr>
              <a:t>50/50 is a good way of thinking about this: 50% of the time spent on the subject will be spent in lesson but to be successful over the two years you should be matching this with the same amount of time in your own independent study of the subject.</a:t>
            </a:r>
            <a:endParaRPr lang="en-GB" sz="28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r="3320"/>
          <a:stretch/>
        </p:blipFill>
        <p:spPr bwMode="auto">
          <a:xfrm>
            <a:off x="7956376" y="5661248"/>
            <a:ext cx="1057114" cy="11120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24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08368" cy="1052736"/>
          </a:xfrm>
        </p:spPr>
        <p:txBody>
          <a:bodyPr>
            <a:normAutofit/>
          </a:bodyPr>
          <a:lstStyle/>
          <a:p>
            <a:r>
              <a:rPr lang="en-GB" sz="4400" b="1" dirty="0"/>
              <a:t>Remember:</a:t>
            </a:r>
          </a:p>
        </p:txBody>
      </p:sp>
      <p:sp>
        <p:nvSpPr>
          <p:cNvPr id="3" name="Content Placeholder 2"/>
          <p:cNvSpPr>
            <a:spLocks noGrp="1"/>
          </p:cNvSpPr>
          <p:nvPr>
            <p:ph idx="1"/>
          </p:nvPr>
        </p:nvSpPr>
        <p:spPr>
          <a:xfrm>
            <a:off x="0" y="908720"/>
            <a:ext cx="9144000" cy="5544616"/>
          </a:xfrm>
        </p:spPr>
        <p:txBody>
          <a:bodyPr>
            <a:normAutofit/>
          </a:bodyPr>
          <a:lstStyle/>
          <a:p>
            <a:r>
              <a:rPr lang="en-GB" sz="2400" dirty="0">
                <a:solidFill>
                  <a:schemeClr val="tx1"/>
                </a:solidFill>
              </a:rPr>
              <a:t>We are here to help and support you.</a:t>
            </a:r>
          </a:p>
          <a:p>
            <a:r>
              <a:rPr lang="en-GB" sz="2400" dirty="0">
                <a:solidFill>
                  <a:schemeClr val="tx1"/>
                </a:solidFill>
              </a:rPr>
              <a:t>If you are not sure about any of the content being covered please get in touch, sooner rather than later.</a:t>
            </a:r>
          </a:p>
          <a:p>
            <a:r>
              <a:rPr lang="en-GB" sz="2400" dirty="0">
                <a:solidFill>
                  <a:schemeClr val="tx1"/>
                </a:solidFill>
              </a:rPr>
              <a:t>It is not good enough to turn up to a lesson without homework claiming that you didn’t understand – check early and ask your teacher.</a:t>
            </a:r>
          </a:p>
          <a:p>
            <a:r>
              <a:rPr lang="en-GB" sz="2400" dirty="0">
                <a:solidFill>
                  <a:schemeClr val="tx1"/>
                </a:solidFill>
              </a:rPr>
              <a:t>Use Godalming online – lots of supporting material can be found on there.</a:t>
            </a:r>
          </a:p>
          <a:p>
            <a:r>
              <a:rPr lang="en-GB" sz="2400" dirty="0"/>
              <a:t>Prepare thoroughly for benchmark </a:t>
            </a:r>
            <a:r>
              <a:rPr lang="en-GB" sz="2400" dirty="0" smtClean="0"/>
              <a:t>assessments – these are very important as seen this year.</a:t>
            </a:r>
            <a:endParaRPr lang="en-GB" sz="2400" dirty="0">
              <a:solidFill>
                <a:schemeClr val="tx1"/>
              </a:solidFill>
            </a:endParaRPr>
          </a:p>
          <a:p>
            <a:r>
              <a:rPr lang="en-GB" sz="2400" dirty="0">
                <a:solidFill>
                  <a:schemeClr val="tx1"/>
                </a:solidFill>
              </a:rPr>
              <a:t>Come to a Department Workshop lunchtimes for some help.  These will be advertised within the department</a:t>
            </a:r>
            <a:r>
              <a:rPr lang="en-GB" sz="2400" dirty="0" smtClean="0">
                <a:solidFill>
                  <a:schemeClr val="tx1"/>
                </a:solidFill>
              </a:rPr>
              <a:t>.</a:t>
            </a:r>
          </a:p>
          <a:p>
            <a:pPr lvl="0"/>
            <a:r>
              <a:rPr lang="en-GB" sz="2400" dirty="0">
                <a:solidFill>
                  <a:prstClr val="black"/>
                </a:solidFill>
              </a:rPr>
              <a:t>The A Level Geography Handbook containing information about the course, assessment policy etc. can be found on GOL under Course Information.</a:t>
            </a:r>
          </a:p>
          <a:p>
            <a:endParaRPr lang="en-GB" sz="2400" dirty="0">
              <a:solidFill>
                <a:schemeClr val="tx1"/>
              </a:solidFill>
            </a:endParaRPr>
          </a:p>
        </p:txBody>
      </p:sp>
    </p:spTree>
    <p:extLst>
      <p:ext uri="{BB962C8B-B14F-4D97-AF65-F5344CB8AC3E}">
        <p14:creationId xmlns:p14="http://schemas.microsoft.com/office/powerpoint/2010/main" val="23365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0728"/>
          </a:xfrm>
        </p:spPr>
        <p:txBody>
          <a:bodyPr/>
          <a:lstStyle/>
          <a:p>
            <a:pPr algn="ctr"/>
            <a:r>
              <a:rPr lang="en-GB" b="1" dirty="0" smtClean="0"/>
              <a:t>Classrooms arrangements due to COVID 19</a:t>
            </a:r>
            <a:endParaRPr lang="en-GB" b="1" dirty="0"/>
          </a:p>
        </p:txBody>
      </p:sp>
      <p:sp>
        <p:nvSpPr>
          <p:cNvPr id="3" name="Content Placeholder 2"/>
          <p:cNvSpPr>
            <a:spLocks noGrp="1"/>
          </p:cNvSpPr>
          <p:nvPr>
            <p:ph idx="1"/>
          </p:nvPr>
        </p:nvSpPr>
        <p:spPr>
          <a:xfrm>
            <a:off x="0" y="1124744"/>
            <a:ext cx="9144000" cy="5052219"/>
          </a:xfrm>
        </p:spPr>
        <p:txBody>
          <a:bodyPr>
            <a:normAutofit/>
          </a:bodyPr>
          <a:lstStyle/>
          <a:p>
            <a:r>
              <a:rPr lang="en-GB" dirty="0" smtClean="0"/>
              <a:t>Classrooms </a:t>
            </a:r>
            <a:r>
              <a:rPr lang="en-GB" dirty="0"/>
              <a:t>have been set up by the Estates team to maintain distance between the students, and 2m from the teacher</a:t>
            </a:r>
            <a:r>
              <a:rPr lang="en-GB" dirty="0" smtClean="0"/>
              <a:t>.</a:t>
            </a:r>
          </a:p>
          <a:p>
            <a:r>
              <a:rPr lang="en-GB" dirty="0"/>
              <a:t>Students will then sanitise their hands as they enter the room. </a:t>
            </a:r>
            <a:endParaRPr lang="en-GB" dirty="0" smtClean="0"/>
          </a:p>
          <a:p>
            <a:r>
              <a:rPr lang="en-GB" dirty="0" smtClean="0"/>
              <a:t>Students </a:t>
            </a:r>
            <a:r>
              <a:rPr lang="en-GB" dirty="0"/>
              <a:t>will take wipes on entry to the classroom and are to wipe down ‘touch surfaces’ including their </a:t>
            </a:r>
            <a:r>
              <a:rPr lang="en-GB" dirty="0" smtClean="0"/>
              <a:t>desk and chair at </a:t>
            </a:r>
            <a:r>
              <a:rPr lang="en-GB" dirty="0"/>
              <a:t>the beginning of the lesson. </a:t>
            </a:r>
            <a:endParaRPr lang="en-GB" dirty="0" smtClean="0"/>
          </a:p>
          <a:p>
            <a:r>
              <a:rPr lang="en-GB" dirty="0" smtClean="0"/>
              <a:t>The </a:t>
            </a:r>
            <a:r>
              <a:rPr lang="en-GB" dirty="0"/>
              <a:t>used wipes will be kept on the floor under the students’ desk and taken to the bin at the end of the lesson as </a:t>
            </a:r>
            <a:r>
              <a:rPr lang="en-GB" dirty="0" smtClean="0"/>
              <a:t>the students </a:t>
            </a:r>
            <a:r>
              <a:rPr lang="en-GB" dirty="0"/>
              <a:t>leave the room. </a:t>
            </a:r>
            <a:endParaRPr lang="en-GB" dirty="0" smtClean="0"/>
          </a:p>
          <a:p>
            <a:r>
              <a:rPr lang="en-GB" dirty="0" smtClean="0"/>
              <a:t>Students </a:t>
            </a:r>
            <a:r>
              <a:rPr lang="en-GB" dirty="0"/>
              <a:t>will then sanitise their hands as they leave the room. </a:t>
            </a:r>
          </a:p>
          <a:p>
            <a:r>
              <a:rPr lang="en-GB" dirty="0" smtClean="0"/>
              <a:t>Booklets/hand-outs - Students will </a:t>
            </a:r>
            <a:r>
              <a:rPr lang="en-GB" dirty="0"/>
              <a:t>collect their own copy as they arrive having just sanitised their hands. </a:t>
            </a:r>
          </a:p>
          <a:p>
            <a:r>
              <a:rPr lang="en-GB" dirty="0" smtClean="0"/>
              <a:t>Students </a:t>
            </a:r>
            <a:r>
              <a:rPr lang="en-GB" dirty="0"/>
              <a:t>will remain seated and at their desks wherever possible during the lesson. </a:t>
            </a:r>
          </a:p>
          <a:p>
            <a:r>
              <a:rPr lang="en-GB" dirty="0" smtClean="0"/>
              <a:t>Students </a:t>
            </a:r>
            <a:r>
              <a:rPr lang="en-GB" dirty="0"/>
              <a:t>will use the same seats for all lessons in a specific classroom to reduce movement</a:t>
            </a:r>
            <a:r>
              <a:rPr lang="en-GB" dirty="0" smtClean="0"/>
              <a:t>.</a:t>
            </a:r>
            <a:endParaRPr lang="en-GB" dirty="0"/>
          </a:p>
          <a:p>
            <a:endParaRPr lang="en-GB" dirty="0"/>
          </a:p>
        </p:txBody>
      </p:sp>
    </p:spTree>
    <p:extLst>
      <p:ext uri="{BB962C8B-B14F-4D97-AF65-F5344CB8AC3E}">
        <p14:creationId xmlns:p14="http://schemas.microsoft.com/office/powerpoint/2010/main" val="396601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Lessons – Blended Teaching</a:t>
            </a:r>
            <a:endParaRPr lang="en-GB" b="1" dirty="0"/>
          </a:p>
        </p:txBody>
      </p:sp>
      <p:sp>
        <p:nvSpPr>
          <p:cNvPr id="3" name="Content Placeholder 2"/>
          <p:cNvSpPr>
            <a:spLocks noGrp="1"/>
          </p:cNvSpPr>
          <p:nvPr>
            <p:ph idx="1"/>
          </p:nvPr>
        </p:nvSpPr>
        <p:spPr>
          <a:xfrm>
            <a:off x="107504" y="1412776"/>
            <a:ext cx="8407846" cy="4764187"/>
          </a:xfrm>
        </p:spPr>
        <p:txBody>
          <a:bodyPr>
            <a:normAutofit/>
          </a:bodyPr>
          <a:lstStyle/>
          <a:p>
            <a:pPr marL="0" indent="0">
              <a:buNone/>
            </a:pPr>
            <a:endParaRPr lang="en-GB" dirty="0"/>
          </a:p>
          <a:p>
            <a:pPr lvl="0"/>
            <a:r>
              <a:rPr lang="en-GB" dirty="0"/>
              <a:t>We will be giving out booklets in lessons.  You need to ensure you bring these to lessons or have them available if teaching via Teams.</a:t>
            </a:r>
          </a:p>
          <a:p>
            <a:pPr lvl="0"/>
            <a:r>
              <a:rPr lang="en-GB" dirty="0"/>
              <a:t>Classes will be split in half with half the class in the room and half accessing the lesson via Teams at home for at least the first 4 weeks of teaching.  We expect students to have their camera </a:t>
            </a:r>
            <a:r>
              <a:rPr lang="en-GB" b="1" dirty="0"/>
              <a:t>ON</a:t>
            </a:r>
            <a:r>
              <a:rPr lang="en-GB" dirty="0"/>
              <a:t> when in lessons from now on.</a:t>
            </a:r>
          </a:p>
          <a:p>
            <a:pPr lvl="0"/>
            <a:r>
              <a:rPr lang="en-GB" dirty="0"/>
              <a:t>You will need some form of technology in lessons.  This will be for research and submission of work.  Ideally a laptop or tablet is needed – ensure it is charged and you bring a charge pack with you.  You won’t be able to charge these in lessons due to the risk of trailing wires.</a:t>
            </a:r>
          </a:p>
          <a:p>
            <a:pPr lvl="0"/>
            <a:r>
              <a:rPr lang="en-GB" dirty="0"/>
              <a:t>Make sure you have Word and Teams.  If you go to office.com you will be able to download all Office products for free using your college log in.</a:t>
            </a:r>
          </a:p>
          <a:p>
            <a:endParaRPr lang="en-GB" dirty="0"/>
          </a:p>
          <a:p>
            <a:endParaRPr lang="en-GB" dirty="0"/>
          </a:p>
        </p:txBody>
      </p:sp>
    </p:spTree>
    <p:extLst>
      <p:ext uri="{BB962C8B-B14F-4D97-AF65-F5344CB8AC3E}">
        <p14:creationId xmlns:p14="http://schemas.microsoft.com/office/powerpoint/2010/main" val="32182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12550"/>
          </a:xfrm>
        </p:spPr>
        <p:txBody>
          <a:bodyPr/>
          <a:lstStyle/>
          <a:p>
            <a:pPr algn="ctr"/>
            <a:r>
              <a:rPr lang="en-GB" b="1" dirty="0" smtClean="0"/>
              <a:t>Online Work Submission – Microsoft Teams</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1656" y="3463839"/>
            <a:ext cx="4896544" cy="2754306"/>
          </a:xfrm>
        </p:spPr>
      </p:pic>
      <p:sp>
        <p:nvSpPr>
          <p:cNvPr id="5" name="TextBox 4"/>
          <p:cNvSpPr txBox="1"/>
          <p:nvPr/>
        </p:nvSpPr>
        <p:spPr>
          <a:xfrm>
            <a:off x="107504" y="1844824"/>
            <a:ext cx="3888432" cy="4370427"/>
          </a:xfrm>
          <a:prstGeom prst="rect">
            <a:avLst/>
          </a:prstGeom>
          <a:noFill/>
        </p:spPr>
        <p:txBody>
          <a:bodyPr wrap="square" rtlCol="0">
            <a:spAutoFit/>
          </a:bodyPr>
          <a:lstStyle/>
          <a:p>
            <a:r>
              <a:rPr lang="en-GB" sz="2000" dirty="0" smtClean="0"/>
              <a:t>If you do not have a scanner at home this app can be used.</a:t>
            </a:r>
          </a:p>
          <a:p>
            <a:endParaRPr lang="en-GB" sz="2000" b="1" dirty="0"/>
          </a:p>
          <a:p>
            <a:r>
              <a:rPr lang="en-GB" sz="2000" b="1" dirty="0" smtClean="0"/>
              <a:t>Office Lens</a:t>
            </a:r>
          </a:p>
          <a:p>
            <a:endParaRPr lang="en-GB" dirty="0"/>
          </a:p>
          <a:p>
            <a:pPr marL="285750" indent="-285750">
              <a:buFont typeface="Arial" panose="020B0604020202020204" pitchFamily="34" charset="0"/>
              <a:buChar char="•"/>
            </a:pPr>
            <a:r>
              <a:rPr lang="en-GB" dirty="0" smtClean="0"/>
              <a:t>This </a:t>
            </a:r>
            <a:r>
              <a:rPr lang="en-GB" dirty="0"/>
              <a:t>can be searched and downloaded for free on your phone. </a:t>
            </a:r>
            <a:endParaRPr lang="en-GB" dirty="0" smtClean="0"/>
          </a:p>
          <a:p>
            <a:pPr marL="285750" indent="-285750">
              <a:buFont typeface="Arial" panose="020B0604020202020204" pitchFamily="34" charset="0"/>
              <a:buChar char="•"/>
            </a:pPr>
            <a:r>
              <a:rPr lang="en-GB" dirty="0" smtClean="0"/>
              <a:t>You </a:t>
            </a:r>
            <a:r>
              <a:rPr lang="en-GB" dirty="0"/>
              <a:t>then use it as a 'scanner' taking pictures of each page of a document. </a:t>
            </a:r>
            <a:endParaRPr lang="en-GB" dirty="0" smtClean="0"/>
          </a:p>
          <a:p>
            <a:pPr marL="285750" indent="-285750">
              <a:buFont typeface="Arial" panose="020B0604020202020204" pitchFamily="34" charset="0"/>
              <a:buChar char="•"/>
            </a:pPr>
            <a:r>
              <a:rPr lang="en-GB" dirty="0" smtClean="0"/>
              <a:t>It </a:t>
            </a:r>
            <a:r>
              <a:rPr lang="en-GB" dirty="0"/>
              <a:t>will collate the pages as one </a:t>
            </a:r>
            <a:r>
              <a:rPr lang="en-GB" dirty="0" smtClean="0"/>
              <a:t>document.</a:t>
            </a:r>
          </a:p>
          <a:p>
            <a:pPr marL="285750" indent="-285750">
              <a:buFont typeface="Arial" panose="020B0604020202020204" pitchFamily="34" charset="0"/>
              <a:buChar char="•"/>
            </a:pPr>
            <a:r>
              <a:rPr lang="en-GB" dirty="0" smtClean="0"/>
              <a:t>You can </a:t>
            </a:r>
            <a:r>
              <a:rPr lang="en-GB" dirty="0"/>
              <a:t>then be </a:t>
            </a:r>
            <a:r>
              <a:rPr lang="en-GB" dirty="0" smtClean="0"/>
              <a:t>email the document </a:t>
            </a:r>
            <a:r>
              <a:rPr lang="en-GB" dirty="0"/>
              <a:t>to your inbox </a:t>
            </a:r>
            <a:r>
              <a:rPr lang="en-GB" dirty="0" smtClean="0"/>
              <a:t>to </a:t>
            </a:r>
            <a:r>
              <a:rPr lang="en-GB" dirty="0"/>
              <a:t>upload </a:t>
            </a:r>
            <a:r>
              <a:rPr lang="en-GB" dirty="0" smtClean="0"/>
              <a:t>or </a:t>
            </a:r>
            <a:r>
              <a:rPr lang="en-GB" dirty="0"/>
              <a:t>directly </a:t>
            </a:r>
            <a:r>
              <a:rPr lang="en-GB" dirty="0" smtClean="0"/>
              <a:t>upload to Microsoft Teams.</a:t>
            </a:r>
          </a:p>
        </p:txBody>
      </p:sp>
      <p:sp>
        <p:nvSpPr>
          <p:cNvPr id="6" name="TextBox 5"/>
          <p:cNvSpPr txBox="1"/>
          <p:nvPr/>
        </p:nvSpPr>
        <p:spPr>
          <a:xfrm>
            <a:off x="107504" y="1124744"/>
            <a:ext cx="8928992" cy="707886"/>
          </a:xfrm>
          <a:prstGeom prst="rect">
            <a:avLst/>
          </a:prstGeom>
          <a:noFill/>
        </p:spPr>
        <p:txBody>
          <a:bodyPr wrap="square" rtlCol="0">
            <a:spAutoFit/>
          </a:bodyPr>
          <a:lstStyle/>
          <a:p>
            <a:r>
              <a:rPr lang="en-GB" sz="2000" b="1" dirty="0"/>
              <a:t>NOTE:  Please only upload </a:t>
            </a:r>
            <a:r>
              <a:rPr lang="en-GB" sz="2000" b="1" dirty="0" smtClean="0"/>
              <a:t>work for submission </a:t>
            </a:r>
            <a:r>
              <a:rPr lang="en-GB" sz="2000" b="1" dirty="0"/>
              <a:t>as one document rather than individual </a:t>
            </a:r>
            <a:r>
              <a:rPr lang="en-GB" sz="2000" b="1" dirty="0" smtClean="0"/>
              <a:t>pages.</a:t>
            </a:r>
            <a:endParaRPr lang="en-GB" sz="2000" b="1" dirty="0"/>
          </a:p>
        </p:txBody>
      </p:sp>
    </p:spTree>
    <p:extLst>
      <p:ext uri="{BB962C8B-B14F-4D97-AF65-F5344CB8AC3E}">
        <p14:creationId xmlns:p14="http://schemas.microsoft.com/office/powerpoint/2010/main" val="47092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22547990"/>
              </p:ext>
            </p:extLst>
          </p:nvPr>
        </p:nvGraphicFramePr>
        <p:xfrm>
          <a:off x="539552" y="1700808"/>
          <a:ext cx="7992888" cy="4297680"/>
        </p:xfrm>
        <a:graphic>
          <a:graphicData uri="http://schemas.openxmlformats.org/drawingml/2006/table">
            <a:tbl>
              <a:tblPr firstRow="1" firstCol="1" bandRow="1"/>
              <a:tblGrid>
                <a:gridCol w="2663774">
                  <a:extLst>
                    <a:ext uri="{9D8B030D-6E8A-4147-A177-3AD203B41FA5}">
                      <a16:colId xmlns:a16="http://schemas.microsoft.com/office/drawing/2014/main" val="1097610356"/>
                    </a:ext>
                  </a:extLst>
                </a:gridCol>
                <a:gridCol w="2664557">
                  <a:extLst>
                    <a:ext uri="{9D8B030D-6E8A-4147-A177-3AD203B41FA5}">
                      <a16:colId xmlns:a16="http://schemas.microsoft.com/office/drawing/2014/main" val="2450525961"/>
                    </a:ext>
                  </a:extLst>
                </a:gridCol>
                <a:gridCol w="2664557">
                  <a:extLst>
                    <a:ext uri="{9D8B030D-6E8A-4147-A177-3AD203B41FA5}">
                      <a16:colId xmlns:a16="http://schemas.microsoft.com/office/drawing/2014/main" val="3715798779"/>
                    </a:ext>
                  </a:extLst>
                </a:gridCol>
              </a:tblGrid>
              <a:tr h="0">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1 –</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PHYSICAL</a:t>
                      </a:r>
                    </a:p>
                    <a:p>
                      <a:pPr algn="ctr">
                        <a:spcAft>
                          <a:spcPts val="0"/>
                        </a:spcAft>
                        <a:tabLst>
                          <a:tab pos="752475" algn="l"/>
                        </a:tabLs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2 – HUMAN</a:t>
                      </a:r>
                    </a:p>
                    <a:p>
                      <a:pPr algn="ctr">
                        <a:spcAft>
                          <a:spcPts val="0"/>
                        </a:spcAft>
                        <a:tabLst>
                          <a:tab pos="752475" algn="l"/>
                        </a:tabLs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NEA:</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GEOGRAPHY FIELDWORK INVESTIGATION (20%)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212"/>
                  </a:ext>
                </a:extLst>
              </a:tr>
              <a:tr h="0">
                <a:tc>
                  <a:txBody>
                    <a:bodyPr/>
                    <a:lstStyle/>
                    <a:p>
                      <a:r>
                        <a:rPr lang="en-GB" sz="1800" b="1" kern="1200" dirty="0">
                          <a:solidFill>
                            <a:schemeClr val="tx1"/>
                          </a:solidFill>
                          <a:effectLst/>
                          <a:latin typeface="Calibri" panose="020F0502020204030204" pitchFamily="34" charset="0"/>
                          <a:ea typeface="+mn-ea"/>
                          <a:cs typeface="Calibri" panose="020F0502020204030204" pitchFamily="34" charset="0"/>
                        </a:rPr>
                        <a:t>YEAR</a:t>
                      </a:r>
                      <a:r>
                        <a:rPr lang="en-GB" sz="1800" b="1" kern="1200" baseline="0" dirty="0">
                          <a:solidFill>
                            <a:schemeClr val="tx1"/>
                          </a:solidFill>
                          <a:effectLst/>
                          <a:latin typeface="Calibri" panose="020F0502020204030204" pitchFamily="34" charset="0"/>
                          <a:ea typeface="+mn-ea"/>
                          <a:cs typeface="Calibri" panose="020F0502020204030204" pitchFamily="34" charset="0"/>
                        </a:rPr>
                        <a:t> 1</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Coastal systems and landscapes</a:t>
                      </a:r>
                    </a:p>
                    <a:p>
                      <a:pPr marL="285750" indent="-285750">
                        <a:buFont typeface="Arial" panose="020B0604020202020204" pitchFamily="34" charset="0"/>
                        <a:buChar char="•"/>
                      </a:pP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Water and the carbon cycle</a:t>
                      </a:r>
                    </a:p>
                    <a:p>
                      <a:pP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1</a:t>
                      </a: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Changing Places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2">
                  <a:txBody>
                    <a:bodyPr/>
                    <a:lstStyle/>
                    <a:p>
                      <a:pPr algn="l">
                        <a:spcAft>
                          <a:spcPts val="0"/>
                        </a:spcAft>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complete an individual investigation which must include data collected in the field.  The individual investigation must be based on a question or issue defined and developed by the student relating to part of the specification content.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81855824"/>
                  </a:ext>
                </a:extLst>
              </a:tr>
              <a:tr h="774700">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Hazards</a:t>
                      </a:r>
                    </a:p>
                    <a:p>
                      <a:pPr marL="0" indent="0">
                        <a:spcAft>
                          <a:spcPts val="0"/>
                        </a:spcAft>
                        <a:buFont typeface="Arial" panose="020B0604020202020204" pitchFamily="34" charset="0"/>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a:spcAft>
                          <a:spcPts val="0"/>
                        </a:spcAft>
                        <a:tabLst>
                          <a:tab pos="752475"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YEAR 2</a:t>
                      </a:r>
                    </a:p>
                    <a:p>
                      <a:pPr marL="342900" indent="-342900" algn="l">
                        <a:spcAft>
                          <a:spcPts val="0"/>
                        </a:spcAft>
                        <a:buFont typeface="Arial" panose="020B0604020202020204" pitchFamily="34" charset="0"/>
                        <a:buChar char="•"/>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l">
                        <a:spcAft>
                          <a:spcPts val="0"/>
                        </a:spcAft>
                        <a:tabLst>
                          <a:tab pos="752475" algn="l"/>
                        </a:tabLst>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46517230"/>
                  </a:ext>
                </a:extLst>
              </a:tr>
            </a:tbl>
          </a:graphicData>
        </a:graphic>
      </p:graphicFrame>
      <p:sp>
        <p:nvSpPr>
          <p:cNvPr id="4" name="Title 3"/>
          <p:cNvSpPr>
            <a:spLocks noGrp="1"/>
          </p:cNvSpPr>
          <p:nvPr>
            <p:ph type="title"/>
          </p:nvPr>
        </p:nvSpPr>
        <p:spPr>
          <a:xfrm>
            <a:off x="539552" y="332656"/>
            <a:ext cx="7024744" cy="1143000"/>
          </a:xfrm>
        </p:spPr>
        <p:txBody>
          <a:bodyPr/>
          <a:lstStyle/>
          <a:p>
            <a:r>
              <a:rPr lang="en-GB" b="1" dirty="0"/>
              <a:t>Topics covered:</a:t>
            </a:r>
          </a:p>
        </p:txBody>
      </p:sp>
    </p:spTree>
    <p:extLst>
      <p:ext uri="{BB962C8B-B14F-4D97-AF65-F5344CB8AC3E}">
        <p14:creationId xmlns:p14="http://schemas.microsoft.com/office/powerpoint/2010/main" val="111072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Pre-work</a:t>
            </a:r>
            <a:endParaRPr lang="en-GB" b="1" dirty="0"/>
          </a:p>
        </p:txBody>
      </p:sp>
      <p:sp>
        <p:nvSpPr>
          <p:cNvPr id="3" name="Content Placeholder 2"/>
          <p:cNvSpPr>
            <a:spLocks noGrp="1"/>
          </p:cNvSpPr>
          <p:nvPr>
            <p:ph idx="1"/>
          </p:nvPr>
        </p:nvSpPr>
        <p:spPr>
          <a:xfrm>
            <a:off x="179512" y="1340768"/>
            <a:ext cx="8856984" cy="4836195"/>
          </a:xfrm>
        </p:spPr>
        <p:txBody>
          <a:bodyPr/>
          <a:lstStyle/>
          <a:p>
            <a:r>
              <a:rPr lang="en-GB" dirty="0" smtClean="0"/>
              <a:t>At enrolment you were set pre-work on the Hazards and Global Systems and Global Governance topics.  </a:t>
            </a:r>
          </a:p>
          <a:p>
            <a:pPr lvl="1"/>
            <a:r>
              <a:rPr lang="en-GB" b="1" dirty="0"/>
              <a:t>Hazards</a:t>
            </a:r>
            <a:r>
              <a:rPr lang="en-GB" dirty="0"/>
              <a:t> - research and </a:t>
            </a:r>
            <a:r>
              <a:rPr lang="en-GB" dirty="0" smtClean="0"/>
              <a:t>create </a:t>
            </a:r>
            <a:r>
              <a:rPr lang="en-GB" dirty="0"/>
              <a:t>a fact file on 2 Hazard events</a:t>
            </a:r>
            <a:r>
              <a:rPr lang="en-GB" dirty="0" smtClean="0"/>
              <a:t>. (Resource on GOL)</a:t>
            </a:r>
            <a:endParaRPr lang="en-GB" dirty="0"/>
          </a:p>
          <a:p>
            <a:pPr lvl="1"/>
            <a:r>
              <a:rPr lang="en-GB" b="1" dirty="0" smtClean="0"/>
              <a:t>Global Systems and Global Governance </a:t>
            </a:r>
            <a:r>
              <a:rPr lang="en-GB" dirty="0"/>
              <a:t>– complete pre-work booklet.</a:t>
            </a:r>
          </a:p>
          <a:p>
            <a:pPr lvl="1"/>
            <a:r>
              <a:rPr lang="en-GB" b="1" dirty="0"/>
              <a:t>NEA</a:t>
            </a:r>
            <a:r>
              <a:rPr lang="en-GB" dirty="0"/>
              <a:t> - locate and look through your pre-work and follow-up work for the </a:t>
            </a:r>
            <a:r>
              <a:rPr lang="en-GB" dirty="0" err="1"/>
              <a:t>Witterings</a:t>
            </a:r>
            <a:r>
              <a:rPr lang="en-GB" dirty="0"/>
              <a:t> and Godalming fieldtrips, and the pre-work for the Guildford fieldtrip. Refer to the NEA Skills Preparation Folder in the Independent Investigation Folder if unable to locate your own resources.  </a:t>
            </a:r>
            <a:r>
              <a:rPr lang="en-GB" b="1" dirty="0"/>
              <a:t>Bring your NEA folder complete with workbook and folder to </a:t>
            </a:r>
            <a:r>
              <a:rPr lang="en-GB" b="1" i="1" dirty="0"/>
              <a:t>all Physical lessons </a:t>
            </a:r>
            <a:r>
              <a:rPr lang="en-GB" b="1" dirty="0"/>
              <a:t>in the coming weeks</a:t>
            </a:r>
            <a:r>
              <a:rPr lang="en-GB" b="1" dirty="0" smtClean="0"/>
              <a:t>.</a:t>
            </a:r>
          </a:p>
          <a:p>
            <a:pPr lvl="1"/>
            <a:endParaRPr lang="en-GB" b="1" dirty="0"/>
          </a:p>
          <a:p>
            <a:pPr lvl="1"/>
            <a:endParaRPr lang="en-GB" b="1" dirty="0" smtClean="0"/>
          </a:p>
          <a:p>
            <a:pPr marL="342900" lvl="0" indent="-342900">
              <a:lnSpc>
                <a:spcPct val="107000"/>
              </a:lnSpc>
              <a:spcAft>
                <a:spcPts val="80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Global </a:t>
            </a:r>
            <a:r>
              <a:rPr lang="en-GB" sz="2000" dirty="0" smtClean="0">
                <a:latin typeface="Calibri" panose="020F0502020204030204" pitchFamily="34" charset="0"/>
                <a:ea typeface="Calibri" panose="020F0502020204030204" pitchFamily="34" charset="0"/>
                <a:cs typeface="Times New Roman" panose="02020603050405020304" pitchFamily="18" charset="0"/>
              </a:rPr>
              <a:t>Governance </a:t>
            </a:r>
            <a:r>
              <a:rPr lang="en-GB" sz="2000" dirty="0">
                <a:latin typeface="Calibri" panose="020F0502020204030204" pitchFamily="34" charset="0"/>
                <a:ea typeface="Calibri" panose="020F0502020204030204" pitchFamily="34" charset="0"/>
                <a:cs typeface="Times New Roman" panose="02020603050405020304" pitchFamily="18" charset="0"/>
              </a:rPr>
              <a:t>and NEA booklets </a:t>
            </a:r>
            <a:r>
              <a:rPr lang="en-GB" sz="2000" dirty="0" smtClean="0">
                <a:latin typeface="Calibri" panose="020F0502020204030204" pitchFamily="34" charset="0"/>
                <a:ea typeface="Calibri" panose="020F0502020204030204" pitchFamily="34" charset="0"/>
                <a:cs typeface="Times New Roman" panose="02020603050405020304" pitchFamily="18" charset="0"/>
              </a:rPr>
              <a:t>issued </a:t>
            </a:r>
            <a:r>
              <a:rPr lang="en-GB" sz="2000" dirty="0">
                <a:latin typeface="Calibri" panose="020F0502020204030204" pitchFamily="34" charset="0"/>
                <a:ea typeface="Calibri" panose="020F0502020204030204" pitchFamily="34" charset="0"/>
                <a:cs typeface="Times New Roman" panose="02020603050405020304" pitchFamily="18" charset="0"/>
              </a:rPr>
              <a:t>at U6 enrolment must be brought to your lessons.</a:t>
            </a:r>
          </a:p>
          <a:p>
            <a:pPr lvl="1"/>
            <a:endParaRPr lang="en-GB" dirty="0"/>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213384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Recommended Text Book</a:t>
            </a:r>
          </a:p>
        </p:txBody>
      </p:sp>
      <p:sp>
        <p:nvSpPr>
          <p:cNvPr id="3" name="Content Placeholder 2"/>
          <p:cNvSpPr>
            <a:spLocks noGrp="1"/>
          </p:cNvSpPr>
          <p:nvPr>
            <p:ph sz="half" idx="1"/>
          </p:nvPr>
        </p:nvSpPr>
        <p:spPr>
          <a:xfrm>
            <a:off x="395536" y="1825625"/>
            <a:ext cx="4119314" cy="4351338"/>
          </a:xfrm>
        </p:spPr>
        <p:txBody>
          <a:bodyPr/>
          <a:lstStyle/>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r>
              <a:rPr lang="en-GB" sz="2400" dirty="0">
                <a:latin typeface="Calibri" panose="020F0502020204030204" pitchFamily="34" charset="0"/>
                <a:ea typeface="Times New Roman" panose="02020603050405020304" pitchFamily="18" charset="0"/>
              </a:rPr>
              <a:t>Hodder AQA A Level Geography</a:t>
            </a:r>
            <a:endParaRPr lang="en-GB" sz="2400" dirty="0">
              <a:latin typeface="Times New Roman" panose="02020603050405020304" pitchFamily="18" charset="0"/>
              <a:ea typeface="Times New Roman" panose="02020603050405020304" pitchFamily="18" charset="0"/>
            </a:endParaRPr>
          </a:p>
          <a:p>
            <a:pPr marL="0" lvl="0" indent="0" hangingPunct="0">
              <a:spcAft>
                <a:spcPts val="0"/>
              </a:spcAft>
              <a:buNone/>
            </a:pPr>
            <a:r>
              <a:rPr lang="en-GB" sz="2400" dirty="0">
                <a:latin typeface="Calibri" panose="020F0502020204030204" pitchFamily="34" charset="0"/>
                <a:ea typeface="Times New Roman" panose="02020603050405020304" pitchFamily="18" charset="0"/>
              </a:rPr>
              <a:t>ISBN 978-1-4718-5869-7</a:t>
            </a:r>
          </a:p>
          <a:p>
            <a:pPr marL="0" lvl="0" indent="0" hangingPunct="0">
              <a:spcAft>
                <a:spcPts val="0"/>
              </a:spcAft>
              <a:buNone/>
            </a:pPr>
            <a:endParaRPr lang="en-GB" sz="2400" dirty="0">
              <a:latin typeface="Calibri" panose="020F0502020204030204" pitchFamily="34" charset="0"/>
              <a:ea typeface="Times New Roman" panose="02020603050405020304" pitchFamily="18" charset="0"/>
            </a:endParaRPr>
          </a:p>
          <a:p>
            <a:pPr marL="0" lvl="0" indent="0" hangingPunct="0">
              <a:spcAft>
                <a:spcPts val="0"/>
              </a:spcAft>
              <a:buNone/>
            </a:pPr>
            <a:r>
              <a:rPr lang="en-GB" sz="2400" dirty="0">
                <a:ea typeface="Times New Roman" panose="02020603050405020304" pitchFamily="18" charset="0"/>
              </a:rPr>
              <a:t>This is available with other resources in the ILC and </a:t>
            </a:r>
            <a:r>
              <a:rPr lang="en-GB" sz="2400" dirty="0">
                <a:latin typeface="Calibri" panose="020F0502020204030204" pitchFamily="34" charset="0"/>
                <a:ea typeface="Calibri" panose="020F0502020204030204" pitchFamily="34" charset="0"/>
                <a:cs typeface="Times New Roman" panose="02020603050405020304" pitchFamily="18" charset="0"/>
              </a:rPr>
              <a:t>also as an eBook </a:t>
            </a:r>
            <a:r>
              <a:rPr lang="en-GB" sz="2400" dirty="0" smtClean="0">
                <a:latin typeface="Calibri" panose="020F0502020204030204" pitchFamily="34" charset="0"/>
                <a:ea typeface="Calibri" panose="020F0502020204030204" pitchFamily="34" charset="0"/>
                <a:cs typeface="Times New Roman" panose="02020603050405020304" pitchFamily="18" charset="0"/>
              </a:rPr>
              <a:t>on Browns VLE.</a:t>
            </a: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690689"/>
            <a:ext cx="3401335" cy="4417318"/>
          </a:xfrm>
        </p:spPr>
      </p:pic>
    </p:spTree>
    <p:extLst>
      <p:ext uri="{BB962C8B-B14F-4D97-AF65-F5344CB8AC3E}">
        <p14:creationId xmlns:p14="http://schemas.microsoft.com/office/powerpoint/2010/main" val="347156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9182" t="8517" r="20088" b="64492"/>
          <a:stretch/>
        </p:blipFill>
        <p:spPr>
          <a:xfrm>
            <a:off x="4247456" y="691825"/>
            <a:ext cx="4896544" cy="1224136"/>
          </a:xfrm>
          <a:prstGeom prst="rect">
            <a:avLst/>
          </a:prstGeom>
        </p:spPr>
      </p:pic>
      <p:pic>
        <p:nvPicPr>
          <p:cNvPr id="7" name="Picture 6"/>
          <p:cNvPicPr>
            <a:picLocks noChangeAspect="1"/>
          </p:cNvPicPr>
          <p:nvPr/>
        </p:nvPicPr>
        <p:blipFill rotWithShape="1">
          <a:blip r:embed="rId3"/>
          <a:srcRect l="19663" t="9276" r="20494" b="7132"/>
          <a:stretch/>
        </p:blipFill>
        <p:spPr>
          <a:xfrm>
            <a:off x="4103440" y="2886436"/>
            <a:ext cx="5040560" cy="3960440"/>
          </a:xfrm>
          <a:prstGeom prst="rect">
            <a:avLst/>
          </a:prstGeom>
        </p:spPr>
      </p:pic>
      <p:sp>
        <p:nvSpPr>
          <p:cNvPr id="8" name="TextBox 7"/>
          <p:cNvSpPr txBox="1"/>
          <p:nvPr/>
        </p:nvSpPr>
        <p:spPr>
          <a:xfrm>
            <a:off x="0" y="0"/>
            <a:ext cx="3923928" cy="830997"/>
          </a:xfrm>
          <a:prstGeom prst="rect">
            <a:avLst/>
          </a:prstGeom>
          <a:noFill/>
        </p:spPr>
        <p:txBody>
          <a:bodyPr wrap="square" rtlCol="0">
            <a:spAutoFit/>
          </a:bodyPr>
          <a:lstStyle/>
          <a:p>
            <a:pPr lvl="0" hangingPunct="0"/>
            <a:r>
              <a:rPr lang="en-GB" sz="2400" b="1" dirty="0" smtClean="0">
                <a:latin typeface="Calibri" panose="020F0502020204030204" pitchFamily="34" charset="0"/>
                <a:ea typeface="Calibri" panose="020F0502020204030204" pitchFamily="34" charset="0"/>
                <a:cs typeface="Times New Roman" panose="02020603050405020304" pitchFamily="18" charset="0"/>
              </a:rPr>
              <a:t>Finding an eBook </a:t>
            </a:r>
            <a:r>
              <a:rPr lang="en-GB" sz="2400" b="1" dirty="0">
                <a:latin typeface="Calibri" panose="020F0502020204030204" pitchFamily="34" charset="0"/>
                <a:ea typeface="Calibri" panose="020F0502020204030204" pitchFamily="34" charset="0"/>
                <a:cs typeface="Times New Roman" panose="02020603050405020304" pitchFamily="18" charset="0"/>
              </a:rPr>
              <a:t>on Browns </a:t>
            </a:r>
            <a:r>
              <a:rPr lang="en-GB" sz="2400" b="1" dirty="0" smtClean="0">
                <a:latin typeface="Calibri" panose="020F0502020204030204" pitchFamily="34" charset="0"/>
                <a:ea typeface="Calibri" panose="020F0502020204030204" pitchFamily="34" charset="0"/>
                <a:cs typeface="Times New Roman" panose="02020603050405020304" pitchFamily="18" charset="0"/>
              </a:rPr>
              <a:t>VLE using Godalming Online.</a:t>
            </a:r>
            <a:endParaRPr lang="en-GB" sz="2400"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5496" y="980728"/>
            <a:ext cx="2592288" cy="646331"/>
          </a:xfrm>
          <a:prstGeom prst="rect">
            <a:avLst/>
          </a:prstGeom>
          <a:noFill/>
        </p:spPr>
        <p:txBody>
          <a:bodyPr wrap="square" rtlCol="0">
            <a:spAutoFit/>
          </a:bodyPr>
          <a:lstStyle/>
          <a:p>
            <a:r>
              <a:rPr lang="en-GB" b="1" dirty="0" smtClean="0"/>
              <a:t>Step 1:</a:t>
            </a:r>
            <a:r>
              <a:rPr lang="en-GB" dirty="0" smtClean="0"/>
              <a:t>  Go to Godalming Online, Geography Y2.</a:t>
            </a:r>
            <a:endParaRPr lang="en-GB" dirty="0"/>
          </a:p>
        </p:txBody>
      </p:sp>
      <p:sp>
        <p:nvSpPr>
          <p:cNvPr id="11" name="TextBox 10"/>
          <p:cNvSpPr txBox="1"/>
          <p:nvPr/>
        </p:nvSpPr>
        <p:spPr>
          <a:xfrm>
            <a:off x="35496" y="5769260"/>
            <a:ext cx="2736304" cy="923330"/>
          </a:xfrm>
          <a:prstGeom prst="rect">
            <a:avLst/>
          </a:prstGeom>
          <a:noFill/>
        </p:spPr>
        <p:txBody>
          <a:bodyPr wrap="square" rtlCol="0">
            <a:spAutoFit/>
          </a:bodyPr>
          <a:lstStyle/>
          <a:p>
            <a:r>
              <a:rPr lang="en-GB" b="1" dirty="0" smtClean="0"/>
              <a:t>Step 2:</a:t>
            </a:r>
            <a:r>
              <a:rPr lang="en-GB" dirty="0" smtClean="0"/>
              <a:t>  Go to </a:t>
            </a:r>
            <a:r>
              <a:rPr lang="en-GB" dirty="0" err="1" smtClean="0"/>
              <a:t>VLeBOOKS</a:t>
            </a:r>
            <a:r>
              <a:rPr lang="en-GB" dirty="0" smtClean="0"/>
              <a:t> and click on ‘click here to login’</a:t>
            </a:r>
            <a:endParaRPr lang="en-GB" dirty="0"/>
          </a:p>
        </p:txBody>
      </p:sp>
      <p:sp>
        <p:nvSpPr>
          <p:cNvPr id="15" name="TextBox 14"/>
          <p:cNvSpPr txBox="1"/>
          <p:nvPr/>
        </p:nvSpPr>
        <p:spPr>
          <a:xfrm>
            <a:off x="4103440" y="0"/>
            <a:ext cx="4861048" cy="646331"/>
          </a:xfrm>
          <a:prstGeom prst="rect">
            <a:avLst/>
          </a:prstGeom>
          <a:noFill/>
        </p:spPr>
        <p:txBody>
          <a:bodyPr wrap="square" rtlCol="0">
            <a:spAutoFit/>
          </a:bodyPr>
          <a:lstStyle/>
          <a:p>
            <a:r>
              <a:rPr lang="en-GB" b="1" dirty="0" smtClean="0"/>
              <a:t>Step 3:</a:t>
            </a:r>
            <a:r>
              <a:rPr lang="en-GB" dirty="0" smtClean="0"/>
              <a:t>  Type </a:t>
            </a:r>
            <a:r>
              <a:rPr lang="en-GB" dirty="0" err="1" smtClean="0"/>
              <a:t>aqa</a:t>
            </a:r>
            <a:r>
              <a:rPr lang="en-GB" dirty="0" smtClean="0"/>
              <a:t> a level geography into the search bar.</a:t>
            </a:r>
            <a:endParaRPr lang="en-GB" dirty="0"/>
          </a:p>
        </p:txBody>
      </p:sp>
      <p:cxnSp>
        <p:nvCxnSpPr>
          <p:cNvPr id="17" name="Straight Arrow Connector 16"/>
          <p:cNvCxnSpPr/>
          <p:nvPr/>
        </p:nvCxnSpPr>
        <p:spPr>
          <a:xfrm>
            <a:off x="5364088" y="332656"/>
            <a:ext cx="216024" cy="313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103440" y="1988840"/>
            <a:ext cx="5040560" cy="923330"/>
          </a:xfrm>
          <a:prstGeom prst="rect">
            <a:avLst/>
          </a:prstGeom>
          <a:noFill/>
        </p:spPr>
        <p:txBody>
          <a:bodyPr wrap="square" rtlCol="0">
            <a:spAutoFit/>
          </a:bodyPr>
          <a:lstStyle/>
          <a:p>
            <a:r>
              <a:rPr lang="en-GB" b="1" dirty="0" smtClean="0"/>
              <a:t>Step 4:  </a:t>
            </a:r>
            <a:r>
              <a:rPr lang="en-GB" dirty="0" smtClean="0"/>
              <a:t>Click on the book you want to open where you will have options to read online, download and add to your bookshelf.</a:t>
            </a:r>
            <a:endParaRPr lang="en-GB" dirty="0"/>
          </a:p>
        </p:txBody>
      </p:sp>
      <p:sp>
        <p:nvSpPr>
          <p:cNvPr id="21" name="TextBox 20"/>
          <p:cNvSpPr txBox="1"/>
          <p:nvPr/>
        </p:nvSpPr>
        <p:spPr>
          <a:xfrm>
            <a:off x="3239344" y="6021288"/>
            <a:ext cx="2124744" cy="646331"/>
          </a:xfrm>
          <a:prstGeom prst="rect">
            <a:avLst/>
          </a:prstGeom>
          <a:noFill/>
        </p:spPr>
        <p:txBody>
          <a:bodyPr wrap="square" rtlCol="0">
            <a:spAutoFit/>
          </a:bodyPr>
          <a:lstStyle/>
          <a:p>
            <a:r>
              <a:rPr lang="en-GB" dirty="0" smtClean="0"/>
              <a:t>Text book</a:t>
            </a:r>
          </a:p>
          <a:p>
            <a:r>
              <a:rPr lang="en-GB" dirty="0" smtClean="0"/>
              <a:t>Revision Guide</a:t>
            </a:r>
            <a:endParaRPr lang="en-GB" dirty="0"/>
          </a:p>
        </p:txBody>
      </p:sp>
      <p:cxnSp>
        <p:nvCxnSpPr>
          <p:cNvPr id="23" name="Straight Arrow Connector 22"/>
          <p:cNvCxnSpPr/>
          <p:nvPr/>
        </p:nvCxnSpPr>
        <p:spPr>
          <a:xfrm>
            <a:off x="6300192" y="2708920"/>
            <a:ext cx="0" cy="1728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4301716" y="5301208"/>
            <a:ext cx="1278396" cy="864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4788024" y="6093296"/>
            <a:ext cx="576064" cy="4111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p:nvPicPr>
        <p:blipFill rotWithShape="1">
          <a:blip r:embed="rId4"/>
          <a:srcRect l="6397" t="9119" r="60458" b="19551"/>
          <a:stretch/>
        </p:blipFill>
        <p:spPr>
          <a:xfrm>
            <a:off x="35496" y="1655299"/>
            <a:ext cx="3254560" cy="3939730"/>
          </a:xfrm>
          <a:prstGeom prst="rect">
            <a:avLst/>
          </a:prstGeom>
        </p:spPr>
      </p:pic>
      <p:cxnSp>
        <p:nvCxnSpPr>
          <p:cNvPr id="4" name="Straight Arrow Connector 3"/>
          <p:cNvCxnSpPr/>
          <p:nvPr/>
        </p:nvCxnSpPr>
        <p:spPr>
          <a:xfrm flipV="1">
            <a:off x="737828" y="5495066"/>
            <a:ext cx="108012" cy="3484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000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TotalTime>
  <Words>2420</Words>
  <Application>Microsoft Office PowerPoint</Application>
  <PresentationFormat>On-screen Show (4:3)</PresentationFormat>
  <Paragraphs>340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Symbol</vt:lpstr>
      <vt:lpstr>Times New Roman</vt:lpstr>
      <vt:lpstr>Office Theme</vt:lpstr>
      <vt:lpstr>Introduction to Geography  A Level Year 2</vt:lpstr>
      <vt:lpstr> WELCOME BACK TO GEOGRAPHY A reminder of expectations of the department</vt:lpstr>
      <vt:lpstr>Classrooms arrangements due to COVID 19</vt:lpstr>
      <vt:lpstr>Lessons – Blended Teaching</vt:lpstr>
      <vt:lpstr>Online Work Submission – Microsoft Teams</vt:lpstr>
      <vt:lpstr>Topics covered:</vt:lpstr>
      <vt:lpstr>Pre-work</vt:lpstr>
      <vt:lpstr>Recommended Text Book</vt:lpstr>
      <vt:lpstr>PowerPoint Presentation</vt:lpstr>
      <vt:lpstr>PowerPoint Presentation</vt:lpstr>
      <vt:lpstr>Plan for lessons over the coming weeks</vt:lpstr>
      <vt:lpstr>NEA/Independent Investigation</vt:lpstr>
      <vt:lpstr>NEA/Independent Investigation – Key Dates</vt:lpstr>
      <vt:lpstr>Benchmark 5 week beginning Monday 21st September</vt:lpstr>
      <vt:lpstr>Resources on GOL to support your benchmark preparation</vt:lpstr>
      <vt:lpstr>The exam papers for the A-Level</vt:lpstr>
      <vt:lpstr>PowerPoint Presentation</vt:lpstr>
      <vt:lpstr>PowerPoint Presentation</vt:lpstr>
      <vt:lpstr>Other considerations:</vt:lpstr>
      <vt:lpstr>50:50</vt:lpstr>
      <vt:lpstr>Remember:</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Hannah Roberts</dc:creator>
  <cp:lastModifiedBy>Deborah Knox</cp:lastModifiedBy>
  <cp:revision>124</cp:revision>
  <cp:lastPrinted>2019-09-05T13:59:52Z</cp:lastPrinted>
  <dcterms:created xsi:type="dcterms:W3CDTF">2015-05-21T08:27:18Z</dcterms:created>
  <dcterms:modified xsi:type="dcterms:W3CDTF">2020-09-08T07:05:14Z</dcterms:modified>
</cp:coreProperties>
</file>