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1" r:id="rId5"/>
    <p:sldId id="274" r:id="rId6"/>
    <p:sldId id="279" r:id="rId7"/>
    <p:sldId id="280" r:id="rId8"/>
    <p:sldId id="281" r:id="rId9"/>
    <p:sldId id="272" r:id="rId10"/>
    <p:sldId id="275" r:id="rId11"/>
    <p:sldId id="256" r:id="rId12"/>
    <p:sldId id="267" r:id="rId13"/>
    <p:sldId id="258" r:id="rId14"/>
    <p:sldId id="268" r:id="rId15"/>
    <p:sldId id="277" r:id="rId16"/>
    <p:sldId id="259" r:id="rId17"/>
    <p:sldId id="278" r:id="rId18"/>
    <p:sldId id="260" r:id="rId19"/>
    <p:sldId id="261" r:id="rId20"/>
    <p:sldId id="262" r:id="rId21"/>
    <p:sldId id="264" r:id="rId22"/>
    <p:sldId id="26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791" autoAdjust="0"/>
  </p:normalViewPr>
  <p:slideViewPr>
    <p:cSldViewPr>
      <p:cViewPr varScale="1">
        <p:scale>
          <a:sx n="103" d="100"/>
          <a:sy n="103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8BE4-E36A-4689-BC7D-F1A497B52691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1008-C410-494F-8423-E3141627E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Necessity (satisfy a need</a:t>
            </a:r>
            <a:r>
              <a:rPr lang="en-GB" baseline="0" dirty="0" smtClean="0"/>
              <a:t> / want)</a:t>
            </a:r>
          </a:p>
          <a:p>
            <a:r>
              <a:rPr lang="en-GB" baseline="0" dirty="0" smtClean="0"/>
              <a:t>Growth - Survival</a:t>
            </a:r>
          </a:p>
          <a:p>
            <a:r>
              <a:rPr lang="en-GB" baseline="0" dirty="0" smtClean="0"/>
              <a:t>Break even</a:t>
            </a:r>
            <a:endParaRPr lang="en-GB" dirty="0" smtClean="0"/>
          </a:p>
          <a:p>
            <a:r>
              <a:rPr lang="en-GB" dirty="0" smtClean="0"/>
              <a:t>Good</a:t>
            </a:r>
            <a:r>
              <a:rPr lang="en-GB" baseline="0" dirty="0" smtClean="0"/>
              <a:t> understanding of their customer base</a:t>
            </a:r>
          </a:p>
          <a:p>
            <a:r>
              <a:rPr lang="en-GB" baseline="0" dirty="0" smtClean="0"/>
              <a:t>Meet objectives</a:t>
            </a:r>
          </a:p>
          <a:p>
            <a:r>
              <a:rPr lang="en-GB" baseline="0" dirty="0" smtClean="0"/>
              <a:t>Entrepreneur driving business forward (link to new learning)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5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 smtClean="0"/>
          </a:p>
          <a:p>
            <a:r>
              <a:rPr lang="en-GB" dirty="0" smtClean="0"/>
              <a:t>Sir Alan Sugar, Dame Mary Perkins,</a:t>
            </a:r>
            <a:r>
              <a:rPr lang="en-GB" baseline="0" dirty="0" smtClean="0"/>
              <a:t> James Dyson, Sophie Cornish and Holly Tucker, Sir Richard Branson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Use to instigate discussion. What are the similarities / differences between their skills / characteristics?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5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 students to share their</a:t>
            </a:r>
            <a:r>
              <a:rPr lang="en-GB" baseline="0" dirty="0" smtClean="0"/>
              <a:t> responses before displaying on board</a:t>
            </a:r>
          </a:p>
          <a:p>
            <a:r>
              <a:rPr lang="en-GB" baseline="0" dirty="0" smtClean="0"/>
              <a:t>Discuss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4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cost for a successful</a:t>
            </a:r>
            <a:r>
              <a:rPr lang="en-GB" baseline="0" dirty="0" smtClean="0"/>
              <a:t> entrepreneur is likely to be lower than the benefits of owning a business. </a:t>
            </a:r>
          </a:p>
          <a:p>
            <a:r>
              <a:rPr lang="en-GB" baseline="0" dirty="0" smtClean="0"/>
              <a:t>If unsuccessful, the opportunity cost is likely to be higher. Unsuccessful entrepreneurs are likely to close the business.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 on work</a:t>
            </a:r>
            <a:r>
              <a:rPr lang="en-GB" baseline="0" dirty="0" smtClean="0"/>
              <a:t> from the enrolment task</a:t>
            </a:r>
            <a:endParaRPr lang="en-GB" dirty="0" smtClean="0"/>
          </a:p>
          <a:p>
            <a:r>
              <a:rPr lang="en-GB" baseline="0" dirty="0" smtClean="0"/>
              <a:t>2 minutes for first part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5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3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they agree / disagree? Why / why not? </a:t>
            </a:r>
          </a:p>
          <a:p>
            <a:r>
              <a:rPr lang="en-GB" baseline="0" dirty="0" smtClean="0"/>
              <a:t>Justify</a:t>
            </a:r>
          </a:p>
          <a:p>
            <a:r>
              <a:rPr lang="en-GB" baseline="0" dirty="0" smtClean="0"/>
              <a:t>Discuss other skills / attributes required to be a success...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A57149-F9E5-4CF7-A211-6921260909B5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_LZ7pGICWz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xqFQoTCOH0g62-5McCFYHxFAodxsEFJw&amp;url=http://artysmartyshop.com/we-love-being-not-on-the-high-street/&amp;psig=AFQjCNFjKXIxjJe8Ml7GSSO8YMZJDxRlrw&amp;ust=144170030910490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images.askmen.com/specials/2007_top_49/men/richard_branson.jpg&amp;imgrefurl=http://www.askmen.com/specials/2007_top_49/richard-branson-21.html&amp;usg=__An9oHGWWEcLTnYKvFdTJTwBQZE4=&amp;h=414&amp;w=318&amp;sz=37&amp;hl=en&amp;start=2&amp;tbnid=x0JzupCB8NnVoM:&amp;tbnh=125&amp;tbnw=96&amp;prev=/images?q%3Drichard%2Bbranson%26gbv%3D2%26hl%3Den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&amp;esrc=s&amp;frm=1&amp;source=images&amp;cd=&amp;cad=rja&amp;uact=8&amp;ved=0CAcQjRxqFQoTCPqSwdC-5McCFctcFAodX5sC_A&amp;url=http://www.optometry.co.uk/news-and-features/news/?article%3D129&amp;bvm=bv.102022582,d.ZGU&amp;psig=AFQjCNEmG1jvLhwZURn21W1H-coQyGKkng&amp;ust=1441700376529108" TargetMode="External"/><Relationship Id="rId4" Type="http://schemas.openxmlformats.org/officeDocument/2006/relationships/hyperlink" Target="http://www.google.co.uk/url?sa=i&amp;rct=j&amp;q=&amp;esrc=s&amp;frm=1&amp;source=images&amp;cd=&amp;cad=rja&amp;uact=8&amp;ved=0CAcQjRxqFQoTCPujzMy85McCFUZpFAodLjkPiQ&amp;url=http://www.styleathome.com/decorating-and-design/flooring/james-dyson-vacuum-virtuoso/a/309&amp;psig=AFQjCNHi-hLPcwLIb0InGRmQ75uXmP31EA&amp;ust=1441699828404167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88" y="620688"/>
            <a:ext cx="7024744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54" y="1916832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Identify </a:t>
            </a:r>
            <a:r>
              <a:rPr lang="en-GB" dirty="0" smtClean="0"/>
              <a:t>4 </a:t>
            </a:r>
            <a:r>
              <a:rPr lang="en-GB" dirty="0" smtClean="0"/>
              <a:t>features of a successful start up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Briefly describe the three sectors of business activity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Give 2 examples of how SMEs contribute to the economy?</a:t>
            </a:r>
          </a:p>
          <a:p>
            <a:endParaRPr lang="en-GB" dirty="0"/>
          </a:p>
          <a:p>
            <a:r>
              <a:rPr lang="en-GB" dirty="0" smtClean="0"/>
              <a:t>State and explain 1 of the four factors of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Explain the role of the entrepreneur in creating, setting up, running and developing a business</a:t>
            </a:r>
          </a:p>
          <a:p>
            <a:endParaRPr lang="en-GB" dirty="0"/>
          </a:p>
          <a:p>
            <a:r>
              <a:rPr lang="en-GB" dirty="0" smtClean="0"/>
              <a:t>Explain the financial and non-financial motives of entrepreneurs</a:t>
            </a:r>
          </a:p>
          <a:p>
            <a:endParaRPr lang="en-GB" dirty="0"/>
          </a:p>
          <a:p>
            <a:r>
              <a:rPr lang="en-GB" dirty="0" smtClean="0"/>
              <a:t>Explain the characteristics and skills of entrepreneurs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takes risk and initiative!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23015" r="38880" b="27488"/>
          <a:stretch/>
        </p:blipFill>
        <p:spPr bwMode="auto">
          <a:xfrm>
            <a:off x="1691681" y="2564904"/>
            <a:ext cx="5481630" cy="3405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61888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– Characteristics of entrepreneurs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21821" r="43104" b="35345"/>
          <a:stretch/>
        </p:blipFill>
        <p:spPr bwMode="auto">
          <a:xfrm>
            <a:off x="2699792" y="2852936"/>
            <a:ext cx="4037715" cy="37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9778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L2 workbook, rank these skills/characteristics in order of importance.</a:t>
            </a:r>
          </a:p>
          <a:p>
            <a:r>
              <a:rPr lang="en-GB" dirty="0"/>
              <a:t>Write a brief justification of your top 3 choices.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10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role of the entrepreneur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Owns</a:t>
            </a:r>
            <a:r>
              <a:rPr lang="en-GB" dirty="0" smtClean="0"/>
              <a:t> (start up capital)</a:t>
            </a:r>
          </a:p>
          <a:p>
            <a:endParaRPr lang="en-GB" dirty="0" smtClean="0"/>
          </a:p>
          <a:p>
            <a:r>
              <a:rPr lang="en-GB" b="1" dirty="0" smtClean="0"/>
              <a:t>Organises</a:t>
            </a:r>
            <a:r>
              <a:rPr lang="en-GB" dirty="0" smtClean="0"/>
              <a:t> (hiring / buying / decision making )</a:t>
            </a:r>
          </a:p>
          <a:p>
            <a:endParaRPr lang="en-GB" dirty="0" smtClean="0"/>
          </a:p>
          <a:p>
            <a:r>
              <a:rPr lang="en-GB" b="1" dirty="0" smtClean="0"/>
              <a:t>Take risks </a:t>
            </a:r>
            <a:r>
              <a:rPr lang="en-GB" dirty="0" smtClean="0"/>
              <a:t>(loss of money / security)</a:t>
            </a:r>
          </a:p>
          <a:p>
            <a:pPr marL="6858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85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85393"/>
            <a:ext cx="7848872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role of the entrepreneur in creating, setting up, running and developing 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78" y="2060848"/>
            <a:ext cx="7396638" cy="4104456"/>
          </a:xfrm>
        </p:spPr>
        <p:txBody>
          <a:bodyPr>
            <a:normAutofit fontScale="92500" lnSpcReduction="20000"/>
          </a:bodyPr>
          <a:lstStyle/>
          <a:p>
            <a:r>
              <a:rPr lang="en-GB" sz="1800" b="1" dirty="0" smtClean="0"/>
              <a:t>Organising </a:t>
            </a:r>
            <a:r>
              <a:rPr lang="en-GB" sz="1800" dirty="0" smtClean="0"/>
              <a:t>– planning, instru</a:t>
            </a:r>
            <a:r>
              <a:rPr lang="en-GB" sz="1800" dirty="0"/>
              <a:t>c</a:t>
            </a:r>
            <a:r>
              <a:rPr lang="en-GB" sz="1800" dirty="0" smtClean="0"/>
              <a:t>ting, prioritising, setting up systems, meeting deadlines, problem solving</a:t>
            </a:r>
          </a:p>
          <a:p>
            <a:r>
              <a:rPr lang="en-GB" sz="1800" b="1" dirty="0" smtClean="0"/>
              <a:t>Financial management </a:t>
            </a:r>
            <a:r>
              <a:rPr lang="en-GB" sz="1800" dirty="0" smtClean="0"/>
              <a:t>– managing cash flow, budgets, accurate financial records, chasing debt, arranging loans/overdrafts</a:t>
            </a:r>
          </a:p>
          <a:p>
            <a:r>
              <a:rPr lang="en-GB" sz="1800" b="1" dirty="0" smtClean="0"/>
              <a:t>Communication</a:t>
            </a:r>
            <a:r>
              <a:rPr lang="en-GB" sz="1800" dirty="0" smtClean="0"/>
              <a:t> – interacting with a wide range of stakeholders verbally and in writing</a:t>
            </a:r>
          </a:p>
          <a:p>
            <a:r>
              <a:rPr lang="en-GB" sz="1800" b="1" dirty="0" smtClean="0"/>
              <a:t>Managing people </a:t>
            </a:r>
            <a:r>
              <a:rPr lang="en-GB" sz="1800" dirty="0" smtClean="0"/>
              <a:t>– important to recruit the right people, need to show leaderships skills</a:t>
            </a:r>
          </a:p>
          <a:p>
            <a:r>
              <a:rPr lang="en-GB" sz="1800" b="1" dirty="0" smtClean="0"/>
              <a:t>Decision making </a:t>
            </a:r>
            <a:r>
              <a:rPr lang="en-GB" sz="1800" dirty="0" smtClean="0"/>
              <a:t>– being able to make decisions quickly and with consideration. This involves the ability to process, analyse and evaluate information</a:t>
            </a:r>
          </a:p>
          <a:p>
            <a:r>
              <a:rPr lang="en-GB" sz="1800" b="1" dirty="0" smtClean="0"/>
              <a:t>Negotiating</a:t>
            </a:r>
            <a:r>
              <a:rPr lang="en-GB" sz="1800" dirty="0" smtClean="0"/>
              <a:t> – reaching agreements on prices with customers and/or suppliers. Being calm, assertive, reasonable and able to compromise</a:t>
            </a:r>
          </a:p>
          <a:p>
            <a:r>
              <a:rPr lang="en-GB" sz="1800" b="1" dirty="0" smtClean="0"/>
              <a:t>IT skills </a:t>
            </a:r>
            <a:r>
              <a:rPr lang="en-GB" sz="1800" dirty="0" smtClean="0"/>
              <a:t>– useful to have but entrepreneur may employ people with specialist IT skills</a:t>
            </a:r>
          </a:p>
        </p:txBody>
      </p:sp>
    </p:spTree>
    <p:extLst>
      <p:ext uri="{BB962C8B-B14F-4D97-AF65-F5344CB8AC3E}">
        <p14:creationId xmlns:p14="http://schemas.microsoft.com/office/powerpoint/2010/main" val="15087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Risk, reward and opportunity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Being an entrepreneur is risky. If the business fails:</a:t>
            </a:r>
          </a:p>
          <a:p>
            <a:pPr lvl="1"/>
            <a:r>
              <a:rPr lang="en-GB" dirty="0" smtClean="0"/>
              <a:t>May leave debts</a:t>
            </a:r>
          </a:p>
          <a:p>
            <a:pPr lvl="1"/>
            <a:r>
              <a:rPr lang="en-GB" dirty="0" smtClean="0"/>
              <a:t>May have left well paid employment</a:t>
            </a:r>
          </a:p>
          <a:p>
            <a:pPr lvl="1"/>
            <a:r>
              <a:rPr lang="en-GB" dirty="0" smtClean="0"/>
              <a:t>May find it difficult to return to working for someone else</a:t>
            </a:r>
          </a:p>
          <a:p>
            <a:pPr lvl="1"/>
            <a:endParaRPr lang="en-GB" dirty="0"/>
          </a:p>
          <a:p>
            <a:pPr marL="354013" lvl="1" indent="-354013"/>
            <a:r>
              <a:rPr lang="en-GB" dirty="0" smtClean="0"/>
              <a:t>Success and failure have an </a:t>
            </a:r>
            <a:r>
              <a:rPr lang="en-GB" b="1" dirty="0" smtClean="0"/>
              <a:t>opportunity cost</a:t>
            </a:r>
            <a:r>
              <a:rPr lang="en-GB" dirty="0" smtClean="0"/>
              <a:t>.</a:t>
            </a:r>
          </a:p>
          <a:p>
            <a:pPr marL="354013" lvl="1" indent="-354013"/>
            <a:r>
              <a:rPr lang="en-GB" dirty="0" smtClean="0"/>
              <a:t>Opportunity cost = the benefits lost from the next best alternative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2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Motivations of entrepreneurs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933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would motivate you to start your own business?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94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Financial and non-financial motives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93896"/>
              </p:ext>
            </p:extLst>
          </p:nvPr>
        </p:nvGraphicFramePr>
        <p:xfrm>
          <a:off x="1042988" y="2324100"/>
          <a:ext cx="7057404" cy="348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5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Financial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Non financial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43">
                <a:tc>
                  <a:txBody>
                    <a:bodyPr/>
                    <a:lstStyle/>
                    <a:p>
                      <a:r>
                        <a:rPr lang="en-GB" dirty="0" smtClean="0"/>
                        <a:t>To gain a profit (survival)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their own boss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43">
                <a:tc>
                  <a:txBody>
                    <a:bodyPr/>
                    <a:lstStyle/>
                    <a:p>
                      <a:r>
                        <a:rPr lang="en-GB" dirty="0" smtClean="0"/>
                        <a:t>To use redundancy</a:t>
                      </a:r>
                      <a:r>
                        <a:rPr lang="en-GB" baseline="0" dirty="0" smtClean="0"/>
                        <a:t> money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Personal</a:t>
                      </a:r>
                      <a:r>
                        <a:rPr lang="en-GB" baseline="0" dirty="0" smtClean="0"/>
                        <a:t> satisfaction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267">
                <a:tc>
                  <a:txBody>
                    <a:bodyPr/>
                    <a:lstStyle/>
                    <a:p>
                      <a:r>
                        <a:rPr lang="en-GB" dirty="0" smtClean="0"/>
                        <a:t>Grow personal wealth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turn a hobby/passion into a business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2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 in personal circumstances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7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8164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Complete the rest of the L2 workbook (Characteristics and Motives of Entrepreneurs)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Use what we have discussed in the class, the lesson slides and the reading (Role of an Entrepreneur) to help you answer the questions.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To what extent do you agree with the statement </a:t>
            </a:r>
            <a:r>
              <a:rPr lang="en-GB" i="1" dirty="0" smtClean="0"/>
              <a:t>“All successful entrepreneurs are risk takers”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Do you agree / disagree?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Why / why not?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Justify your response.</a:t>
            </a:r>
          </a:p>
          <a:p>
            <a:pPr marL="6858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6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Feature of a successful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Necessity (satisfy a need / want)</a:t>
            </a:r>
          </a:p>
          <a:p>
            <a:r>
              <a:rPr lang="en-GB" dirty="0"/>
              <a:t>Growth - Survival</a:t>
            </a:r>
          </a:p>
          <a:p>
            <a:r>
              <a:rPr lang="en-GB" dirty="0"/>
              <a:t>Break even</a:t>
            </a:r>
          </a:p>
          <a:p>
            <a:r>
              <a:rPr lang="en-GB" dirty="0"/>
              <a:t>Good understanding of their customer base</a:t>
            </a:r>
          </a:p>
          <a:p>
            <a:r>
              <a:rPr lang="en-GB" dirty="0"/>
              <a:t>Meet objectives</a:t>
            </a:r>
          </a:p>
          <a:p>
            <a:r>
              <a:rPr lang="en-GB" dirty="0"/>
              <a:t>Entrepreneur driving business forward (link to new learning)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7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 work </a:t>
            </a:r>
            <a:r>
              <a:rPr lang="en-GB" dirty="0" smtClean="0"/>
              <a:t>for Monday’s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43233"/>
            <a:ext cx="6777317" cy="430604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dirty="0" smtClean="0"/>
              <a:t>1. Read </a:t>
            </a:r>
            <a:r>
              <a:rPr lang="en-GB" sz="2000" dirty="0"/>
              <a:t>the “Stakeholder Notes” </a:t>
            </a:r>
            <a:r>
              <a:rPr lang="en-GB" sz="2000" dirty="0" smtClean="0"/>
              <a:t>at the top of the Enterprise page on Godalming Online. </a:t>
            </a:r>
          </a:p>
          <a:p>
            <a:pPr lvl="1"/>
            <a:r>
              <a:rPr lang="en-GB" sz="1800" dirty="0" smtClean="0"/>
              <a:t>Create a or mind map or a table which includes a definition of “stakeholder” and then outlines each of the stakeholder groups and their </a:t>
            </a:r>
          </a:p>
          <a:p>
            <a:pPr marL="68580" lvl="1" indent="0">
              <a:buNone/>
            </a:pPr>
            <a:endParaRPr lang="en-GB" sz="2000" dirty="0" smtClean="0"/>
          </a:p>
          <a:p>
            <a:pPr marL="68580" lvl="1" indent="0">
              <a:buNone/>
            </a:pPr>
            <a:r>
              <a:rPr lang="en-GB" sz="2000" dirty="0" smtClean="0"/>
              <a:t>2</a:t>
            </a:r>
            <a:r>
              <a:rPr lang="en-GB" sz="2000" dirty="0"/>
              <a:t>. </a:t>
            </a:r>
            <a:r>
              <a:rPr lang="en-GB" sz="2000" dirty="0" smtClean="0"/>
              <a:t>Read through the “Assessment Objective Guidance” document on our main Business Team page. You should start learning the command words as part of your 50/50</a:t>
            </a:r>
            <a:endParaRPr lang="en-GB" sz="2000" dirty="0"/>
          </a:p>
          <a:p>
            <a:pPr marL="36576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5525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73" y="4149080"/>
            <a:ext cx="3931623" cy="2128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Primary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6902"/>
            <a:ext cx="6777317" cy="3508977"/>
          </a:xfrm>
        </p:spPr>
        <p:txBody>
          <a:bodyPr/>
          <a:lstStyle/>
          <a:p>
            <a:r>
              <a:rPr lang="en-GB" dirty="0" smtClean="0"/>
              <a:t>Extractive – produces raw materials e.g. iron ore (goes into making steel) and oil (that makes petrol, plastics etc.) </a:t>
            </a:r>
          </a:p>
          <a:p>
            <a:r>
              <a:rPr lang="en-GB" dirty="0" smtClean="0"/>
              <a:t>Producing final products e.g. fish, oranges.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8011" r="5037" b="24013"/>
          <a:stretch/>
        </p:blipFill>
        <p:spPr bwMode="auto">
          <a:xfrm>
            <a:off x="597116" y="3896177"/>
            <a:ext cx="4494310" cy="23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4860032" y="3501008"/>
            <a:ext cx="3713009" cy="2201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46" y="476672"/>
            <a:ext cx="7024744" cy="1143000"/>
          </a:xfrm>
        </p:spPr>
        <p:txBody>
          <a:bodyPr/>
          <a:lstStyle/>
          <a:p>
            <a:r>
              <a:rPr lang="en-GB" dirty="0" smtClean="0"/>
              <a:t>Secondary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01" y="1649639"/>
            <a:ext cx="6777317" cy="3508977"/>
          </a:xfrm>
        </p:spPr>
        <p:txBody>
          <a:bodyPr/>
          <a:lstStyle/>
          <a:p>
            <a:r>
              <a:rPr lang="en-GB" dirty="0" smtClean="0"/>
              <a:t>Manufacturing and construction industries make, build and assemble products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3" t="40525" r="38204" b="32643"/>
          <a:stretch/>
        </p:blipFill>
        <p:spPr bwMode="auto">
          <a:xfrm>
            <a:off x="653443" y="2784869"/>
            <a:ext cx="3990565" cy="334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Tertiary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3508977"/>
          </a:xfrm>
        </p:spPr>
        <p:txBody>
          <a:bodyPr/>
          <a:lstStyle/>
          <a:p>
            <a:r>
              <a:rPr lang="en-GB" dirty="0" smtClean="0"/>
              <a:t>Includes the provision of services.</a:t>
            </a:r>
          </a:p>
          <a:p>
            <a:r>
              <a:rPr lang="en-GB" dirty="0" smtClean="0"/>
              <a:t>Services give value to people but are not physical goods.</a:t>
            </a:r>
          </a:p>
          <a:p>
            <a:pPr lvl="1"/>
            <a:r>
              <a:rPr lang="en-GB" sz="1800" dirty="0" smtClean="0"/>
              <a:t>Direct services (to people e.g. police, hairdressing)</a:t>
            </a:r>
          </a:p>
          <a:p>
            <a:pPr lvl="1"/>
            <a:r>
              <a:rPr lang="en-GB" sz="1800" dirty="0" smtClean="0"/>
              <a:t>Commercial services (to business e.g. business insurance, financial services etc.)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4" t="40894" r="10906" b="35992"/>
          <a:stretch/>
        </p:blipFill>
        <p:spPr bwMode="auto">
          <a:xfrm>
            <a:off x="1043608" y="4077072"/>
            <a:ext cx="3048477" cy="25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556324" cy="2324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SMEs/entrepreneurs important for the economy?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businesses that hire people</a:t>
            </a:r>
          </a:p>
          <a:p>
            <a:r>
              <a:rPr lang="en-GB" dirty="0" smtClean="0"/>
              <a:t>Add to national income</a:t>
            </a:r>
          </a:p>
          <a:p>
            <a:r>
              <a:rPr lang="en-GB" dirty="0" smtClean="0"/>
              <a:t>Crate demand for products which in turn create jobs for other businesses</a:t>
            </a:r>
          </a:p>
          <a:p>
            <a:r>
              <a:rPr lang="en-GB" dirty="0" smtClean="0"/>
              <a:t>Introduce new technologies to the market</a:t>
            </a:r>
          </a:p>
          <a:p>
            <a:r>
              <a:rPr lang="en-GB" dirty="0" smtClean="0"/>
              <a:t>Community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of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39" cy="384165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Land – natural resources (e.g. coal, diamonds, forests, rivers), owners of land may receive rent from those that use it</a:t>
            </a:r>
          </a:p>
          <a:p>
            <a:r>
              <a:rPr lang="en-GB" sz="2000" dirty="0" smtClean="0"/>
              <a:t>Labour – workforce (manual, skilled and management)</a:t>
            </a:r>
          </a:p>
          <a:p>
            <a:r>
              <a:rPr lang="en-GB" sz="2000" dirty="0" smtClean="0"/>
              <a:t>Capital – money owners use to set up the business. Also capital machinery or tools.</a:t>
            </a:r>
          </a:p>
          <a:p>
            <a:r>
              <a:rPr lang="en-GB" sz="2000" dirty="0" smtClean="0"/>
              <a:t>Enterprise – the entrepreneur is crucial in business success, they will have the idea and then organise the other factors of production to carry out the activities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161908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Enterprise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Characteristics and motives of entrepreneurs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Think &amp; Share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Consider the successes of the following entrepreneurs... </a:t>
            </a:r>
            <a:br>
              <a:rPr lang="en-GB" sz="2800" dirty="0" smtClean="0"/>
            </a:br>
            <a:r>
              <a:rPr lang="en-GB" sz="2800" dirty="0" smtClean="0"/>
              <a:t>What characteristics/skills do they have?</a:t>
            </a:r>
            <a:endParaRPr lang="en-GB" sz="2800" dirty="0"/>
          </a:p>
        </p:txBody>
      </p:sp>
      <p:pic>
        <p:nvPicPr>
          <p:cNvPr id="4" name="Picture 3" descr="http://www.bbc.co.uk/apprentice/series6/_uploads/images/board/lord_sug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1"/>
            <a:ext cx="149971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tyleathome.com/img/photos/biz/Style%20at%20Home/James-Dyson-m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24" y="2515665"/>
            <a:ext cx="1396913" cy="15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bn3.google.com/images?q=tbn:x0JzupCB8NnVoM:http://images.askmen.com/specials/2007_top_49/men/richard_brans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13" y="4529608"/>
            <a:ext cx="1237450" cy="16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rtysmartyshop.com/wp-content/uploads/2014/03/not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91" y="4529606"/>
            <a:ext cx="2584691" cy="16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ptometry.co.uk/images/preexisting/MaryPerki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9461"/>
            <a:ext cx="2016224" cy="16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1C090-B6F2-4EA8-91ED-404C0CA39F6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397FB7-8110-4241-81FE-D163E33A0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B130E-5E4F-4DCD-8A0F-8B48AE911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626</TotalTime>
  <Words>981</Words>
  <Application>Microsoft Office PowerPoint</Application>
  <PresentationFormat>On-screen Show (4:3)</PresentationFormat>
  <Paragraphs>131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2</vt:lpstr>
      <vt:lpstr>Austin</vt:lpstr>
      <vt:lpstr>Starter</vt:lpstr>
      <vt:lpstr>Feature of a successful business</vt:lpstr>
      <vt:lpstr>Primary Sector</vt:lpstr>
      <vt:lpstr>Secondary Sector</vt:lpstr>
      <vt:lpstr>Tertiary Sector</vt:lpstr>
      <vt:lpstr>Why are SMEs/entrepreneurs important for the economy?</vt:lpstr>
      <vt:lpstr>Factors of Production</vt:lpstr>
      <vt:lpstr>Enterprise</vt:lpstr>
      <vt:lpstr>Think &amp; Share Consider the successes of the following entrepreneurs...  What characteristics/skills do they have?</vt:lpstr>
      <vt:lpstr>Learning Objectives</vt:lpstr>
      <vt:lpstr>It takes risk and initiative!</vt:lpstr>
      <vt:lpstr>Task – Characteristics of entrepreneurs</vt:lpstr>
      <vt:lpstr>The role of the entrepreneur</vt:lpstr>
      <vt:lpstr>The role of the entrepreneur in creating, setting up, running and developing a business</vt:lpstr>
      <vt:lpstr>Risk, reward and opportunity cost</vt:lpstr>
      <vt:lpstr>Motivations of entrepreneurs</vt:lpstr>
      <vt:lpstr>Financial and non-financial motives</vt:lpstr>
      <vt:lpstr>Activities</vt:lpstr>
      <vt:lpstr>Plenary</vt:lpstr>
      <vt:lpstr>Prep work for Monday’s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Rebecca Crumpton</dc:creator>
  <cp:lastModifiedBy>Rebecca Crumpton</cp:lastModifiedBy>
  <cp:revision>58</cp:revision>
  <dcterms:created xsi:type="dcterms:W3CDTF">2015-09-05T15:16:35Z</dcterms:created>
  <dcterms:modified xsi:type="dcterms:W3CDTF">2020-09-10T15:34:59Z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