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3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7E50-7025-4471-AEF5-C3A5C9685F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FED5700-D891-42E6-9775-B4693DD98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F361D2-AD71-4094-9A42-A89D55CB2483}"/>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5" name="Footer Placeholder 4">
            <a:extLst>
              <a:ext uri="{FF2B5EF4-FFF2-40B4-BE49-F238E27FC236}">
                <a16:creationId xmlns:a16="http://schemas.microsoft.com/office/drawing/2014/main" id="{168B5E65-EFBA-4907-93ED-7828C7A448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F11289-8AC1-46F5-8DE3-BC6337647E9B}"/>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2631415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F8EAC-215D-4142-B770-180D67AFBF9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578FE3-4658-42B9-B1F1-A3194A9BAB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35E8BF-B6CC-447A-B174-D11C5FE32528}"/>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5" name="Footer Placeholder 4">
            <a:extLst>
              <a:ext uri="{FF2B5EF4-FFF2-40B4-BE49-F238E27FC236}">
                <a16:creationId xmlns:a16="http://schemas.microsoft.com/office/drawing/2014/main" id="{6DA85CC1-C16A-4FD7-BFCD-2FB6CB8C1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FD10C3-BC51-48AC-BC4A-56B5E53144DB}"/>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3208661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93BD85-C5A8-4983-8685-F650A91FED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55A0A0-AC49-4E94-A9BC-DDE2F0BCEE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49866F-A204-4576-8A83-AA11E20078AF}"/>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5" name="Footer Placeholder 4">
            <a:extLst>
              <a:ext uri="{FF2B5EF4-FFF2-40B4-BE49-F238E27FC236}">
                <a16:creationId xmlns:a16="http://schemas.microsoft.com/office/drawing/2014/main" id="{3BC3FAF2-8F4A-4346-9AC3-99300599FC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DDF1CF-3252-4049-B2BF-CCF75A84EA52}"/>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65601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2D7C-7486-4D35-A517-E4A0CB5D5A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8C6CD-27E3-4C13-AF20-35A54FAB0D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4DC9A6-9902-4AE5-86F4-225F8F53EF16}"/>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5" name="Footer Placeholder 4">
            <a:extLst>
              <a:ext uri="{FF2B5EF4-FFF2-40B4-BE49-F238E27FC236}">
                <a16:creationId xmlns:a16="http://schemas.microsoft.com/office/drawing/2014/main" id="{8F54EA5C-208F-4A00-A1A4-F079948E4F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721875-66F8-4E43-A503-A66ECB0DE34E}"/>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331101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273A-41C0-4B05-9F80-D58CD557A8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D3C5B9A-5A7B-4198-84C3-6D54F621F9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406CF3-3668-45EE-952D-2883C9F96D7F}"/>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5" name="Footer Placeholder 4">
            <a:extLst>
              <a:ext uri="{FF2B5EF4-FFF2-40B4-BE49-F238E27FC236}">
                <a16:creationId xmlns:a16="http://schemas.microsoft.com/office/drawing/2014/main" id="{F8A664DC-1A58-43AE-87AC-142B08DF3B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E282E3-843B-48B8-9F92-256BF19DC5C2}"/>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3435164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31D3A-D2C3-4E0E-972F-252D10A79E4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6837D1-E6DE-4E2A-93C4-8CA8D1F742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90DE2B-DC64-42EB-BCF9-1BEF5CB43F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98CF4F-2C6F-49BA-86BF-E3298A958749}"/>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6" name="Footer Placeholder 5">
            <a:extLst>
              <a:ext uri="{FF2B5EF4-FFF2-40B4-BE49-F238E27FC236}">
                <a16:creationId xmlns:a16="http://schemas.microsoft.com/office/drawing/2014/main" id="{7191737A-0F41-4386-87C2-E8D3F2DCEA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68AB53-DF8B-4CA5-BA47-312A5A21E028}"/>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2128178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B0736-3C13-4285-B825-9CDB1948D14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562DAA-5068-4E74-B85D-E8AEE41310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2FFD2F-2409-4825-93E3-BB0AD0E105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99E165E-00DC-4CD9-BE43-97D9A2BAD8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C7378A-0624-48CA-BE7F-E2F3C47567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043DAE-625E-46A6-BB03-E19718538005}"/>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8" name="Footer Placeholder 7">
            <a:extLst>
              <a:ext uri="{FF2B5EF4-FFF2-40B4-BE49-F238E27FC236}">
                <a16:creationId xmlns:a16="http://schemas.microsoft.com/office/drawing/2014/main" id="{9E8F4BF2-63DD-439E-96BA-106E2A8D1C1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5D425FE-C1FB-4787-94CB-C9CE5C42372C}"/>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115265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831B2-D5C9-4981-87FF-C391FAC0E8C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B3E617-94EB-436D-807E-6075AD3CF37E}"/>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4" name="Footer Placeholder 3">
            <a:extLst>
              <a:ext uri="{FF2B5EF4-FFF2-40B4-BE49-F238E27FC236}">
                <a16:creationId xmlns:a16="http://schemas.microsoft.com/office/drawing/2014/main" id="{56B1442B-2474-44F3-B850-04F9D58DFB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08F7901-5CDD-4385-8794-95F2B50FEC88}"/>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401073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7411A7-3156-46D8-B4C3-5A1128A6B507}"/>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3" name="Footer Placeholder 2">
            <a:extLst>
              <a:ext uri="{FF2B5EF4-FFF2-40B4-BE49-F238E27FC236}">
                <a16:creationId xmlns:a16="http://schemas.microsoft.com/office/drawing/2014/main" id="{66614044-E5B1-43FD-A2BD-307EE23FD1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58D24E-4BB3-485B-9938-81A5BDE67929}"/>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31140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FFB35-E76C-453F-AD3B-16D80E368A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83CA2E9-C40B-4B5D-B756-01D173263E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CA85E4-8EDA-4A86-BD73-B614BC0908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C94256-3597-4E81-B93F-D5B90B769EF1}"/>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6" name="Footer Placeholder 5">
            <a:extLst>
              <a:ext uri="{FF2B5EF4-FFF2-40B4-BE49-F238E27FC236}">
                <a16:creationId xmlns:a16="http://schemas.microsoft.com/office/drawing/2014/main" id="{FB58DAF9-927E-4611-8BF7-B1EB9AFFCB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C7CBF2-169D-418F-86BA-5CF2AFF0F6B7}"/>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2400258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4AE72-BC1A-412B-8520-3DA38A88E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1CB5CC-3E91-4385-AEBC-891B32DB4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EDC77CC-02FE-4C06-9901-CD11F9EECF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93361D-CFB1-4B4C-8B92-33C1BE2D14EA}"/>
              </a:ext>
            </a:extLst>
          </p:cNvPr>
          <p:cNvSpPr>
            <a:spLocks noGrp="1"/>
          </p:cNvSpPr>
          <p:nvPr>
            <p:ph type="dt" sz="half" idx="10"/>
          </p:nvPr>
        </p:nvSpPr>
        <p:spPr/>
        <p:txBody>
          <a:bodyPr/>
          <a:lstStyle/>
          <a:p>
            <a:fld id="{784E88B4-41EF-4EA0-9FBA-9812C46E110B}" type="datetimeFigureOut">
              <a:rPr lang="en-GB" smtClean="0"/>
              <a:t>12/10/2020</a:t>
            </a:fld>
            <a:endParaRPr lang="en-GB"/>
          </a:p>
        </p:txBody>
      </p:sp>
      <p:sp>
        <p:nvSpPr>
          <p:cNvPr id="6" name="Footer Placeholder 5">
            <a:extLst>
              <a:ext uri="{FF2B5EF4-FFF2-40B4-BE49-F238E27FC236}">
                <a16:creationId xmlns:a16="http://schemas.microsoft.com/office/drawing/2014/main" id="{40FB3033-E644-45FB-9353-DB5AEB21C1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E64F91-2F9C-44EA-9277-26EF21037DF5}"/>
              </a:ext>
            </a:extLst>
          </p:cNvPr>
          <p:cNvSpPr>
            <a:spLocks noGrp="1"/>
          </p:cNvSpPr>
          <p:nvPr>
            <p:ph type="sldNum" sz="quarter" idx="12"/>
          </p:nvPr>
        </p:nvSpPr>
        <p:spPr/>
        <p:txBody>
          <a:bodyPr/>
          <a:lstStyle/>
          <a:p>
            <a:fld id="{07DE9E23-8FD6-477D-8A07-4EBCBFCB5AC0}" type="slidenum">
              <a:rPr lang="en-GB" smtClean="0"/>
              <a:t>‹#›</a:t>
            </a:fld>
            <a:endParaRPr lang="en-GB"/>
          </a:p>
        </p:txBody>
      </p:sp>
    </p:spTree>
    <p:extLst>
      <p:ext uri="{BB962C8B-B14F-4D97-AF65-F5344CB8AC3E}">
        <p14:creationId xmlns:p14="http://schemas.microsoft.com/office/powerpoint/2010/main" val="20881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3183BF-090D-4782-BB51-EFBBCFB9EE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5B77A8-8CAC-4991-824D-E90A95C04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B0381-26D1-41DC-9B01-89A411EF1D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E88B4-41EF-4EA0-9FBA-9812C46E110B}" type="datetimeFigureOut">
              <a:rPr lang="en-GB" smtClean="0"/>
              <a:t>12/10/2020</a:t>
            </a:fld>
            <a:endParaRPr lang="en-GB"/>
          </a:p>
        </p:txBody>
      </p:sp>
      <p:sp>
        <p:nvSpPr>
          <p:cNvPr id="5" name="Footer Placeholder 4">
            <a:extLst>
              <a:ext uri="{FF2B5EF4-FFF2-40B4-BE49-F238E27FC236}">
                <a16:creationId xmlns:a16="http://schemas.microsoft.com/office/drawing/2014/main" id="{7EDA5FAC-B1A0-4393-8103-65C55BFCC6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D4C792F-0C96-4520-83F7-2EE8CE3570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9E23-8FD6-477D-8A07-4EBCBFCB5AC0}" type="slidenum">
              <a:rPr lang="en-GB" smtClean="0"/>
              <a:t>‹#›</a:t>
            </a:fld>
            <a:endParaRPr lang="en-GB"/>
          </a:p>
        </p:txBody>
      </p:sp>
    </p:spTree>
    <p:extLst>
      <p:ext uri="{BB962C8B-B14F-4D97-AF65-F5344CB8AC3E}">
        <p14:creationId xmlns:p14="http://schemas.microsoft.com/office/powerpoint/2010/main" val="2751064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equalityhumanrights.com/en/advice-and-guidance/disability-discriminatio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AC49B7C-E750-46B0-A081-810D78A6EF4E}"/>
              </a:ext>
            </a:extLst>
          </p:cNvPr>
          <p:cNvSpPr>
            <a:spLocks noGrp="1"/>
          </p:cNvSpPr>
          <p:nvPr>
            <p:ph type="subTitle" idx="1"/>
          </p:nvPr>
        </p:nvSpPr>
        <p:spPr>
          <a:xfrm>
            <a:off x="1524000" y="218783"/>
            <a:ext cx="9144000" cy="6395190"/>
          </a:xfrm>
          <a:solidFill>
            <a:schemeClr val="accent4">
              <a:lumMod val="40000"/>
              <a:lumOff val="60000"/>
            </a:schemeClr>
          </a:solidFill>
        </p:spPr>
        <p:txBody>
          <a:bodyPr>
            <a:normAutofit fontScale="25000" lnSpcReduction="20000"/>
          </a:bodyPr>
          <a:lstStyle/>
          <a:p>
            <a:pPr algn="l"/>
            <a:r>
              <a:rPr lang="en-GB" sz="5600" b="1" dirty="0"/>
              <a:t>Report Structure </a:t>
            </a:r>
            <a:endParaRPr lang="en-GB" sz="5600" dirty="0"/>
          </a:p>
          <a:p>
            <a:pPr algn="l"/>
            <a:r>
              <a:rPr lang="en-GB" sz="4800" b="1" dirty="0"/>
              <a:t> </a:t>
            </a:r>
            <a:endParaRPr lang="en-GB" sz="4800" dirty="0"/>
          </a:p>
          <a:p>
            <a:pPr algn="l"/>
            <a:r>
              <a:rPr lang="en-GB" sz="5600" b="1" dirty="0"/>
              <a:t>Report Title:  </a:t>
            </a:r>
            <a:r>
              <a:rPr lang="en-GB" sz="5600" dirty="0"/>
              <a:t>Ethical Care</a:t>
            </a:r>
          </a:p>
          <a:p>
            <a:pPr algn="l"/>
            <a:r>
              <a:rPr lang="en-GB" sz="5600" dirty="0"/>
              <a:t> </a:t>
            </a:r>
          </a:p>
          <a:p>
            <a:pPr algn="l"/>
            <a:r>
              <a:rPr lang="en-GB" sz="5600" b="1" dirty="0"/>
              <a:t>Written by / Report produced by: </a:t>
            </a:r>
            <a:r>
              <a:rPr lang="en-GB" sz="5600" dirty="0"/>
              <a:t>Your Name</a:t>
            </a:r>
          </a:p>
          <a:p>
            <a:pPr algn="l"/>
            <a:r>
              <a:rPr lang="en-GB" sz="5600" dirty="0"/>
              <a:t> </a:t>
            </a:r>
          </a:p>
          <a:p>
            <a:pPr algn="l"/>
            <a:r>
              <a:rPr lang="en-GB" sz="5600" b="1" dirty="0"/>
              <a:t>Date of Report: </a:t>
            </a:r>
            <a:r>
              <a:rPr lang="en-GB" sz="5600" dirty="0"/>
              <a:t>15 October 2020</a:t>
            </a:r>
          </a:p>
          <a:p>
            <a:pPr algn="l"/>
            <a:r>
              <a:rPr lang="en-GB" sz="5600" dirty="0"/>
              <a:t> </a:t>
            </a:r>
          </a:p>
          <a:p>
            <a:pPr algn="l"/>
            <a:r>
              <a:rPr lang="en-GB" sz="5600" b="1" dirty="0"/>
              <a:t>Introduction: Main purpose of the report; what you are reporting on; why is this important?</a:t>
            </a:r>
          </a:p>
          <a:p>
            <a:pPr algn="l"/>
            <a:r>
              <a:rPr lang="en-GB" sz="5600" dirty="0"/>
              <a:t> </a:t>
            </a:r>
          </a:p>
          <a:p>
            <a:pPr algn="l"/>
            <a:r>
              <a:rPr lang="en-GB" sz="5600" b="1" dirty="0"/>
              <a:t>Main Body of Report:</a:t>
            </a:r>
          </a:p>
          <a:p>
            <a:pPr algn="l"/>
            <a:r>
              <a:rPr lang="en-GB" sz="5600" i="1" dirty="0"/>
              <a:t>Using sub-headings if required</a:t>
            </a:r>
          </a:p>
          <a:p>
            <a:pPr algn="l"/>
            <a:r>
              <a:rPr lang="en-GB" sz="5600" b="1" dirty="0"/>
              <a:t>See textbook Unit 5; your Checklist in the Assignment Planner and the workbook sections as discussed. </a:t>
            </a:r>
          </a:p>
          <a:p>
            <a:pPr algn="l"/>
            <a:r>
              <a:rPr lang="en-GB" sz="5600" dirty="0"/>
              <a:t>  </a:t>
            </a:r>
          </a:p>
          <a:p>
            <a:pPr algn="l"/>
            <a:r>
              <a:rPr lang="en-GB" sz="5600" b="1" dirty="0"/>
              <a:t>Conclusions: </a:t>
            </a:r>
            <a:r>
              <a:rPr lang="en-GB" sz="5600" dirty="0"/>
              <a:t>This is a summary of what you found out about the two case studies; Summarise how you examined the principles, values and skills which underpin meeting the care and support needs of individuals and what this has shown you about the importance of equality, diversity and anti-discriminatory practices in providing a professional service that meets the care and support needs of all individuals.</a:t>
            </a:r>
          </a:p>
          <a:p>
            <a:r>
              <a:rPr lang="en-GB" sz="5600" dirty="0"/>
              <a:t> </a:t>
            </a:r>
          </a:p>
          <a:p>
            <a:pPr algn="l"/>
            <a:r>
              <a:rPr lang="en-GB" sz="5600" b="1" dirty="0"/>
              <a:t>Recommendations</a:t>
            </a:r>
            <a:r>
              <a:rPr lang="en-GB" sz="5600" dirty="0"/>
              <a:t> (Your recommended actions for each case study):</a:t>
            </a:r>
          </a:p>
          <a:p>
            <a:pPr algn="l"/>
            <a:r>
              <a:rPr lang="en-GB" sz="5600" b="1" dirty="0"/>
              <a:t>Bibliography:</a:t>
            </a:r>
          </a:p>
          <a:p>
            <a:pPr algn="l"/>
            <a:r>
              <a:rPr lang="en-GB" sz="5600" dirty="0"/>
              <a:t>Books: Name of Author, Year of Publication, Title of Course Textbook, Publisher</a:t>
            </a:r>
          </a:p>
          <a:p>
            <a:pPr algn="l"/>
            <a:r>
              <a:rPr lang="en-GB" sz="5600" dirty="0"/>
              <a:t>Websites (URL address) and dated accessed (</a:t>
            </a:r>
            <a:r>
              <a:rPr lang="en-GB" sz="5600" u="sng" dirty="0">
                <a:hlinkClick r:id="rId2"/>
              </a:rPr>
              <a:t>https://www.equalityhumanrights.com/en/advice-and-guidance/disability-discrimination</a:t>
            </a:r>
            <a:r>
              <a:rPr lang="en-GB" sz="5600" u="sng" dirty="0"/>
              <a:t>. accessed 12 October 2020)</a:t>
            </a:r>
            <a:endParaRPr lang="en-GB" sz="5600" dirty="0"/>
          </a:p>
          <a:p>
            <a:pPr algn="l"/>
            <a:r>
              <a:rPr lang="en-GB" sz="5600" dirty="0"/>
              <a:t>Learning Aim A Workbook  </a:t>
            </a:r>
          </a:p>
          <a:p>
            <a:pPr algn="l"/>
            <a:endParaRPr lang="en-GB" dirty="0"/>
          </a:p>
          <a:p>
            <a:endParaRPr lang="en-GB" dirty="0"/>
          </a:p>
          <a:p>
            <a:endParaRPr lang="en-GB" dirty="0"/>
          </a:p>
        </p:txBody>
      </p:sp>
    </p:spTree>
    <p:extLst>
      <p:ext uri="{BB962C8B-B14F-4D97-AF65-F5344CB8AC3E}">
        <p14:creationId xmlns:p14="http://schemas.microsoft.com/office/powerpoint/2010/main" val="2012540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387E23-3758-4875-83B6-2197CA825259}"/>
              </a:ext>
            </a:extLst>
          </p:cNvPr>
          <p:cNvSpPr>
            <a:spLocks noGrp="1"/>
          </p:cNvSpPr>
          <p:nvPr>
            <p:ph type="title"/>
          </p:nvPr>
        </p:nvSpPr>
        <p:spPr>
          <a:xfrm>
            <a:off x="838200" y="671513"/>
            <a:ext cx="10515600" cy="1019175"/>
          </a:xfrm>
        </p:spPr>
        <p:txBody>
          <a:bodyPr vert="horz" lIns="91440" tIns="45720" rIns="91440" bIns="45720" rtlCol="0" anchor="ctr">
            <a:noAutofit/>
          </a:bodyPr>
          <a:lstStyle/>
          <a:p>
            <a:r>
              <a:rPr lang="en-GB" sz="3200" b="1" dirty="0"/>
              <a:t>Learning Aim A: </a:t>
            </a:r>
            <a:r>
              <a:rPr lang="en-GB" sz="3200" dirty="0"/>
              <a:t>Examine principles, values and skills which underpin meeting the care and support needs of individuals</a:t>
            </a:r>
            <a:br>
              <a:rPr lang="en-GB" sz="3200" dirty="0"/>
            </a:br>
            <a:r>
              <a:rPr lang="en-GB" sz="3200" dirty="0"/>
              <a:t> </a:t>
            </a:r>
            <a:br>
              <a:rPr lang="en-GB" sz="3200" dirty="0"/>
            </a:br>
            <a:endParaRPr lang="en-US" sz="3200" kern="1200" dirty="0">
              <a:solidFill>
                <a:schemeClr val="tx1"/>
              </a:solidFill>
              <a:latin typeface="+mj-lt"/>
              <a:ea typeface="+mj-ea"/>
              <a:cs typeface="+mj-cs"/>
            </a:endParaRPr>
          </a:p>
        </p:txBody>
      </p:sp>
      <p:sp>
        <p:nvSpPr>
          <p:cNvPr id="7" name="Rectangle 1">
            <a:extLst>
              <a:ext uri="{FF2B5EF4-FFF2-40B4-BE49-F238E27FC236}">
                <a16:creationId xmlns:a16="http://schemas.microsoft.com/office/drawing/2014/main" id="{45FE3C3E-2315-4C36-B7C8-F5D704073DF1}"/>
              </a:ext>
            </a:extLst>
          </p:cNvPr>
          <p:cNvSpPr>
            <a:spLocks noChangeArrowheads="1"/>
          </p:cNvSpPr>
          <p:nvPr/>
        </p:nvSpPr>
        <p:spPr bwMode="auto">
          <a:xfrm>
            <a:off x="4633913" y="22002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GB" altLang="en-US" sz="12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Assignment criteria for Learning Aim A is:</a:t>
            </a:r>
            <a:endParaRPr kumimoji="0" lang="en-GB" altLang="en-US" sz="5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8" name="Content Placeholder 3">
            <a:extLst>
              <a:ext uri="{FF2B5EF4-FFF2-40B4-BE49-F238E27FC236}">
                <a16:creationId xmlns:a16="http://schemas.microsoft.com/office/drawing/2014/main" id="{623A158C-02AE-4BAF-AABD-52615D3DAE9C}"/>
              </a:ext>
            </a:extLst>
          </p:cNvPr>
          <p:cNvGraphicFramePr>
            <a:graphicFrameLocks noGrp="1"/>
          </p:cNvGraphicFramePr>
          <p:nvPr>
            <p:ph idx="1"/>
            <p:extLst>
              <p:ext uri="{D42A27DB-BD31-4B8C-83A1-F6EECF244321}">
                <p14:modId xmlns:p14="http://schemas.microsoft.com/office/powerpoint/2010/main" val="2321650428"/>
              </p:ext>
            </p:extLst>
          </p:nvPr>
        </p:nvGraphicFramePr>
        <p:xfrm>
          <a:off x="838200" y="1378744"/>
          <a:ext cx="10512547" cy="4679995"/>
        </p:xfrm>
        <a:graphic>
          <a:graphicData uri="http://schemas.openxmlformats.org/drawingml/2006/table">
            <a:tbl>
              <a:tblPr>
                <a:tableStyleId>{5C22544A-7EE6-4342-B048-85BDC9FD1C3A}</a:tableStyleId>
              </a:tblPr>
              <a:tblGrid>
                <a:gridCol w="2411635">
                  <a:extLst>
                    <a:ext uri="{9D8B030D-6E8A-4147-A177-3AD203B41FA5}">
                      <a16:colId xmlns:a16="http://schemas.microsoft.com/office/drawing/2014/main" val="4191577335"/>
                    </a:ext>
                  </a:extLst>
                </a:gridCol>
                <a:gridCol w="8100912">
                  <a:extLst>
                    <a:ext uri="{9D8B030D-6E8A-4147-A177-3AD203B41FA5}">
                      <a16:colId xmlns:a16="http://schemas.microsoft.com/office/drawing/2014/main" val="3823273682"/>
                    </a:ext>
                  </a:extLst>
                </a:gridCol>
              </a:tblGrid>
              <a:tr h="935999">
                <a:tc>
                  <a:txBody>
                    <a:bodyPr/>
                    <a:lstStyle/>
                    <a:p>
                      <a:pPr>
                        <a:lnSpc>
                          <a:spcPct val="115000"/>
                        </a:lnSpc>
                        <a:spcBef>
                          <a:spcPts val="300"/>
                        </a:spcBef>
                        <a:spcAft>
                          <a:spcPts val="300"/>
                        </a:spcAft>
                      </a:pPr>
                      <a:r>
                        <a:rPr lang="en-GB" sz="2100" dirty="0">
                          <a:effectLst/>
                        </a:rPr>
                        <a:t>A.P1</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nchor="ctr"/>
                </a:tc>
                <a:tc>
                  <a:txBody>
                    <a:bodyPr/>
                    <a:lstStyle/>
                    <a:p>
                      <a:pPr>
                        <a:lnSpc>
                          <a:spcPct val="115000"/>
                        </a:lnSpc>
                        <a:spcAft>
                          <a:spcPts val="1000"/>
                        </a:spcAft>
                      </a:pPr>
                      <a:r>
                        <a:rPr lang="en-GB" sz="2100" dirty="0">
                          <a:effectLst/>
                        </a:rPr>
                        <a:t>Explain the importance of promoting equality and diversity for individuals with different needs.</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tc>
                <a:extLst>
                  <a:ext uri="{0D108BD9-81ED-4DB2-BD59-A6C34878D82A}">
                    <a16:rowId xmlns:a16="http://schemas.microsoft.com/office/drawing/2014/main" val="3409758735"/>
                  </a:ext>
                </a:extLst>
              </a:tr>
              <a:tr h="935999">
                <a:tc>
                  <a:txBody>
                    <a:bodyPr/>
                    <a:lstStyle/>
                    <a:p>
                      <a:pPr>
                        <a:lnSpc>
                          <a:spcPct val="115000"/>
                        </a:lnSpc>
                        <a:spcBef>
                          <a:spcPts val="300"/>
                        </a:spcBef>
                        <a:spcAft>
                          <a:spcPts val="300"/>
                        </a:spcAft>
                      </a:pPr>
                      <a:r>
                        <a:rPr lang="en-GB" sz="2100" dirty="0">
                          <a:effectLst/>
                        </a:rPr>
                        <a:t>A.P2</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nchor="ctr"/>
                </a:tc>
                <a:tc>
                  <a:txBody>
                    <a:bodyPr/>
                    <a:lstStyle/>
                    <a:p>
                      <a:pPr>
                        <a:lnSpc>
                          <a:spcPct val="115000"/>
                        </a:lnSpc>
                        <a:spcAft>
                          <a:spcPts val="1000"/>
                        </a:spcAft>
                      </a:pPr>
                      <a:r>
                        <a:rPr lang="en-GB" sz="2100">
                          <a:effectLst/>
                        </a:rPr>
                        <a:t>Explain the skills and personal attributes necessary for professionals who care for individuals with different needs.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tc>
                <a:extLst>
                  <a:ext uri="{0D108BD9-81ED-4DB2-BD59-A6C34878D82A}">
                    <a16:rowId xmlns:a16="http://schemas.microsoft.com/office/drawing/2014/main" val="2254301988"/>
                  </a:ext>
                </a:extLst>
              </a:tr>
              <a:tr h="935999">
                <a:tc>
                  <a:txBody>
                    <a:bodyPr/>
                    <a:lstStyle/>
                    <a:p>
                      <a:pPr>
                        <a:lnSpc>
                          <a:spcPct val="115000"/>
                        </a:lnSpc>
                        <a:spcBef>
                          <a:spcPts val="300"/>
                        </a:spcBef>
                        <a:spcAft>
                          <a:spcPts val="300"/>
                        </a:spcAft>
                      </a:pPr>
                      <a:r>
                        <a:rPr lang="en-GB" sz="2100" dirty="0">
                          <a:effectLst/>
                        </a:rPr>
                        <a:t>A.M1</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nchor="ctr"/>
                </a:tc>
                <a:tc>
                  <a:txBody>
                    <a:bodyPr/>
                    <a:lstStyle/>
                    <a:p>
                      <a:pPr>
                        <a:lnSpc>
                          <a:spcPct val="115000"/>
                        </a:lnSpc>
                        <a:spcAft>
                          <a:spcPts val="1000"/>
                        </a:spcAft>
                      </a:pPr>
                      <a:r>
                        <a:rPr lang="en-GB" sz="2100">
                          <a:effectLst/>
                        </a:rPr>
                        <a:t>Analyse the impact of preventing discrimination for individuals with different needs.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tc>
                <a:extLst>
                  <a:ext uri="{0D108BD9-81ED-4DB2-BD59-A6C34878D82A}">
                    <a16:rowId xmlns:a16="http://schemas.microsoft.com/office/drawing/2014/main" val="2791643351"/>
                  </a:ext>
                </a:extLst>
              </a:tr>
              <a:tr h="935999">
                <a:tc>
                  <a:txBody>
                    <a:bodyPr/>
                    <a:lstStyle/>
                    <a:p>
                      <a:pPr>
                        <a:lnSpc>
                          <a:spcPct val="115000"/>
                        </a:lnSpc>
                        <a:spcBef>
                          <a:spcPts val="300"/>
                        </a:spcBef>
                        <a:spcAft>
                          <a:spcPts val="300"/>
                        </a:spcAft>
                      </a:pPr>
                      <a:r>
                        <a:rPr lang="en-GB" sz="2100" dirty="0">
                          <a:effectLst/>
                        </a:rPr>
                        <a:t>A.M2</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nchor="ctr"/>
                </a:tc>
                <a:tc>
                  <a:txBody>
                    <a:bodyPr/>
                    <a:lstStyle/>
                    <a:p>
                      <a:pPr>
                        <a:lnSpc>
                          <a:spcPct val="115000"/>
                        </a:lnSpc>
                        <a:spcAft>
                          <a:spcPts val="1000"/>
                        </a:spcAft>
                      </a:pPr>
                      <a:r>
                        <a:rPr lang="en-GB" sz="2100">
                          <a:effectLst/>
                        </a:rPr>
                        <a:t>Assess different methods professionals might use when building relationships and establishing trust with individuals with needs.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tc>
                <a:extLst>
                  <a:ext uri="{0D108BD9-81ED-4DB2-BD59-A6C34878D82A}">
                    <a16:rowId xmlns:a16="http://schemas.microsoft.com/office/drawing/2014/main" val="1628703374"/>
                  </a:ext>
                </a:extLst>
              </a:tr>
              <a:tr h="935999">
                <a:tc>
                  <a:txBody>
                    <a:bodyPr/>
                    <a:lstStyle/>
                    <a:p>
                      <a:pPr>
                        <a:lnSpc>
                          <a:spcPct val="115000"/>
                        </a:lnSpc>
                        <a:spcBef>
                          <a:spcPts val="300"/>
                        </a:spcBef>
                        <a:spcAft>
                          <a:spcPts val="300"/>
                        </a:spcAft>
                      </a:pPr>
                      <a:r>
                        <a:rPr lang="en-GB" sz="2100" dirty="0">
                          <a:effectLst/>
                        </a:rPr>
                        <a:t>A.D1</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nchor="ctr"/>
                </a:tc>
                <a:tc>
                  <a:txBody>
                    <a:bodyPr/>
                    <a:lstStyle/>
                    <a:p>
                      <a:pPr>
                        <a:lnSpc>
                          <a:spcPct val="115000"/>
                        </a:lnSpc>
                        <a:spcAft>
                          <a:spcPts val="1000"/>
                        </a:spcAft>
                      </a:pPr>
                      <a:r>
                        <a:rPr lang="en-GB" sz="2100" dirty="0">
                          <a:effectLst/>
                        </a:rPr>
                        <a:t>Evaluate the success of promoting anti-discriminatory practice for specific individuals with different needs.</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33098" marR="133098" marT="0" marB="0"/>
                </a:tc>
                <a:extLst>
                  <a:ext uri="{0D108BD9-81ED-4DB2-BD59-A6C34878D82A}">
                    <a16:rowId xmlns:a16="http://schemas.microsoft.com/office/drawing/2014/main" val="2795197950"/>
                  </a:ext>
                </a:extLst>
              </a:tr>
            </a:tbl>
          </a:graphicData>
        </a:graphic>
      </p:graphicFrame>
    </p:spTree>
    <p:extLst>
      <p:ext uri="{BB962C8B-B14F-4D97-AF65-F5344CB8AC3E}">
        <p14:creationId xmlns:p14="http://schemas.microsoft.com/office/powerpoint/2010/main" val="3802725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326</Words>
  <Application>Microsoft Office PowerPoint</Application>
  <PresentationFormat>Widescreen</PresentationFormat>
  <Paragraphs>34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Learning Aim A: Examine principles, values and skills which underpin meeting the care and support needs of individuals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Yasmin Mukadam</dc:creator>
  <cp:lastModifiedBy>Yasmin Mukadam</cp:lastModifiedBy>
  <cp:revision>5</cp:revision>
  <dcterms:created xsi:type="dcterms:W3CDTF">2020-10-12T08:36:08Z</dcterms:created>
  <dcterms:modified xsi:type="dcterms:W3CDTF">2020-10-12T14:07:46Z</dcterms:modified>
</cp:coreProperties>
</file>