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6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A399D-9A73-47D4-A18B-767E4CFF3429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D92AA-5AD0-47A6-8A87-808665B72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174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200" dirty="0">
                <a:effectLst/>
              </a:rPr>
              <a:t>Introduction.  Aims and objectives.  Discussion about the course. 5 mins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200" dirty="0">
                <a:effectLst/>
              </a:rPr>
              <a:t>Induction exercise:  name, courses, what they read, one fact about themselves.  Introduce their partner to the class.  20 mins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200" dirty="0">
                <a:effectLst/>
              </a:rPr>
              <a:t>Christmas present game.  15 mins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200" dirty="0">
                <a:effectLst/>
              </a:rPr>
              <a:t>Test on names. 5 mins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D92AA-5AD0-47A6-8A87-808665B720F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810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effectLst/>
              </a:rPr>
              <a:t>Overview of how we will study the dramatic texts in Lang/Lit:  literary features and dramatic techniques, stylistics, language levels (lexis, discourse, grammar, pragmatics) and context. 5 mins.  This lesson focuses on dramatic techniques.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D92AA-5AD0-47A6-8A87-808665B720F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94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effectLst/>
              </a:rPr>
              <a:t>Discussion:  what is drama?  Describe it to an alien.  Perform a couple of discussions. 10 mins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D92AA-5AD0-47A6-8A87-808665B720F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959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200" dirty="0">
                <a:effectLst/>
              </a:rPr>
              <a:t>Read the opening of Jerusalem.  Discuss the meaning.  Each group responsible for taking allocated few lines and they should transform it into a narrative text.  15 mins.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200" dirty="0">
                <a:effectLst/>
              </a:rPr>
              <a:t>Hand on their narrative and the original to the next pair:  what is lost and what is gained?  What is specific to the script version?  10 mins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D92AA-5AD0-47A6-8A87-808665B720F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783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xaminer Report on Extended Essays in Theatre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4209" y="338834"/>
            <a:ext cx="8140824" cy="53729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 level Language and Literature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Drama</a:t>
            </a:r>
          </a:p>
        </p:txBody>
      </p:sp>
    </p:spTree>
    <p:extLst>
      <p:ext uri="{BB962C8B-B14F-4D97-AF65-F5344CB8AC3E}">
        <p14:creationId xmlns:p14="http://schemas.microsoft.com/office/powerpoint/2010/main" val="3942664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Production and critical reception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Set of the original and subsequent productions</a:t>
            </a:r>
          </a:p>
          <a:p>
            <a:r>
              <a:rPr lang="en-GB" dirty="0"/>
              <a:t>Costume of productions – costume changes </a:t>
            </a:r>
            <a:r>
              <a:rPr lang="en-GB" dirty="0" err="1"/>
              <a:t>etc</a:t>
            </a:r>
            <a:endParaRPr lang="en-GB" dirty="0"/>
          </a:p>
          <a:p>
            <a:r>
              <a:rPr lang="en-GB" dirty="0"/>
              <a:t>Directorial decisions:  placing of the actors on the stage (proxemics)</a:t>
            </a:r>
          </a:p>
          <a:p>
            <a:r>
              <a:rPr lang="en-GB" dirty="0"/>
              <a:t>Directorial decisions:  about the delivery of the lines, about timings.</a:t>
            </a:r>
          </a:p>
          <a:p>
            <a:r>
              <a:rPr lang="en-GB" dirty="0"/>
              <a:t>Theatrical reviews of the time</a:t>
            </a:r>
          </a:p>
          <a:p>
            <a:r>
              <a:rPr lang="en-GB" dirty="0"/>
              <a:t>Interviews </a:t>
            </a:r>
            <a:r>
              <a:rPr lang="en-GB"/>
              <a:t>with author/director/actors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150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Dramatic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use of the soliloquy</a:t>
            </a:r>
          </a:p>
          <a:p>
            <a:r>
              <a:rPr lang="en-GB" dirty="0"/>
              <a:t>The use of stichomythia</a:t>
            </a:r>
          </a:p>
          <a:p>
            <a:r>
              <a:rPr lang="en-GB" dirty="0"/>
              <a:t>The use of the chorus</a:t>
            </a:r>
          </a:p>
          <a:p>
            <a:r>
              <a:rPr lang="en-GB" dirty="0"/>
              <a:t>The use of mime</a:t>
            </a:r>
          </a:p>
          <a:p>
            <a:r>
              <a:rPr lang="en-GB" dirty="0"/>
              <a:t>The use of split stage </a:t>
            </a:r>
            <a:r>
              <a:rPr lang="en-GB" dirty="0" err="1"/>
              <a:t>etc</a:t>
            </a:r>
            <a:endParaRPr lang="en-GB" dirty="0"/>
          </a:p>
          <a:p>
            <a:r>
              <a:rPr lang="en-GB" dirty="0"/>
              <a:t>Exits and entrances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583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One term you have learned?</a:t>
            </a:r>
          </a:p>
        </p:txBody>
      </p:sp>
      <p:pic>
        <p:nvPicPr>
          <p:cNvPr id="4" name="Content Placeholder 3" descr="drama based lesson plans ela drama teacher links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8787" y="2016125"/>
            <a:ext cx="7388751" cy="3449638"/>
          </a:xfrm>
        </p:spPr>
      </p:pic>
    </p:spTree>
    <p:extLst>
      <p:ext uri="{BB962C8B-B14F-4D97-AF65-F5344CB8AC3E}">
        <p14:creationId xmlns:p14="http://schemas.microsoft.com/office/powerpoint/2010/main" val="392642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Drama:  How we will study 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literary features </a:t>
            </a:r>
          </a:p>
          <a:p>
            <a:r>
              <a:rPr lang="en-GB" dirty="0"/>
              <a:t>dramatic techniques</a:t>
            </a:r>
          </a:p>
          <a:p>
            <a:r>
              <a:rPr lang="en-GB" dirty="0"/>
              <a:t>stylistics</a:t>
            </a:r>
          </a:p>
          <a:p>
            <a:r>
              <a:rPr lang="en-GB" dirty="0"/>
              <a:t>language levels (lexis, discourse, grammar, pragmatics) </a:t>
            </a:r>
          </a:p>
          <a:p>
            <a:r>
              <a:rPr lang="en-GB" dirty="0"/>
              <a:t>context. </a:t>
            </a:r>
          </a:p>
        </p:txBody>
      </p:sp>
    </p:spTree>
    <p:extLst>
      <p:ext uri="{BB962C8B-B14F-4D97-AF65-F5344CB8AC3E}">
        <p14:creationId xmlns:p14="http://schemas.microsoft.com/office/powerpoint/2010/main" val="77225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drama?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your pair:  one person is an alien, the other, a human.</a:t>
            </a:r>
          </a:p>
          <a:p>
            <a:r>
              <a:rPr lang="en-GB" dirty="0"/>
              <a:t>The human should explain to the alien what drama is.</a:t>
            </a:r>
          </a:p>
          <a:p>
            <a:r>
              <a:rPr lang="en-GB" dirty="0"/>
              <a:t>The alien may ask as many questions as they need in order to make sense of what the human is saying</a:t>
            </a:r>
          </a:p>
        </p:txBody>
      </p:sp>
    </p:spTree>
    <p:extLst>
      <p:ext uri="{BB962C8B-B14F-4D97-AF65-F5344CB8AC3E}">
        <p14:creationId xmlns:p14="http://schemas.microsoft.com/office/powerpoint/2010/main" val="394616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Transforming your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Your task is to transform the lines you have been given into a piece of prose.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p7 Fawcett:  Time – Ready?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p8 Fawcett – That is not a dog – It disappears sharply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p9 Johnny.  Testing.  - </a:t>
            </a:r>
            <a:r>
              <a:rPr lang="en-GB" i="1" dirty="0"/>
              <a:t>or animal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p10 Enter Ginger – </a:t>
            </a:r>
            <a:r>
              <a:rPr lang="en-GB" i="1" dirty="0"/>
              <a:t>at the same time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 11 </a:t>
            </a:r>
            <a:r>
              <a:rPr lang="en-GB" i="1" dirty="0"/>
              <a:t>He puts his hand to his ear </a:t>
            </a:r>
            <a:r>
              <a:rPr lang="en-GB" dirty="0"/>
              <a:t>– Ginger Don’t look like a gathering.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p12 Johnny.  My thumb is </a:t>
            </a:r>
            <a:r>
              <a:rPr lang="en-GB" dirty="0" err="1"/>
              <a:t>hoverin</a:t>
            </a:r>
            <a:r>
              <a:rPr lang="en-GB" dirty="0"/>
              <a:t>’ over –  Johnny. What fracas?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p14 Johnny.  And he deserved it  - Johnny. Storm in a teacup, mate.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p15  Ginger.  Here we go – Professor.  Good morning, Mr Byron.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74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specifics of drama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performance, </a:t>
            </a:r>
          </a:p>
          <a:p>
            <a:r>
              <a:rPr lang="en-GB" dirty="0"/>
              <a:t>audience, </a:t>
            </a:r>
          </a:p>
          <a:p>
            <a:r>
              <a:rPr lang="en-GB" dirty="0"/>
              <a:t>actors, </a:t>
            </a:r>
          </a:p>
          <a:p>
            <a:r>
              <a:rPr lang="en-GB" dirty="0"/>
              <a:t>paralinguistic features, </a:t>
            </a:r>
          </a:p>
          <a:p>
            <a:r>
              <a:rPr lang="en-GB" dirty="0"/>
              <a:t>stage directions, </a:t>
            </a:r>
          </a:p>
          <a:p>
            <a:r>
              <a:rPr lang="en-GB" dirty="0"/>
              <a:t>dramatic conventions (soliloquy, monologue </a:t>
            </a:r>
            <a:r>
              <a:rPr lang="en-GB" dirty="0" err="1"/>
              <a:t>etc</a:t>
            </a:r>
            <a:r>
              <a:rPr lang="en-GB" dirty="0"/>
              <a:t>), </a:t>
            </a:r>
          </a:p>
          <a:p>
            <a:r>
              <a:rPr lang="en-GB" dirty="0"/>
              <a:t>stage effects (music, sound </a:t>
            </a:r>
            <a:r>
              <a:rPr lang="en-GB" dirty="0" err="1"/>
              <a:t>etc</a:t>
            </a:r>
            <a:r>
              <a:rPr lang="en-GB" dirty="0"/>
              <a:t>), </a:t>
            </a:r>
          </a:p>
          <a:p>
            <a:r>
              <a:rPr lang="en-GB" dirty="0"/>
              <a:t>production and critical reception, </a:t>
            </a:r>
          </a:p>
          <a:p>
            <a:r>
              <a:rPr lang="en-GB" dirty="0"/>
              <a:t>genre etc. </a:t>
            </a:r>
          </a:p>
        </p:txBody>
      </p:sp>
    </p:spTree>
    <p:extLst>
      <p:ext uri="{BB962C8B-B14F-4D97-AF65-F5344CB8AC3E}">
        <p14:creationId xmlns:p14="http://schemas.microsoft.com/office/powerpoint/2010/main" val="191894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Performance: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The volume of the speech</a:t>
            </a:r>
          </a:p>
          <a:p>
            <a:r>
              <a:rPr lang="en-GB" dirty="0"/>
              <a:t>The speed of the speech.  </a:t>
            </a:r>
          </a:p>
          <a:p>
            <a:r>
              <a:rPr lang="en-GB" dirty="0"/>
              <a:t>The use of paralinguistic elements (gestures, facial expressions)</a:t>
            </a:r>
          </a:p>
          <a:p>
            <a:r>
              <a:rPr lang="en-GB" dirty="0"/>
              <a:t>The use of pauses to build suspense, for example.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241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 directions: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Instructions for the actor (delivery, volume, pace)</a:t>
            </a:r>
          </a:p>
          <a:p>
            <a:r>
              <a:rPr lang="en-GB" dirty="0"/>
              <a:t>Instructions for the director (lighting, weather, set, sound)</a:t>
            </a:r>
          </a:p>
          <a:p>
            <a:r>
              <a:rPr lang="en-GB" dirty="0"/>
              <a:t>The level of detail within the directions</a:t>
            </a:r>
          </a:p>
          <a:p>
            <a:r>
              <a:rPr lang="en-GB" dirty="0"/>
              <a:t>Lexical patterns within the directions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60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Genre: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Does the play neatly fit into the genre of comedy?</a:t>
            </a:r>
          </a:p>
          <a:p>
            <a:r>
              <a:rPr lang="en-GB" dirty="0"/>
              <a:t>Does the play neatly fit into the genre of tragedy?</a:t>
            </a:r>
          </a:p>
          <a:p>
            <a:r>
              <a:rPr lang="en-GB" dirty="0"/>
              <a:t>If it does fit into a genre, what conventions of that genre do you see?</a:t>
            </a:r>
          </a:p>
          <a:p>
            <a:r>
              <a:rPr lang="en-GB" dirty="0"/>
              <a:t>Does the play challenge or subvert that genre?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3973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 effects: 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Lighting </a:t>
            </a:r>
          </a:p>
          <a:p>
            <a:r>
              <a:rPr lang="en-GB" dirty="0"/>
              <a:t>Sound</a:t>
            </a:r>
          </a:p>
          <a:p>
            <a:r>
              <a:rPr lang="en-GB" dirty="0"/>
              <a:t>Music </a:t>
            </a:r>
          </a:p>
          <a:p>
            <a:r>
              <a:rPr lang="en-GB" dirty="0"/>
              <a:t>Use of props</a:t>
            </a:r>
          </a:p>
          <a:p>
            <a:r>
              <a:rPr lang="en-GB" dirty="0"/>
              <a:t>Set design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344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81</TotalTime>
  <Words>643</Words>
  <Application>Microsoft Office PowerPoint</Application>
  <PresentationFormat>Widescreen</PresentationFormat>
  <Paragraphs>83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Gallery</vt:lpstr>
      <vt:lpstr>A level Language and Literature</vt:lpstr>
      <vt:lpstr>Drama:  How we will study it</vt:lpstr>
      <vt:lpstr>What is drama?</vt:lpstr>
      <vt:lpstr>Transforming your lines</vt:lpstr>
      <vt:lpstr>Some specifics of drama</vt:lpstr>
      <vt:lpstr>Performance:  </vt:lpstr>
      <vt:lpstr>Stage directions: </vt:lpstr>
      <vt:lpstr>Genre: </vt:lpstr>
      <vt:lpstr>Stage effects:   </vt:lpstr>
      <vt:lpstr>Production and critical reception </vt:lpstr>
      <vt:lpstr>Dramatic conventions</vt:lpstr>
      <vt:lpstr>One term you have learned?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Language and Literature</dc:title>
  <dc:creator>David Kinder</dc:creator>
  <cp:lastModifiedBy>David Kinder</cp:lastModifiedBy>
  <cp:revision>10</cp:revision>
  <dcterms:created xsi:type="dcterms:W3CDTF">2016-09-10T16:31:34Z</dcterms:created>
  <dcterms:modified xsi:type="dcterms:W3CDTF">2020-09-09T11:08:19Z</dcterms:modified>
</cp:coreProperties>
</file>