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261" r:id="rId6"/>
    <p:sldId id="259" r:id="rId7"/>
    <p:sldId id="257" r:id="rId8"/>
    <p:sldId id="258" r:id="rId9"/>
    <p:sldId id="260"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200" autoAdjust="0"/>
  </p:normalViewPr>
  <p:slideViewPr>
    <p:cSldViewPr snapToGrid="0">
      <p:cViewPr varScale="1">
        <p:scale>
          <a:sx n="105" d="100"/>
          <a:sy n="105" d="100"/>
        </p:scale>
        <p:origin x="774"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5ADACA1-9FBC-4388-BE46-35F699E4432F}" type="datetimeFigureOut">
              <a:rPr lang="en-GB" smtClean="0"/>
              <a:t>01/10/2019</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5156442-4B44-41EE-BE1F-41A18D5D9210}" type="slidenum">
              <a:rPr lang="en-GB" smtClean="0"/>
              <a:t>‹#›</a:t>
            </a:fld>
            <a:endParaRPr lang="en-GB"/>
          </a:p>
        </p:txBody>
      </p:sp>
    </p:spTree>
    <p:extLst>
      <p:ext uri="{BB962C8B-B14F-4D97-AF65-F5344CB8AC3E}">
        <p14:creationId xmlns:p14="http://schemas.microsoft.com/office/powerpoint/2010/main" val="2286546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poem moves from the expansive and exciting</a:t>
            </a:r>
            <a:r>
              <a:rPr lang="en-GB" baseline="0" dirty="0" smtClean="0"/>
              <a:t> images relating to global travel, through the more mundane images of daily life back home, to images that are more tender – ‘souvenirs’ of relationships rather than places. Arguably that doesn’t necessarily resolve the poem’s meaning though. </a:t>
            </a:r>
          </a:p>
          <a:p>
            <a:r>
              <a:rPr lang="en-GB" baseline="0" dirty="0" smtClean="0"/>
              <a:t>Students could be asked to physically write out the appropriate image as it appears in the poem and look at its positioning in the text (juxtaposed with other images or building upon them in a list form). They could then analyse it in context as well as within the overall patterns </a:t>
            </a:r>
            <a:r>
              <a:rPr lang="en-GB" baseline="0" smtClean="0"/>
              <a:t>that surround it. </a:t>
            </a:r>
            <a:endParaRPr lang="en-GB"/>
          </a:p>
        </p:txBody>
      </p:sp>
      <p:sp>
        <p:nvSpPr>
          <p:cNvPr id="4" name="Slide Number Placeholder 3"/>
          <p:cNvSpPr>
            <a:spLocks noGrp="1"/>
          </p:cNvSpPr>
          <p:nvPr>
            <p:ph type="sldNum" sz="quarter" idx="10"/>
          </p:nvPr>
        </p:nvSpPr>
        <p:spPr/>
        <p:txBody>
          <a:bodyPr/>
          <a:lstStyle/>
          <a:p>
            <a:fld id="{55156442-4B44-41EE-BE1F-41A18D5D9210}" type="slidenum">
              <a:rPr lang="en-GB" smtClean="0"/>
              <a:t>1</a:t>
            </a:fld>
            <a:endParaRPr lang="en-GB"/>
          </a:p>
        </p:txBody>
      </p:sp>
    </p:spTree>
    <p:extLst>
      <p:ext uri="{BB962C8B-B14F-4D97-AF65-F5344CB8AC3E}">
        <p14:creationId xmlns:p14="http://schemas.microsoft.com/office/powerpoint/2010/main" val="1077831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DBB1F41-8631-42D1-B4C5-AB4AF5F8273D}"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C7C839-E7BB-4AB3-85FA-C925DB73C7B5}" type="slidenum">
              <a:rPr lang="en-GB" smtClean="0"/>
              <a:t>‹#›</a:t>
            </a:fld>
            <a:endParaRPr lang="en-GB"/>
          </a:p>
        </p:txBody>
      </p:sp>
    </p:spTree>
    <p:extLst>
      <p:ext uri="{BB962C8B-B14F-4D97-AF65-F5344CB8AC3E}">
        <p14:creationId xmlns:p14="http://schemas.microsoft.com/office/powerpoint/2010/main" val="410744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BB1F41-8631-42D1-B4C5-AB4AF5F8273D}"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C7C839-E7BB-4AB3-85FA-C925DB73C7B5}" type="slidenum">
              <a:rPr lang="en-GB" smtClean="0"/>
              <a:t>‹#›</a:t>
            </a:fld>
            <a:endParaRPr lang="en-GB"/>
          </a:p>
        </p:txBody>
      </p:sp>
    </p:spTree>
    <p:extLst>
      <p:ext uri="{BB962C8B-B14F-4D97-AF65-F5344CB8AC3E}">
        <p14:creationId xmlns:p14="http://schemas.microsoft.com/office/powerpoint/2010/main" val="3718861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BB1F41-8631-42D1-B4C5-AB4AF5F8273D}"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C7C839-E7BB-4AB3-85FA-C925DB73C7B5}" type="slidenum">
              <a:rPr lang="en-GB" smtClean="0"/>
              <a:t>‹#›</a:t>
            </a:fld>
            <a:endParaRPr lang="en-GB"/>
          </a:p>
        </p:txBody>
      </p:sp>
    </p:spTree>
    <p:extLst>
      <p:ext uri="{BB962C8B-B14F-4D97-AF65-F5344CB8AC3E}">
        <p14:creationId xmlns:p14="http://schemas.microsoft.com/office/powerpoint/2010/main" val="4101718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BB1F41-8631-42D1-B4C5-AB4AF5F8273D}"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C7C839-E7BB-4AB3-85FA-C925DB73C7B5}" type="slidenum">
              <a:rPr lang="en-GB" smtClean="0"/>
              <a:t>‹#›</a:t>
            </a:fld>
            <a:endParaRPr lang="en-GB"/>
          </a:p>
        </p:txBody>
      </p:sp>
    </p:spTree>
    <p:extLst>
      <p:ext uri="{BB962C8B-B14F-4D97-AF65-F5344CB8AC3E}">
        <p14:creationId xmlns:p14="http://schemas.microsoft.com/office/powerpoint/2010/main" val="438341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BB1F41-8631-42D1-B4C5-AB4AF5F8273D}"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C7C839-E7BB-4AB3-85FA-C925DB73C7B5}" type="slidenum">
              <a:rPr lang="en-GB" smtClean="0"/>
              <a:t>‹#›</a:t>
            </a:fld>
            <a:endParaRPr lang="en-GB"/>
          </a:p>
        </p:txBody>
      </p:sp>
    </p:spTree>
    <p:extLst>
      <p:ext uri="{BB962C8B-B14F-4D97-AF65-F5344CB8AC3E}">
        <p14:creationId xmlns:p14="http://schemas.microsoft.com/office/powerpoint/2010/main" val="890317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DBB1F41-8631-42D1-B4C5-AB4AF5F8273D}"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C7C839-E7BB-4AB3-85FA-C925DB73C7B5}" type="slidenum">
              <a:rPr lang="en-GB" smtClean="0"/>
              <a:t>‹#›</a:t>
            </a:fld>
            <a:endParaRPr lang="en-GB"/>
          </a:p>
        </p:txBody>
      </p:sp>
    </p:spTree>
    <p:extLst>
      <p:ext uri="{BB962C8B-B14F-4D97-AF65-F5344CB8AC3E}">
        <p14:creationId xmlns:p14="http://schemas.microsoft.com/office/powerpoint/2010/main" val="2216434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DBB1F41-8631-42D1-B4C5-AB4AF5F8273D}" type="datetimeFigureOut">
              <a:rPr lang="en-GB" smtClean="0"/>
              <a:t>01/10/2019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C7C839-E7BB-4AB3-85FA-C925DB73C7B5}" type="slidenum">
              <a:rPr lang="en-GB" smtClean="0"/>
              <a:t>‹#›</a:t>
            </a:fld>
            <a:endParaRPr lang="en-GB"/>
          </a:p>
        </p:txBody>
      </p:sp>
    </p:spTree>
    <p:extLst>
      <p:ext uri="{BB962C8B-B14F-4D97-AF65-F5344CB8AC3E}">
        <p14:creationId xmlns:p14="http://schemas.microsoft.com/office/powerpoint/2010/main" val="661516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DBB1F41-8631-42D1-B4C5-AB4AF5F8273D}" type="datetimeFigureOut">
              <a:rPr lang="en-GB" smtClean="0"/>
              <a:t>01/10/2019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C7C839-E7BB-4AB3-85FA-C925DB73C7B5}" type="slidenum">
              <a:rPr lang="en-GB" smtClean="0"/>
              <a:t>‹#›</a:t>
            </a:fld>
            <a:endParaRPr lang="en-GB"/>
          </a:p>
        </p:txBody>
      </p:sp>
    </p:spTree>
    <p:extLst>
      <p:ext uri="{BB962C8B-B14F-4D97-AF65-F5344CB8AC3E}">
        <p14:creationId xmlns:p14="http://schemas.microsoft.com/office/powerpoint/2010/main" val="1310954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B1F41-8631-42D1-B4C5-AB4AF5F8273D}" type="datetimeFigureOut">
              <a:rPr lang="en-GB" smtClean="0"/>
              <a:t>01/10/2019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C7C839-E7BB-4AB3-85FA-C925DB73C7B5}" type="slidenum">
              <a:rPr lang="en-GB" smtClean="0"/>
              <a:t>‹#›</a:t>
            </a:fld>
            <a:endParaRPr lang="en-GB"/>
          </a:p>
        </p:txBody>
      </p:sp>
    </p:spTree>
    <p:extLst>
      <p:ext uri="{BB962C8B-B14F-4D97-AF65-F5344CB8AC3E}">
        <p14:creationId xmlns:p14="http://schemas.microsoft.com/office/powerpoint/2010/main" val="4093058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B1F41-8631-42D1-B4C5-AB4AF5F8273D}"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C7C839-E7BB-4AB3-85FA-C925DB73C7B5}" type="slidenum">
              <a:rPr lang="en-GB" smtClean="0"/>
              <a:t>‹#›</a:t>
            </a:fld>
            <a:endParaRPr lang="en-GB"/>
          </a:p>
        </p:txBody>
      </p:sp>
    </p:spTree>
    <p:extLst>
      <p:ext uri="{BB962C8B-B14F-4D97-AF65-F5344CB8AC3E}">
        <p14:creationId xmlns:p14="http://schemas.microsoft.com/office/powerpoint/2010/main" val="3046135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B1F41-8631-42D1-B4C5-AB4AF5F8273D}"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C7C839-E7BB-4AB3-85FA-C925DB73C7B5}" type="slidenum">
              <a:rPr lang="en-GB" smtClean="0"/>
              <a:t>‹#›</a:t>
            </a:fld>
            <a:endParaRPr lang="en-GB"/>
          </a:p>
        </p:txBody>
      </p:sp>
    </p:spTree>
    <p:extLst>
      <p:ext uri="{BB962C8B-B14F-4D97-AF65-F5344CB8AC3E}">
        <p14:creationId xmlns:p14="http://schemas.microsoft.com/office/powerpoint/2010/main" val="3192922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B1F41-8631-42D1-B4C5-AB4AF5F8273D}" type="datetimeFigureOut">
              <a:rPr lang="en-GB" smtClean="0"/>
              <a:t>01/10/2019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7C839-E7BB-4AB3-85FA-C925DB73C7B5}" type="slidenum">
              <a:rPr lang="en-GB" smtClean="0"/>
              <a:t>‹#›</a:t>
            </a:fld>
            <a:endParaRPr lang="en-GB"/>
          </a:p>
        </p:txBody>
      </p:sp>
    </p:spTree>
    <p:extLst>
      <p:ext uri="{BB962C8B-B14F-4D97-AF65-F5344CB8AC3E}">
        <p14:creationId xmlns:p14="http://schemas.microsoft.com/office/powerpoint/2010/main" val="559429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00087" y="95630"/>
            <a:ext cx="9144000" cy="862870"/>
          </a:xfrm>
        </p:spPr>
        <p:txBody>
          <a:bodyPr>
            <a:normAutofit fontScale="85000" lnSpcReduction="20000"/>
          </a:bodyPr>
          <a:lstStyle/>
          <a:p>
            <a:r>
              <a:rPr lang="en-GB" dirty="0" smtClean="0"/>
              <a:t>‘The Furthest Distances I’ve </a:t>
            </a:r>
            <a:r>
              <a:rPr lang="en-GB" dirty="0" smtClean="0"/>
              <a:t>Travelled’</a:t>
            </a:r>
          </a:p>
          <a:p>
            <a:r>
              <a:rPr lang="en-GB" sz="1400" dirty="0" smtClean="0"/>
              <a:t>Unpack these images, their connotations and the order in which they appear on the page. </a:t>
            </a:r>
            <a:endParaRPr lang="en-GB" sz="1400" dirty="0"/>
          </a:p>
          <a:p>
            <a:r>
              <a:rPr lang="en-GB" sz="1400" dirty="0" smtClean="0"/>
              <a:t>Come up with three or four themes that the poem could be highlighting, and comment </a:t>
            </a:r>
            <a:r>
              <a:rPr lang="en-GB" sz="1400" smtClean="0"/>
              <a:t>on their </a:t>
            </a:r>
            <a:r>
              <a:rPr lang="en-GB" sz="1400" dirty="0" smtClean="0"/>
              <a:t>structure </a:t>
            </a:r>
            <a:r>
              <a:rPr lang="en-GB" sz="1400" smtClean="0"/>
              <a:t>(order). </a:t>
            </a:r>
            <a:endParaRPr lang="en-GB" sz="1400" dirty="0"/>
          </a:p>
        </p:txBody>
      </p:sp>
      <p:pic>
        <p:nvPicPr>
          <p:cNvPr id="4" name="Picture 3"/>
          <p:cNvPicPr>
            <a:picLocks noChangeAspect="1"/>
          </p:cNvPicPr>
          <p:nvPr/>
        </p:nvPicPr>
        <p:blipFill>
          <a:blip r:embed="rId3"/>
          <a:stretch>
            <a:fillRect/>
          </a:stretch>
        </p:blipFill>
        <p:spPr>
          <a:xfrm>
            <a:off x="1452343" y="351159"/>
            <a:ext cx="2158914" cy="1431324"/>
          </a:xfrm>
          <a:prstGeom prst="rect">
            <a:avLst/>
          </a:prstGeom>
        </p:spPr>
      </p:pic>
      <p:pic>
        <p:nvPicPr>
          <p:cNvPr id="5" name="Picture 4"/>
          <p:cNvPicPr>
            <a:picLocks noChangeAspect="1"/>
          </p:cNvPicPr>
          <p:nvPr/>
        </p:nvPicPr>
        <p:blipFill rotWithShape="1">
          <a:blip r:embed="rId4"/>
          <a:srcRect l="3452" r="3282" b="8196"/>
          <a:stretch/>
        </p:blipFill>
        <p:spPr>
          <a:xfrm>
            <a:off x="313025" y="2448039"/>
            <a:ext cx="2193381" cy="1460874"/>
          </a:xfrm>
          <a:prstGeom prst="rect">
            <a:avLst/>
          </a:prstGeom>
        </p:spPr>
      </p:pic>
      <p:pic>
        <p:nvPicPr>
          <p:cNvPr id="6" name="Picture 5"/>
          <p:cNvPicPr>
            <a:picLocks noChangeAspect="1"/>
          </p:cNvPicPr>
          <p:nvPr/>
        </p:nvPicPr>
        <p:blipFill>
          <a:blip r:embed="rId5"/>
          <a:stretch>
            <a:fillRect/>
          </a:stretch>
        </p:blipFill>
        <p:spPr>
          <a:xfrm>
            <a:off x="4098846" y="1023581"/>
            <a:ext cx="2157284" cy="1517803"/>
          </a:xfrm>
          <a:prstGeom prst="rect">
            <a:avLst/>
          </a:prstGeom>
        </p:spPr>
      </p:pic>
      <p:pic>
        <p:nvPicPr>
          <p:cNvPr id="7" name="Picture 6"/>
          <p:cNvPicPr>
            <a:picLocks noChangeAspect="1"/>
          </p:cNvPicPr>
          <p:nvPr/>
        </p:nvPicPr>
        <p:blipFill>
          <a:blip r:embed="rId6"/>
          <a:stretch>
            <a:fillRect/>
          </a:stretch>
        </p:blipFill>
        <p:spPr>
          <a:xfrm>
            <a:off x="7122728" y="4825120"/>
            <a:ext cx="1815646" cy="1523785"/>
          </a:xfrm>
          <a:prstGeom prst="rect">
            <a:avLst/>
          </a:prstGeom>
        </p:spPr>
      </p:pic>
      <p:pic>
        <p:nvPicPr>
          <p:cNvPr id="8" name="Picture 7"/>
          <p:cNvPicPr>
            <a:picLocks noChangeAspect="1"/>
          </p:cNvPicPr>
          <p:nvPr/>
        </p:nvPicPr>
        <p:blipFill>
          <a:blip r:embed="rId7"/>
          <a:stretch>
            <a:fillRect/>
          </a:stretch>
        </p:blipFill>
        <p:spPr>
          <a:xfrm rot="290610">
            <a:off x="8338332" y="2981205"/>
            <a:ext cx="1703614" cy="1367013"/>
          </a:xfrm>
          <a:prstGeom prst="rect">
            <a:avLst/>
          </a:prstGeom>
        </p:spPr>
      </p:pic>
      <p:pic>
        <p:nvPicPr>
          <p:cNvPr id="9" name="Picture 8"/>
          <p:cNvPicPr>
            <a:picLocks noChangeAspect="1"/>
          </p:cNvPicPr>
          <p:nvPr/>
        </p:nvPicPr>
        <p:blipFill>
          <a:blip r:embed="rId8"/>
          <a:stretch>
            <a:fillRect/>
          </a:stretch>
        </p:blipFill>
        <p:spPr>
          <a:xfrm>
            <a:off x="9063142" y="4789227"/>
            <a:ext cx="1546106" cy="1715943"/>
          </a:xfrm>
          <a:prstGeom prst="rect">
            <a:avLst/>
          </a:prstGeom>
        </p:spPr>
      </p:pic>
      <p:pic>
        <p:nvPicPr>
          <p:cNvPr id="10" name="Picture 9"/>
          <p:cNvPicPr>
            <a:picLocks noChangeAspect="1"/>
          </p:cNvPicPr>
          <p:nvPr/>
        </p:nvPicPr>
        <p:blipFill>
          <a:blip r:embed="rId9"/>
          <a:stretch>
            <a:fillRect/>
          </a:stretch>
        </p:blipFill>
        <p:spPr>
          <a:xfrm>
            <a:off x="10797516" y="4789227"/>
            <a:ext cx="1256040" cy="1210801"/>
          </a:xfrm>
          <a:prstGeom prst="rect">
            <a:avLst/>
          </a:prstGeom>
        </p:spPr>
      </p:pic>
      <p:pic>
        <p:nvPicPr>
          <p:cNvPr id="11" name="Picture 10"/>
          <p:cNvPicPr>
            <a:picLocks noChangeAspect="1"/>
          </p:cNvPicPr>
          <p:nvPr/>
        </p:nvPicPr>
        <p:blipFill>
          <a:blip r:embed="rId10"/>
          <a:stretch>
            <a:fillRect/>
          </a:stretch>
        </p:blipFill>
        <p:spPr>
          <a:xfrm>
            <a:off x="3458443" y="3664711"/>
            <a:ext cx="1719045" cy="1111090"/>
          </a:xfrm>
          <a:prstGeom prst="rect">
            <a:avLst/>
          </a:prstGeom>
        </p:spPr>
      </p:pic>
      <p:pic>
        <p:nvPicPr>
          <p:cNvPr id="12" name="Picture 11"/>
          <p:cNvPicPr>
            <a:picLocks noChangeAspect="1"/>
          </p:cNvPicPr>
          <p:nvPr/>
        </p:nvPicPr>
        <p:blipFill>
          <a:blip r:embed="rId11"/>
          <a:stretch>
            <a:fillRect/>
          </a:stretch>
        </p:blipFill>
        <p:spPr>
          <a:xfrm>
            <a:off x="5651978" y="3397498"/>
            <a:ext cx="1057110" cy="1764836"/>
          </a:xfrm>
          <a:prstGeom prst="rect">
            <a:avLst/>
          </a:prstGeom>
        </p:spPr>
      </p:pic>
      <p:pic>
        <p:nvPicPr>
          <p:cNvPr id="13" name="Picture 12"/>
          <p:cNvPicPr>
            <a:picLocks noChangeAspect="1"/>
          </p:cNvPicPr>
          <p:nvPr/>
        </p:nvPicPr>
        <p:blipFill>
          <a:blip r:embed="rId12"/>
          <a:stretch>
            <a:fillRect/>
          </a:stretch>
        </p:blipFill>
        <p:spPr>
          <a:xfrm rot="537205">
            <a:off x="3671139" y="5126161"/>
            <a:ext cx="1943378" cy="921705"/>
          </a:xfrm>
          <a:prstGeom prst="rect">
            <a:avLst/>
          </a:prstGeom>
        </p:spPr>
      </p:pic>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641394">
            <a:off x="10444148" y="3083777"/>
            <a:ext cx="1290637" cy="1455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09088" y="1190213"/>
            <a:ext cx="1460911" cy="1533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5488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Match these images to the verbal images in the poem and explore their significance, </a:t>
            </a:r>
          </a:p>
          <a:p>
            <a:r>
              <a:rPr lang="en-GB" dirty="0"/>
              <a:t>thinking about the meaning of the poem along with its shape and structure </a:t>
            </a:r>
          </a:p>
          <a:p>
            <a:endParaRPr lang="en-GB" dirty="0"/>
          </a:p>
        </p:txBody>
      </p:sp>
    </p:spTree>
    <p:extLst>
      <p:ext uri="{BB962C8B-B14F-4D97-AF65-F5344CB8AC3E}">
        <p14:creationId xmlns:p14="http://schemas.microsoft.com/office/powerpoint/2010/main" val="1404721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396" y="212407"/>
            <a:ext cx="8296704" cy="6150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2468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353" y="990600"/>
            <a:ext cx="9287290" cy="487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4846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04813" y="352425"/>
            <a:ext cx="7541057" cy="5908674"/>
            <a:chOff x="404813" y="352425"/>
            <a:chExt cx="7541057" cy="5908674"/>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1216024"/>
              <a:ext cx="6883105" cy="504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3" y="352425"/>
              <a:ext cx="7541057" cy="523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5807" y="352425"/>
            <a:ext cx="3088821" cy="4182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flipH="1" flipV="1">
            <a:off x="7459368" y="1216024"/>
            <a:ext cx="1266439" cy="10336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7242629" y="4165600"/>
            <a:ext cx="1611085" cy="1567543"/>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725807" y="2249714"/>
            <a:ext cx="3088821" cy="21481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1084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406" y="81481"/>
            <a:ext cx="10882894" cy="498475"/>
          </a:xfrm>
        </p:spPr>
        <p:txBody>
          <a:bodyPr>
            <a:normAutofit fontScale="90000"/>
          </a:bodyPr>
          <a:lstStyle/>
          <a:p>
            <a:r>
              <a:rPr lang="en-GB" sz="2800" dirty="0" smtClean="0"/>
              <a:t>In pairs, compare these two poems according to</a:t>
            </a:r>
            <a:r>
              <a:rPr lang="en-GB" sz="2800" dirty="0"/>
              <a:t> </a:t>
            </a:r>
            <a:r>
              <a:rPr lang="en-GB" sz="2800" dirty="0" smtClean="0"/>
              <a:t>the ways in which the two poets present the process of maturing into adulthood. How do the two poets do it?</a:t>
            </a:r>
            <a:endParaRPr lang="en-GB" sz="2800" dirty="0"/>
          </a:p>
        </p:txBody>
      </p:sp>
      <p:graphicFrame>
        <p:nvGraphicFramePr>
          <p:cNvPr id="4" name="Table 3"/>
          <p:cNvGraphicFramePr>
            <a:graphicFrameLocks noGrp="1"/>
          </p:cNvGraphicFramePr>
          <p:nvPr>
            <p:extLst>
              <p:ext uri="{D42A27DB-BD31-4B8C-83A1-F6EECF244321}">
                <p14:modId xmlns:p14="http://schemas.microsoft.com/office/powerpoint/2010/main" val="3618308622"/>
              </p:ext>
            </p:extLst>
          </p:nvPr>
        </p:nvGraphicFramePr>
        <p:xfrm>
          <a:off x="160008" y="697497"/>
          <a:ext cx="11377690" cy="6160503"/>
        </p:xfrm>
        <a:graphic>
          <a:graphicData uri="http://schemas.openxmlformats.org/drawingml/2006/table">
            <a:tbl>
              <a:tblPr firstRow="1" bandRow="1">
                <a:tableStyleId>{5C22544A-7EE6-4342-B048-85BDC9FD1C3A}</a:tableStyleId>
              </a:tblPr>
              <a:tblGrid>
                <a:gridCol w="2020095">
                  <a:extLst>
                    <a:ext uri="{9D8B030D-6E8A-4147-A177-3AD203B41FA5}">
                      <a16:colId xmlns:a16="http://schemas.microsoft.com/office/drawing/2014/main" val="20000"/>
                    </a:ext>
                  </a:extLst>
                </a:gridCol>
                <a:gridCol w="4308277">
                  <a:extLst>
                    <a:ext uri="{9D8B030D-6E8A-4147-A177-3AD203B41FA5}">
                      <a16:colId xmlns:a16="http://schemas.microsoft.com/office/drawing/2014/main" val="20001"/>
                    </a:ext>
                  </a:extLst>
                </a:gridCol>
                <a:gridCol w="5049318">
                  <a:extLst>
                    <a:ext uri="{9D8B030D-6E8A-4147-A177-3AD203B41FA5}">
                      <a16:colId xmlns:a16="http://schemas.microsoft.com/office/drawing/2014/main" val="20002"/>
                    </a:ext>
                  </a:extLst>
                </a:gridCol>
              </a:tblGrid>
              <a:tr h="358995">
                <a:tc>
                  <a:txBody>
                    <a:bodyPr/>
                    <a:lstStyle/>
                    <a:p>
                      <a:r>
                        <a:rPr lang="en-GB" dirty="0" smtClean="0"/>
                        <a:t>Poems</a:t>
                      </a:r>
                      <a:endParaRPr lang="en-GB" dirty="0"/>
                    </a:p>
                  </a:txBody>
                  <a:tcPr/>
                </a:tc>
                <a:tc>
                  <a:txBody>
                    <a:bodyPr/>
                    <a:lstStyle/>
                    <a:p>
                      <a:r>
                        <a:rPr lang="en-GB" dirty="0" smtClean="0"/>
                        <a:t>‘To My Nine Year Old Self’</a:t>
                      </a:r>
                      <a:endParaRPr lang="en-GB" dirty="0"/>
                    </a:p>
                  </a:txBody>
                  <a:tcPr/>
                </a:tc>
                <a:tc>
                  <a:txBody>
                    <a:bodyPr/>
                    <a:lstStyle/>
                    <a:p>
                      <a:r>
                        <a:rPr lang="en-GB" dirty="0" smtClean="0"/>
                        <a:t>'The</a:t>
                      </a:r>
                      <a:r>
                        <a:rPr lang="en-GB" baseline="0" dirty="0" smtClean="0"/>
                        <a:t> Furthest Distances'/'An Easy Passage'</a:t>
                      </a:r>
                      <a:endParaRPr lang="en-GB" dirty="0"/>
                    </a:p>
                  </a:txBody>
                  <a:tcPr/>
                </a:tc>
                <a:extLst>
                  <a:ext uri="{0D108BD9-81ED-4DB2-BD59-A6C34878D82A}">
                    <a16:rowId xmlns:a16="http://schemas.microsoft.com/office/drawing/2014/main" val="10000"/>
                  </a:ext>
                </a:extLst>
              </a:tr>
              <a:tr h="1136816">
                <a:tc>
                  <a:txBody>
                    <a:bodyPr/>
                    <a:lstStyle/>
                    <a:p>
                      <a:r>
                        <a:rPr lang="en-GB" sz="1400" b="1" dirty="0" smtClean="0"/>
                        <a:t>The</a:t>
                      </a:r>
                      <a:r>
                        <a:rPr lang="en-GB" sz="1400" b="1" baseline="0" dirty="0" smtClean="0"/>
                        <a:t> premise of the two poems</a:t>
                      </a:r>
                      <a:r>
                        <a:rPr lang="en-GB" sz="1400" dirty="0" smtClean="0"/>
                        <a:t>: comparing</a:t>
                      </a:r>
                      <a:r>
                        <a:rPr lang="en-GB" sz="1400" baseline="0" dirty="0" smtClean="0"/>
                        <a:t> your reading of the two poems in relation to the </a:t>
                      </a:r>
                      <a:r>
                        <a:rPr lang="en-GB" sz="1400" baseline="0" smtClean="0"/>
                        <a:t>theme with overview</a:t>
                      </a:r>
                      <a:endParaRPr lang="en-GB" sz="1400"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r h="1256481">
                <a:tc>
                  <a:txBody>
                    <a:bodyPr/>
                    <a:lstStyle/>
                    <a:p>
                      <a:r>
                        <a:rPr lang="en-GB" sz="1400" b="1" dirty="0" smtClean="0"/>
                        <a:t>Speaker/voice</a:t>
                      </a:r>
                    </a:p>
                    <a:p>
                      <a:endParaRPr lang="en-GB" sz="1400" b="1" baseline="0" dirty="0" smtClean="0"/>
                    </a:p>
                    <a:p>
                      <a:r>
                        <a:rPr lang="en-GB" sz="1400" baseline="0" dirty="0" smtClean="0"/>
                        <a:t> </a:t>
                      </a:r>
                      <a:r>
                        <a:rPr lang="en-GB" sz="1100" baseline="0" dirty="0" smtClean="0"/>
                        <a:t>(1</a:t>
                      </a:r>
                      <a:r>
                        <a:rPr lang="en-GB" sz="1100" baseline="30000" dirty="0" smtClean="0"/>
                        <a:t>st</a:t>
                      </a:r>
                      <a:r>
                        <a:rPr lang="en-GB" sz="1100" baseline="0" dirty="0" smtClean="0"/>
                        <a:t> or 3</a:t>
                      </a:r>
                      <a:r>
                        <a:rPr lang="en-GB" sz="1100" baseline="30000" dirty="0" smtClean="0"/>
                        <a:t>rd</a:t>
                      </a:r>
                      <a:r>
                        <a:rPr lang="en-GB" sz="1100" baseline="0" dirty="0" smtClean="0"/>
                        <a:t> person, warm, chatty, intimate, formal, distant, demotic vs ‘poetic’)</a:t>
                      </a:r>
                    </a:p>
                    <a:p>
                      <a:endParaRPr lang="en-GB" sz="1400"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1344663">
                <a:tc>
                  <a:txBody>
                    <a:bodyPr/>
                    <a:lstStyle/>
                    <a:p>
                      <a:r>
                        <a:rPr lang="en-GB" sz="1400" b="1" dirty="0" smtClean="0"/>
                        <a:t>Form</a:t>
                      </a:r>
                      <a:r>
                        <a:rPr lang="en-GB" sz="1400" b="1" baseline="0" dirty="0" smtClean="0"/>
                        <a:t> and structure </a:t>
                      </a:r>
                      <a:r>
                        <a:rPr lang="en-GB" sz="1400" baseline="0" dirty="0" smtClean="0"/>
                        <a:t>(changes and shifts; distinctive choices; free verse, rhyme, rhythm </a:t>
                      </a:r>
                      <a:r>
                        <a:rPr lang="en-GB" sz="1400" baseline="0" dirty="0" err="1" smtClean="0"/>
                        <a:t>etc</a:t>
                      </a:r>
                      <a:r>
                        <a:rPr lang="en-GB" sz="1400" baseline="0" dirty="0" smtClean="0"/>
                        <a:t>; shape on the page)</a:t>
                      </a:r>
                      <a:endParaRPr lang="en-GB" sz="1100"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3"/>
                  </a:ext>
                </a:extLst>
              </a:tr>
              <a:tr h="1974470">
                <a:tc>
                  <a:txBody>
                    <a:bodyPr/>
                    <a:lstStyle/>
                    <a:p>
                      <a:r>
                        <a:rPr lang="en-GB" sz="1400" b="1" dirty="0" smtClean="0"/>
                        <a:t>Key</a:t>
                      </a:r>
                      <a:r>
                        <a:rPr lang="en-GB" sz="1400" b="1" baseline="0" dirty="0" smtClean="0"/>
                        <a:t> lines and patterns relating to theme</a:t>
                      </a:r>
                    </a:p>
                    <a:p>
                      <a:endParaRPr lang="en-GB" sz="1400" b="1" baseline="0" dirty="0" smtClean="0"/>
                    </a:p>
                    <a:p>
                      <a:r>
                        <a:rPr lang="en-GB" sz="1100" dirty="0" smtClean="0"/>
                        <a:t>(supported</a:t>
                      </a:r>
                      <a:r>
                        <a:rPr lang="en-GB" sz="1100" baseline="0" dirty="0" smtClean="0"/>
                        <a:t> by comment on… </a:t>
                      </a:r>
                      <a:r>
                        <a:rPr lang="en-GB" sz="1100" dirty="0" smtClean="0"/>
                        <a:t>imagery</a:t>
                      </a:r>
                      <a:r>
                        <a:rPr lang="en-GB" sz="1100" baseline="0" dirty="0" smtClean="0"/>
                        <a:t> and figurative language,</a:t>
                      </a:r>
                      <a:r>
                        <a:rPr lang="en-GB" sz="1100" dirty="0" smtClean="0"/>
                        <a:t> repetition (including</a:t>
                      </a:r>
                      <a:r>
                        <a:rPr lang="en-GB" sz="1100" baseline="0" dirty="0" smtClean="0"/>
                        <a:t> semantic or lexical fields)</a:t>
                      </a:r>
                      <a:r>
                        <a:rPr lang="en-GB" sz="1100" dirty="0" smtClean="0"/>
                        <a:t>, diction, connotation,</a:t>
                      </a:r>
                      <a:r>
                        <a:rPr lang="en-GB" sz="1100" baseline="0" dirty="0" smtClean="0"/>
                        <a:t> sounds, grammar)</a:t>
                      </a:r>
                      <a:endParaRPr lang="en-GB" sz="1100" dirty="0" smtClean="0"/>
                    </a:p>
                    <a:p>
                      <a:endParaRPr lang="en-GB" dirty="0"/>
                    </a:p>
                  </a:txBody>
                  <a:tcPr/>
                </a:tc>
                <a:tc>
                  <a:txBody>
                    <a:bodyPr/>
                    <a:lstStyle/>
                    <a:p>
                      <a:endParaRPr lang="en-GB" sz="1400" dirty="0"/>
                    </a:p>
                  </a:txBody>
                  <a:tcPr/>
                </a:tc>
                <a:tc>
                  <a:txBody>
                    <a:bodyPr/>
                    <a:lstStyle/>
                    <a:p>
                      <a:endParaRPr lang="en-GB"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97830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48E7283B295347B53FD80B4677A7D6" ma:contentTypeVersion="1" ma:contentTypeDescription="Create a new document." ma:contentTypeScope="" ma:versionID="da72d62e5be40e287b120dc05568a82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355DE8-C7AC-4B15-BCFA-3945F26CC1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20CA38-1F53-4F2B-9930-B8AE9E63391C}">
  <ds:schemaRefs>
    <ds:schemaRef ds:uri="http://purl.org/dc/terms/"/>
    <ds:schemaRef ds:uri="http://purl.org/dc/elements/1.1/"/>
    <ds:schemaRef ds:uri="http://schemas.openxmlformats.org/package/2006/metadata/core-properties"/>
    <ds:schemaRef ds:uri="http://schemas.microsoft.com/office/2006/documentManagement/types"/>
    <ds:schemaRef ds:uri="http://www.w3.org/XML/1998/namespace"/>
    <ds:schemaRef ds:uri="http://schemas.microsoft.com/sharepoint/v3"/>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D7263609-489D-4DF8-ABCD-AFA2BC81ED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406</TotalTime>
  <Words>334</Words>
  <Application>Microsoft Office PowerPoint</Application>
  <PresentationFormat>Widescreen</PresentationFormat>
  <Paragraphs>20</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In pairs, compare these two poems according to the ways in which the two poets present the process of maturing into adulthood. How do the two poets do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Kinder</dc:creator>
  <cp:lastModifiedBy>Jennifer Alexander</cp:lastModifiedBy>
  <cp:revision>19</cp:revision>
  <dcterms:created xsi:type="dcterms:W3CDTF">2015-09-16T17:31:47Z</dcterms:created>
  <dcterms:modified xsi:type="dcterms:W3CDTF">2019-10-01T07:39:13Z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0x010100E648E7283B295347B53FD80B4677A7D6</vt:lpwstr>
  </property>
</Properties>
</file>