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60"/>
  </p:normalViewPr>
  <p:slideViewPr>
    <p:cSldViewPr snapToGrid="0">
      <p:cViewPr varScale="1">
        <p:scale>
          <a:sx n="77" d="100"/>
          <a:sy n="77"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758B8-90FD-4F2D-83FC-AE0307549A58}"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A0D3D-EE78-4310-8556-296C94970261}" type="slidenum">
              <a:rPr lang="en-GB" smtClean="0"/>
              <a:t>‹#›</a:t>
            </a:fld>
            <a:endParaRPr lang="en-GB"/>
          </a:p>
        </p:txBody>
      </p:sp>
    </p:spTree>
    <p:extLst>
      <p:ext uri="{BB962C8B-B14F-4D97-AF65-F5344CB8AC3E}">
        <p14:creationId xmlns:p14="http://schemas.microsoft.com/office/powerpoint/2010/main" val="285452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Aims and objectives:  to revise some terms introduced in last week’s lesson; to explore the theory of stylistics; to apply dramatic and stylistic analysis to the text; to begin to think about the themes within the text.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a:t>
            </a:fld>
            <a:endParaRPr lang="en-GB"/>
          </a:p>
        </p:txBody>
      </p:sp>
    </p:spTree>
    <p:extLst>
      <p:ext uri="{BB962C8B-B14F-4D97-AF65-F5344CB8AC3E}">
        <p14:creationId xmlns:p14="http://schemas.microsoft.com/office/powerpoint/2010/main" val="174239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with first hand up – no conferring</a:t>
            </a:r>
            <a:r>
              <a:rPr lang="en-GB" dirty="0" smtClean="0"/>
              <a:t>. 2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11</a:t>
            </a:fld>
            <a:endParaRPr lang="en-GB"/>
          </a:p>
        </p:txBody>
      </p:sp>
    </p:spTree>
    <p:extLst>
      <p:ext uri="{BB962C8B-B14F-4D97-AF65-F5344CB8AC3E}">
        <p14:creationId xmlns:p14="http://schemas.microsoft.com/office/powerpoint/2010/main" val="273854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them about the meaning of</a:t>
            </a:r>
            <a:r>
              <a:rPr lang="en-GB" baseline="0" dirty="0"/>
              <a:t> “soliloquy” – ask for meaning and spelling</a:t>
            </a:r>
            <a:r>
              <a:rPr lang="en-GB" baseline="0" dirty="0" smtClean="0"/>
              <a:t>…. 2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12</a:t>
            </a:fld>
            <a:endParaRPr lang="en-GB"/>
          </a:p>
        </p:txBody>
      </p:sp>
    </p:spTree>
    <p:extLst>
      <p:ext uri="{BB962C8B-B14F-4D97-AF65-F5344CB8AC3E}">
        <p14:creationId xmlns:p14="http://schemas.microsoft.com/office/powerpoint/2010/main" val="38089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13</a:t>
            </a:fld>
            <a:endParaRPr lang="en-GB"/>
          </a:p>
        </p:txBody>
      </p:sp>
    </p:spTree>
    <p:extLst>
      <p:ext uri="{BB962C8B-B14F-4D97-AF65-F5344CB8AC3E}">
        <p14:creationId xmlns:p14="http://schemas.microsoft.com/office/powerpoint/2010/main" val="199986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14</a:t>
            </a:fld>
            <a:endParaRPr lang="en-GB"/>
          </a:p>
        </p:txBody>
      </p:sp>
    </p:spTree>
    <p:extLst>
      <p:ext uri="{BB962C8B-B14F-4D97-AF65-F5344CB8AC3E}">
        <p14:creationId xmlns:p14="http://schemas.microsoft.com/office/powerpoint/2010/main" val="342555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15</a:t>
            </a:fld>
            <a:endParaRPr lang="en-GB"/>
          </a:p>
        </p:txBody>
      </p:sp>
    </p:spTree>
    <p:extLst>
      <p:ext uri="{BB962C8B-B14F-4D97-AF65-F5344CB8AC3E}">
        <p14:creationId xmlns:p14="http://schemas.microsoft.com/office/powerpoint/2010/main" val="240806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16</a:t>
            </a:fld>
            <a:endParaRPr lang="en-GB"/>
          </a:p>
        </p:txBody>
      </p:sp>
    </p:spTree>
    <p:extLst>
      <p:ext uri="{BB962C8B-B14F-4D97-AF65-F5344CB8AC3E}">
        <p14:creationId xmlns:p14="http://schemas.microsoft.com/office/powerpoint/2010/main" val="882083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sheets of paper – each group can have either one or two.  They need to read and agree on a definition</a:t>
            </a:r>
            <a:r>
              <a:rPr lang="en-GB" baseline="0" dirty="0"/>
              <a:t> that they feed back to the board.  20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17</a:t>
            </a:fld>
            <a:endParaRPr lang="en-GB"/>
          </a:p>
        </p:txBody>
      </p:sp>
    </p:spTree>
    <p:extLst>
      <p:ext uri="{BB962C8B-B14F-4D97-AF65-F5344CB8AC3E}">
        <p14:creationId xmlns:p14="http://schemas.microsoft.com/office/powerpoint/2010/main" val="278600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18</a:t>
            </a:fld>
            <a:endParaRPr lang="en-GB"/>
          </a:p>
        </p:txBody>
      </p:sp>
    </p:spTree>
    <p:extLst>
      <p:ext uri="{BB962C8B-B14F-4D97-AF65-F5344CB8AC3E}">
        <p14:creationId xmlns:p14="http://schemas.microsoft.com/office/powerpoint/2010/main" val="34433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this version:  what has</a:t>
            </a:r>
            <a:r>
              <a:rPr lang="en-GB" baseline="0" dirty="0"/>
              <a:t> been lost and what gained?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19</a:t>
            </a:fld>
            <a:endParaRPr lang="en-GB"/>
          </a:p>
        </p:txBody>
      </p:sp>
    </p:spTree>
    <p:extLst>
      <p:ext uri="{BB962C8B-B14F-4D97-AF65-F5344CB8AC3E}">
        <p14:creationId xmlns:p14="http://schemas.microsoft.com/office/powerpoint/2010/main" val="2003599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Tongue</a:t>
            </a:r>
            <a:r>
              <a:rPr lang="en-GB" baseline="0" dirty="0"/>
              <a:t> in cheek illustration of stylistics in its diluted form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20</a:t>
            </a:fld>
            <a:endParaRPr lang="en-GB"/>
          </a:p>
        </p:txBody>
      </p:sp>
    </p:spTree>
    <p:extLst>
      <p:ext uri="{BB962C8B-B14F-4D97-AF65-F5344CB8AC3E}">
        <p14:creationId xmlns:p14="http://schemas.microsoft.com/office/powerpoint/2010/main" val="365019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Revision – question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2</a:t>
            </a:fld>
            <a:endParaRPr lang="en-GB"/>
          </a:p>
        </p:txBody>
      </p:sp>
    </p:spTree>
    <p:extLst>
      <p:ext uri="{BB962C8B-B14F-4D97-AF65-F5344CB8AC3E}">
        <p14:creationId xmlns:p14="http://schemas.microsoft.com/office/powerpoint/2010/main" val="2340912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21</a:t>
            </a:fld>
            <a:endParaRPr lang="en-GB"/>
          </a:p>
        </p:txBody>
      </p:sp>
    </p:spTree>
    <p:extLst>
      <p:ext uri="{BB962C8B-B14F-4D97-AF65-F5344CB8AC3E}">
        <p14:creationId xmlns:p14="http://schemas.microsoft.com/office/powerpoint/2010/main" val="2541973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a:t>
            </a:r>
            <a:r>
              <a:rPr lang="en-GB" baseline="0" dirty="0"/>
              <a:t> should prepare to present on pp 6-8 with the focus on either dramatic or stylistic features.  20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22</a:t>
            </a:fld>
            <a:endParaRPr lang="en-GB"/>
          </a:p>
        </p:txBody>
      </p:sp>
    </p:spTree>
    <p:extLst>
      <p:ext uri="{BB962C8B-B14F-4D97-AF65-F5344CB8AC3E}">
        <p14:creationId xmlns:p14="http://schemas.microsoft.com/office/powerpoint/2010/main" val="266871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remind the students of</a:t>
            </a:r>
            <a:r>
              <a:rPr lang="en-GB" baseline="0" dirty="0"/>
              <a:t> the role and techniques used by drama…. </a:t>
            </a:r>
            <a:r>
              <a:rPr lang="en-GB" baseline="0" dirty="0" smtClean="0"/>
              <a:t>5</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3</a:t>
            </a:fld>
            <a:endParaRPr lang="en-GB"/>
          </a:p>
        </p:txBody>
      </p:sp>
    </p:spTree>
    <p:extLst>
      <p:ext uri="{BB962C8B-B14F-4D97-AF65-F5344CB8AC3E}">
        <p14:creationId xmlns:p14="http://schemas.microsoft.com/office/powerpoint/2010/main" val="30537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two – respond 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4</a:t>
            </a:fld>
            <a:endParaRPr lang="en-GB"/>
          </a:p>
        </p:txBody>
      </p:sp>
    </p:spTree>
    <p:extLst>
      <p:ext uri="{BB962C8B-B14F-4D97-AF65-F5344CB8AC3E}">
        <p14:creationId xmlns:p14="http://schemas.microsoft.com/office/powerpoint/2010/main" val="274404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repeat 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5</a:t>
            </a:fld>
            <a:endParaRPr lang="en-GB"/>
          </a:p>
        </p:txBody>
      </p:sp>
    </p:spTree>
    <p:extLst>
      <p:ext uri="{BB962C8B-B14F-4D97-AF65-F5344CB8AC3E}">
        <p14:creationId xmlns:p14="http://schemas.microsoft.com/office/powerpoint/2010/main" val="171069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7</a:t>
            </a:fld>
            <a:endParaRPr lang="en-GB"/>
          </a:p>
        </p:txBody>
      </p:sp>
    </p:spTree>
    <p:extLst>
      <p:ext uri="{BB962C8B-B14F-4D97-AF65-F5344CB8AC3E}">
        <p14:creationId xmlns:p14="http://schemas.microsoft.com/office/powerpoint/2010/main" val="4012280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8</a:t>
            </a:fld>
            <a:endParaRPr lang="en-GB"/>
          </a:p>
        </p:txBody>
      </p:sp>
    </p:spTree>
    <p:extLst>
      <p:ext uri="{BB962C8B-B14F-4D97-AF65-F5344CB8AC3E}">
        <p14:creationId xmlns:p14="http://schemas.microsoft.com/office/powerpoint/2010/main" val="13825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class:  to identify this term</a:t>
            </a:r>
            <a:r>
              <a:rPr lang="en-GB" dirty="0" smtClean="0"/>
              <a:t>. 2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9</a:t>
            </a:fld>
            <a:endParaRPr lang="en-GB"/>
          </a:p>
        </p:txBody>
      </p:sp>
    </p:spTree>
    <p:extLst>
      <p:ext uri="{BB962C8B-B14F-4D97-AF65-F5344CB8AC3E}">
        <p14:creationId xmlns:p14="http://schemas.microsoft.com/office/powerpoint/2010/main" val="39442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001DEC0-09B2-4D4C-B719-E1E4FD449E70}" type="slidenum">
              <a:rPr lang="en-GB" smtClean="0"/>
              <a:t>10</a:t>
            </a:fld>
            <a:endParaRPr lang="en-GB"/>
          </a:p>
        </p:txBody>
      </p:sp>
    </p:spTree>
    <p:extLst>
      <p:ext uri="{BB962C8B-B14F-4D97-AF65-F5344CB8AC3E}">
        <p14:creationId xmlns:p14="http://schemas.microsoft.com/office/powerpoint/2010/main" val="209659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73BE4C-6526-47EA-A6A2-1848612A372F}"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63702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3BE4C-6526-47EA-A6A2-1848612A372F}"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3032561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3BE4C-6526-47EA-A6A2-1848612A372F}"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169587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73BE4C-6526-47EA-A6A2-1848612A372F}"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415264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73BE4C-6526-47EA-A6A2-1848612A372F}"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380734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73BE4C-6526-47EA-A6A2-1848612A372F}"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63188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73BE4C-6526-47EA-A6A2-1848612A372F}"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15027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73BE4C-6526-47EA-A6A2-1848612A372F}"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292680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3BE4C-6526-47EA-A6A2-1848612A372F}"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1067128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3BE4C-6526-47EA-A6A2-1848612A372F}"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263991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73BE4C-6526-47EA-A6A2-1848612A372F}"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3D9F-1E0D-4AEF-BAA4-1798E7566DB4}" type="slidenum">
              <a:rPr lang="en-GB" smtClean="0"/>
              <a:t>‹#›</a:t>
            </a:fld>
            <a:endParaRPr lang="en-GB"/>
          </a:p>
        </p:txBody>
      </p:sp>
    </p:spTree>
    <p:extLst>
      <p:ext uri="{BB962C8B-B14F-4D97-AF65-F5344CB8AC3E}">
        <p14:creationId xmlns:p14="http://schemas.microsoft.com/office/powerpoint/2010/main" val="4251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3BE4C-6526-47EA-A6A2-1848612A372F}"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3D9F-1E0D-4AEF-BAA4-1798E7566DB4}" type="slidenum">
              <a:rPr lang="en-GB" smtClean="0"/>
              <a:t>‹#›</a:t>
            </a:fld>
            <a:endParaRPr lang="en-GB"/>
          </a:p>
        </p:txBody>
      </p:sp>
    </p:spTree>
    <p:extLst>
      <p:ext uri="{BB962C8B-B14F-4D97-AF65-F5344CB8AC3E}">
        <p14:creationId xmlns:p14="http://schemas.microsoft.com/office/powerpoint/2010/main" val="109487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2 - stylistics</a:t>
            </a:r>
            <a:endParaRPr lang="en-GB" dirty="0"/>
          </a:p>
        </p:txBody>
      </p:sp>
      <p:sp>
        <p:nvSpPr>
          <p:cNvPr id="3" name="Subtitle 2"/>
          <p:cNvSpPr>
            <a:spLocks noGrp="1"/>
          </p:cNvSpPr>
          <p:nvPr>
            <p:ph type="subTitle" idx="1"/>
          </p:nvPr>
        </p:nvSpPr>
        <p:spPr/>
        <p:txBody>
          <a:bodyPr/>
          <a:lstStyle/>
          <a:p>
            <a:r>
              <a:rPr lang="en-GB" dirty="0"/>
              <a:t>Theory and practice</a:t>
            </a:r>
          </a:p>
        </p:txBody>
      </p:sp>
    </p:spTree>
    <p:extLst>
      <p:ext uri="{BB962C8B-B14F-4D97-AF65-F5344CB8AC3E}">
        <p14:creationId xmlns:p14="http://schemas.microsoft.com/office/powerpoint/2010/main" val="3521855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  </a:t>
            </a:r>
          </a:p>
          <a:p>
            <a:endParaRPr lang="en-GB" dirty="0"/>
          </a:p>
          <a:p>
            <a:pPr algn="ctr"/>
            <a:r>
              <a:rPr lang="en-GB" dirty="0"/>
              <a:t>stichomythia</a:t>
            </a:r>
          </a:p>
        </p:txBody>
      </p:sp>
      <p:pic>
        <p:nvPicPr>
          <p:cNvPr id="4" name="Picture 3" descr="Birthday celebrations - Giveaway NOW CLOSED | Adventures of a London ..."/>
          <p:cNvPicPr>
            <a:picLocks noChangeAspect="1"/>
          </p:cNvPicPr>
          <p:nvPr/>
        </p:nvPicPr>
        <p:blipFill>
          <a:blip r:embed="rId3"/>
          <a:stretch>
            <a:fillRect/>
          </a:stretch>
        </p:blipFill>
        <p:spPr>
          <a:xfrm>
            <a:off x="8650677" y="1395098"/>
            <a:ext cx="2052735" cy="2052735"/>
          </a:xfrm>
          <a:prstGeom prst="rect">
            <a:avLst/>
          </a:prstGeom>
        </p:spPr>
      </p:pic>
    </p:spTree>
    <p:extLst>
      <p:ext uri="{BB962C8B-B14F-4D97-AF65-F5344CB8AC3E}">
        <p14:creationId xmlns:p14="http://schemas.microsoft.com/office/powerpoint/2010/main" val="305563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 </a:t>
            </a:r>
          </a:p>
          <a:p>
            <a:r>
              <a:rPr lang="en-GB" dirty="0"/>
              <a:t>The analysis of the physical space between characters on the stage: how close they stand to one another, the contact between them etc.</a:t>
            </a:r>
          </a:p>
        </p:txBody>
      </p:sp>
      <p:pic>
        <p:nvPicPr>
          <p:cNvPr id="4" name="Picture 3" descr="Birthday celebrations - Giveaway NOW CLOSED | Adventures of a London ..."/>
          <p:cNvPicPr>
            <a:picLocks noChangeAspect="1"/>
          </p:cNvPicPr>
          <p:nvPr/>
        </p:nvPicPr>
        <p:blipFill>
          <a:blip r:embed="rId3"/>
          <a:stretch>
            <a:fillRect/>
          </a:stretch>
        </p:blipFill>
        <p:spPr>
          <a:xfrm>
            <a:off x="9489576" y="607697"/>
            <a:ext cx="2052735" cy="2052735"/>
          </a:xfrm>
          <a:prstGeom prst="rect">
            <a:avLst/>
          </a:prstGeom>
        </p:spPr>
      </p:pic>
    </p:spTree>
    <p:extLst>
      <p:ext uri="{BB962C8B-B14F-4D97-AF65-F5344CB8AC3E}">
        <p14:creationId xmlns:p14="http://schemas.microsoft.com/office/powerpoint/2010/main" val="42653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a:p>
            <a:endParaRPr lang="en-GB" dirty="0"/>
          </a:p>
          <a:p>
            <a:endParaRPr lang="en-GB" dirty="0"/>
          </a:p>
          <a:p>
            <a:pPr algn="ctr"/>
            <a:r>
              <a:rPr lang="en-GB" dirty="0"/>
              <a:t>proxemics</a:t>
            </a:r>
          </a:p>
        </p:txBody>
      </p:sp>
      <p:pic>
        <p:nvPicPr>
          <p:cNvPr id="4" name="Picture 3" descr="Birthday celebrations - Giveaway NOW CLOSED | Adventures of a London ..."/>
          <p:cNvPicPr>
            <a:picLocks noChangeAspect="1"/>
          </p:cNvPicPr>
          <p:nvPr/>
        </p:nvPicPr>
        <p:blipFill>
          <a:blip r:embed="rId3"/>
          <a:stretch>
            <a:fillRect/>
          </a:stretch>
        </p:blipFill>
        <p:spPr>
          <a:xfrm>
            <a:off x="9489576" y="607697"/>
            <a:ext cx="2052735" cy="2052735"/>
          </a:xfrm>
          <a:prstGeom prst="rect">
            <a:avLst/>
          </a:prstGeom>
        </p:spPr>
      </p:pic>
    </p:spTree>
    <p:extLst>
      <p:ext uri="{BB962C8B-B14F-4D97-AF65-F5344CB8AC3E}">
        <p14:creationId xmlns:p14="http://schemas.microsoft.com/office/powerpoint/2010/main" val="1439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Read from the beginning…</a:t>
            </a:r>
            <a:br>
              <a:rPr lang="en-GB" dirty="0" smtClean="0"/>
            </a:br>
            <a:endParaRPr lang="en-GB" dirty="0"/>
          </a:p>
        </p:txBody>
      </p:sp>
      <p:sp>
        <p:nvSpPr>
          <p:cNvPr id="3" name="Content Placeholder 2"/>
          <p:cNvSpPr>
            <a:spLocks noGrp="1"/>
          </p:cNvSpPr>
          <p:nvPr>
            <p:ph idx="1"/>
          </p:nvPr>
        </p:nvSpPr>
        <p:spPr>
          <a:xfrm>
            <a:off x="1213165" y="2372008"/>
            <a:ext cx="3902044" cy="3503860"/>
          </a:xfrm>
        </p:spPr>
        <p:txBody>
          <a:bodyPr>
            <a:normAutofit fontScale="25000" lnSpcReduction="20000"/>
          </a:bodyPr>
          <a:lstStyle/>
          <a:p>
            <a:pPr marL="0" indent="0">
              <a:buNone/>
            </a:pPr>
            <a:r>
              <a:rPr lang="en-GB" b="1" dirty="0" smtClean="0"/>
              <a:t>PROLOGUE</a:t>
            </a:r>
          </a:p>
          <a:p>
            <a:pPr marL="0" indent="0">
              <a:buNone/>
            </a:pPr>
            <a:r>
              <a:rPr lang="en-GB" i="1" dirty="0" smtClean="0"/>
              <a:t>A curtain with the faded Cross of St George.  A proscenium adorned with cherubs and woodland scenes.  Dragons.  Maidens.  Devils.  Half-and-half creatures.  Across the beam:</a:t>
            </a:r>
          </a:p>
          <a:p>
            <a:pPr marL="0" indent="0" algn="ctr">
              <a:buNone/>
            </a:pPr>
            <a:r>
              <a:rPr lang="en-GB" dirty="0" smtClean="0"/>
              <a:t>-THE ENGLISH STAGE COMPANY –</a:t>
            </a:r>
          </a:p>
          <a:p>
            <a:pPr marL="0" indent="0">
              <a:buNone/>
            </a:pPr>
            <a:r>
              <a:rPr lang="en-GB" i="1" dirty="0" smtClean="0"/>
              <a:t>A drum starts to beat.  </a:t>
            </a:r>
            <a:r>
              <a:rPr lang="en-GB" i="1" dirty="0" err="1" smtClean="0"/>
              <a:t>Accordians</a:t>
            </a:r>
            <a:r>
              <a:rPr lang="en-GB" i="1" dirty="0" smtClean="0"/>
              <a:t> strike up.  The lights come down.  A fifteen-year-old girl PHAEDRA, dressed as a fairy, appears on the apron.  She curtsies to the boxes ad sings, unaccompanied.</a:t>
            </a:r>
          </a:p>
          <a:p>
            <a:pPr marL="0" indent="0">
              <a:buNone/>
            </a:pPr>
            <a:r>
              <a:rPr lang="en-GB" dirty="0" smtClean="0"/>
              <a:t>PHAEDRA.</a:t>
            </a:r>
          </a:p>
          <a:p>
            <a:pPr marL="0" indent="0">
              <a:buNone/>
            </a:pPr>
            <a:r>
              <a:rPr lang="en-GB" dirty="0" smtClean="0"/>
              <a:t>And did those feet in ancient time,</a:t>
            </a:r>
          </a:p>
          <a:p>
            <a:pPr marL="0" indent="0">
              <a:buNone/>
            </a:pPr>
            <a:r>
              <a:rPr lang="en-GB" dirty="0" smtClean="0"/>
              <a:t>Walk upon England's mountains green.</a:t>
            </a:r>
          </a:p>
          <a:p>
            <a:pPr marL="0" indent="0">
              <a:buNone/>
            </a:pPr>
            <a:r>
              <a:rPr lang="en-GB" dirty="0" smtClean="0"/>
              <a:t>And was the holy lamb of God,</a:t>
            </a:r>
          </a:p>
          <a:p>
            <a:pPr marL="0" indent="0">
              <a:buNone/>
            </a:pPr>
            <a:r>
              <a:rPr lang="en-GB" dirty="0" smtClean="0"/>
              <a:t>On England's pleasant pastures seen.</a:t>
            </a:r>
          </a:p>
          <a:p>
            <a:pPr marL="0" indent="0">
              <a:buNone/>
            </a:pPr>
            <a:r>
              <a:rPr lang="en-GB" dirty="0" smtClean="0"/>
              <a:t>She beams, pulls a string and the wings flap.</a:t>
            </a:r>
          </a:p>
          <a:p>
            <a:pPr marL="0" indent="0">
              <a:buNone/>
            </a:pPr>
            <a:r>
              <a:rPr lang="en-GB" dirty="0" smtClean="0"/>
              <a:t>And did the Countenance Divine,</a:t>
            </a:r>
            <a:br>
              <a:rPr lang="en-GB" dirty="0" smtClean="0"/>
            </a:br>
            <a:r>
              <a:rPr lang="en-GB" dirty="0" smtClean="0"/>
              <a:t>Shine forth upon those clouded hills,</a:t>
            </a:r>
          </a:p>
          <a:p>
            <a:pPr marL="0" indent="0">
              <a:buNone/>
            </a:pPr>
            <a:r>
              <a:rPr lang="en-GB" dirty="0" smtClean="0"/>
              <a:t>And was Jerusalem </a:t>
            </a:r>
            <a:r>
              <a:rPr lang="en-GB" dirty="0" err="1" smtClean="0"/>
              <a:t>builded</a:t>
            </a:r>
            <a:r>
              <a:rPr lang="en-GB" dirty="0"/>
              <a:t> </a:t>
            </a:r>
            <a:r>
              <a:rPr lang="en-GB" dirty="0" smtClean="0"/>
              <a:t>here,</a:t>
            </a:r>
          </a:p>
          <a:p>
            <a:pPr marL="0" indent="0">
              <a:buNone/>
            </a:pPr>
            <a:r>
              <a:rPr lang="en-GB" dirty="0" smtClean="0"/>
              <a:t>Among those dark satanic –</a:t>
            </a:r>
          </a:p>
          <a:p>
            <a:pPr marL="0" indent="0">
              <a:buNone/>
            </a:pPr>
            <a:r>
              <a:rPr lang="en-GB" i="1" dirty="0" smtClean="0"/>
              <a:t>Thumping music.  She flees.  The curtain rises upon…</a:t>
            </a:r>
            <a:endParaRPr lang="en-GB" i="1" dirty="0"/>
          </a:p>
        </p:txBody>
      </p:sp>
      <p:sp>
        <p:nvSpPr>
          <p:cNvPr id="4" name="TextBox 3"/>
          <p:cNvSpPr txBox="1"/>
          <p:nvPr/>
        </p:nvSpPr>
        <p:spPr>
          <a:xfrm>
            <a:off x="5540720" y="2372008"/>
            <a:ext cx="5174808" cy="3785652"/>
          </a:xfrm>
          <a:prstGeom prst="rect">
            <a:avLst/>
          </a:prstGeom>
          <a:noFill/>
        </p:spPr>
        <p:txBody>
          <a:bodyPr wrap="square" rtlCol="0">
            <a:spAutoFit/>
          </a:bodyPr>
          <a:lstStyle/>
          <a:p>
            <a:r>
              <a:rPr lang="en-GB" sz="1600" dirty="0" smtClean="0"/>
              <a:t>From the start, we are made aware of the mythical elements of this play (</a:t>
            </a:r>
            <a:r>
              <a:rPr lang="en-GB" sz="1600" i="1" dirty="0" smtClean="0"/>
              <a:t>Dragons.  Devils </a:t>
            </a:r>
            <a:r>
              <a:rPr lang="en-GB" sz="1600" dirty="0" err="1" smtClean="0"/>
              <a:t>etc</a:t>
            </a:r>
            <a:r>
              <a:rPr lang="en-GB" sz="1600" dirty="0" smtClean="0"/>
              <a:t>)</a:t>
            </a:r>
          </a:p>
          <a:p>
            <a:r>
              <a:rPr lang="en-GB" sz="1600" dirty="0" smtClean="0"/>
              <a:t>There is the sense of </a:t>
            </a:r>
            <a:r>
              <a:rPr lang="en-GB" sz="1600" b="1" dirty="0" err="1" smtClean="0"/>
              <a:t>metatheatricality</a:t>
            </a:r>
            <a:r>
              <a:rPr lang="en-GB" sz="1600" dirty="0" smtClean="0"/>
              <a:t> in the way that it draws attention to the fact that it is a play (</a:t>
            </a:r>
            <a:r>
              <a:rPr lang="en-GB" sz="1600" i="1" dirty="0" smtClean="0"/>
              <a:t>THE ENGLISH STAGE COMPANY)</a:t>
            </a:r>
          </a:p>
          <a:p>
            <a:r>
              <a:rPr lang="en-GB" sz="1600" dirty="0" smtClean="0"/>
              <a:t>The drums start to beat from the start – it is the first and last sound we will hear</a:t>
            </a:r>
          </a:p>
          <a:p>
            <a:r>
              <a:rPr lang="en-GB" sz="1600" dirty="0" smtClean="0"/>
              <a:t>Phaedra is a liminal character, existing outside the play itself, and aware of the audience (</a:t>
            </a:r>
            <a:r>
              <a:rPr lang="en-GB" sz="1600" i="1" dirty="0" smtClean="0"/>
              <a:t>she curtsies to the boxes</a:t>
            </a:r>
            <a:r>
              <a:rPr lang="en-GB" sz="1600" dirty="0" smtClean="0"/>
              <a:t>).  She fulfils the function of the Greek chorus, introducing the play.</a:t>
            </a:r>
          </a:p>
          <a:p>
            <a:r>
              <a:rPr lang="en-GB" sz="1600" dirty="0" smtClean="0"/>
              <a:t>The song sets the mood for the play:  the threat of industrialisation to rural England.</a:t>
            </a:r>
          </a:p>
          <a:p>
            <a:r>
              <a:rPr lang="en-GB" sz="1600" dirty="0" smtClean="0"/>
              <a:t>The contrast between her unaccompanied song, and the modern music (</a:t>
            </a:r>
            <a:r>
              <a:rPr lang="en-GB" sz="1600" i="1" dirty="0" smtClean="0"/>
              <a:t>Thumping music</a:t>
            </a:r>
            <a:r>
              <a:rPr lang="en-GB" sz="1600" dirty="0" smtClean="0"/>
              <a:t>) highlights these two worlds:  ancient and modern.</a:t>
            </a:r>
            <a:endParaRPr lang="en-GB" sz="1600" dirty="0"/>
          </a:p>
        </p:txBody>
      </p:sp>
    </p:spTree>
    <p:extLst>
      <p:ext uri="{BB962C8B-B14F-4D97-AF65-F5344CB8AC3E}">
        <p14:creationId xmlns:p14="http://schemas.microsoft.com/office/powerpoint/2010/main" val="78226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500"/>
                                        <p:tgtEl>
                                          <p:spTgt spid="4">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500"/>
                                        <p:tgtEl>
                                          <p:spTgt spid="4">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Effect transition="in" filter="fade">
                                      <p:cBhvr>
                                        <p:cTn id="71" dur="500"/>
                                        <p:tgtEl>
                                          <p:spTgt spid="4">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
                                            <p:txEl>
                                              <p:pRg st="5" end="5"/>
                                            </p:txEl>
                                          </p:spTgt>
                                        </p:tgtEl>
                                        <p:attrNameLst>
                                          <p:attrName>style.visibility</p:attrName>
                                        </p:attrNameLst>
                                      </p:cBhvr>
                                      <p:to>
                                        <p:strVal val="visible"/>
                                      </p:to>
                                    </p:set>
                                    <p:animEffect transition="in" filter="fade">
                                      <p:cBhvr>
                                        <p:cTn id="7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from the beginning….</a:t>
            </a:r>
            <a:endParaRPr lang="en-GB" dirty="0"/>
          </a:p>
        </p:txBody>
      </p:sp>
      <p:pic>
        <p:nvPicPr>
          <p:cNvPr id="4" name="Content Placeholder 3"/>
          <p:cNvPicPr>
            <a:picLocks noGrp="1" noChangeAspect="1"/>
          </p:cNvPicPr>
          <p:nvPr>
            <p:ph idx="1"/>
          </p:nvPr>
        </p:nvPicPr>
        <p:blipFill>
          <a:blip r:embed="rId3"/>
          <a:stretch>
            <a:fillRect/>
          </a:stretch>
        </p:blipFill>
        <p:spPr>
          <a:xfrm rot="16200000">
            <a:off x="3783301" y="503880"/>
            <a:ext cx="4067107" cy="7016438"/>
          </a:xfrm>
          <a:prstGeom prst="rect">
            <a:avLst/>
          </a:prstGeom>
        </p:spPr>
      </p:pic>
    </p:spTree>
    <p:extLst>
      <p:ext uri="{BB962C8B-B14F-4D97-AF65-F5344CB8AC3E}">
        <p14:creationId xmlns:p14="http://schemas.microsoft.com/office/powerpoint/2010/main" val="1905573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rot="5400000">
            <a:off x="3399330" y="36292"/>
            <a:ext cx="5215289" cy="7106970"/>
          </a:xfrm>
          <a:prstGeom prst="rect">
            <a:avLst/>
          </a:prstGeom>
        </p:spPr>
      </p:pic>
    </p:spTree>
    <p:extLst>
      <p:ext uri="{BB962C8B-B14F-4D97-AF65-F5344CB8AC3E}">
        <p14:creationId xmlns:p14="http://schemas.microsoft.com/office/powerpoint/2010/main" val="4232013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rot="16200000">
            <a:off x="3480860" y="421184"/>
            <a:ext cx="4762521" cy="6817262"/>
          </a:xfrm>
          <a:prstGeom prst="rect">
            <a:avLst/>
          </a:prstGeom>
        </p:spPr>
      </p:pic>
    </p:spTree>
    <p:extLst>
      <p:ext uri="{BB962C8B-B14F-4D97-AF65-F5344CB8AC3E}">
        <p14:creationId xmlns:p14="http://schemas.microsoft.com/office/powerpoint/2010/main" val="583972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stylistics</a:t>
            </a:r>
          </a:p>
        </p:txBody>
      </p:sp>
      <p:sp>
        <p:nvSpPr>
          <p:cNvPr id="3" name="Content Placeholder 2"/>
          <p:cNvSpPr>
            <a:spLocks noGrp="1"/>
          </p:cNvSpPr>
          <p:nvPr>
            <p:ph idx="1"/>
          </p:nvPr>
        </p:nvSpPr>
        <p:spPr/>
        <p:txBody>
          <a:bodyPr/>
          <a:lstStyle/>
          <a:p>
            <a:r>
              <a:rPr lang="en-GB" dirty="0" smtClean="0"/>
              <a:t>On the following slide are two explanations of "stylistics"</a:t>
            </a:r>
            <a:endParaRPr lang="en-GB" dirty="0"/>
          </a:p>
          <a:p>
            <a:r>
              <a:rPr lang="en-GB" dirty="0"/>
              <a:t>Your task is to paraphrase it so that a 10 year old could understand it.</a:t>
            </a:r>
          </a:p>
          <a:p>
            <a:r>
              <a:rPr lang="en-GB" dirty="0"/>
              <a:t>You may use up to five sentences to do so.</a:t>
            </a:r>
          </a:p>
        </p:txBody>
      </p:sp>
    </p:spTree>
    <p:extLst>
      <p:ext uri="{BB962C8B-B14F-4D97-AF65-F5344CB8AC3E}">
        <p14:creationId xmlns:p14="http://schemas.microsoft.com/office/powerpoint/2010/main" val="2222996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Choose either explanation… remember, you are re-writing it for a 10 year old….</a:t>
            </a:r>
            <a:endParaRPr lang="en-GB" dirty="0"/>
          </a:p>
        </p:txBody>
      </p:sp>
      <p:pic>
        <p:nvPicPr>
          <p:cNvPr id="14" name="Content Placeholder 13"/>
          <p:cNvPicPr>
            <a:picLocks noGrp="1" noChangeAspect="1"/>
          </p:cNvPicPr>
          <p:nvPr>
            <p:ph idx="1"/>
          </p:nvPr>
        </p:nvPicPr>
        <p:blipFill>
          <a:blip r:embed="rId3"/>
          <a:stretch>
            <a:fillRect/>
          </a:stretch>
        </p:blipFill>
        <p:spPr>
          <a:xfrm>
            <a:off x="1530036" y="2410537"/>
            <a:ext cx="3993829" cy="3682446"/>
          </a:xfrm>
          <a:prstGeom prst="rect">
            <a:avLst/>
          </a:prstGeom>
        </p:spPr>
      </p:pic>
      <p:pic>
        <p:nvPicPr>
          <p:cNvPr id="15" name="Picture 14"/>
          <p:cNvPicPr>
            <a:picLocks noChangeAspect="1"/>
          </p:cNvPicPr>
          <p:nvPr/>
        </p:nvPicPr>
        <p:blipFill>
          <a:blip r:embed="rId4"/>
          <a:stretch>
            <a:fillRect/>
          </a:stretch>
        </p:blipFill>
        <p:spPr>
          <a:xfrm>
            <a:off x="6096000" y="2437458"/>
            <a:ext cx="4679072" cy="3655525"/>
          </a:xfrm>
          <a:prstGeom prst="rect">
            <a:avLst/>
          </a:prstGeom>
        </p:spPr>
      </p:pic>
      <p:pic>
        <p:nvPicPr>
          <p:cNvPr id="16" name="Picture 15"/>
          <p:cNvPicPr>
            <a:picLocks noChangeAspect="1"/>
          </p:cNvPicPr>
          <p:nvPr/>
        </p:nvPicPr>
        <p:blipFill>
          <a:blip r:embed="rId5"/>
          <a:stretch>
            <a:fillRect/>
          </a:stretch>
        </p:blipFill>
        <p:spPr>
          <a:xfrm>
            <a:off x="1101411" y="2410537"/>
            <a:ext cx="428625" cy="352425"/>
          </a:xfrm>
          <a:prstGeom prst="rect">
            <a:avLst/>
          </a:prstGeom>
        </p:spPr>
      </p:pic>
      <p:pic>
        <p:nvPicPr>
          <p:cNvPr id="17" name="Picture 16"/>
          <p:cNvPicPr>
            <a:picLocks noChangeAspect="1"/>
          </p:cNvPicPr>
          <p:nvPr/>
        </p:nvPicPr>
        <p:blipFill>
          <a:blip r:embed="rId6"/>
          <a:stretch>
            <a:fillRect/>
          </a:stretch>
        </p:blipFill>
        <p:spPr>
          <a:xfrm>
            <a:off x="5667375" y="2437458"/>
            <a:ext cx="428625" cy="371475"/>
          </a:xfrm>
          <a:prstGeom prst="rect">
            <a:avLst/>
          </a:prstGeom>
        </p:spPr>
      </p:pic>
    </p:spTree>
    <p:extLst>
      <p:ext uri="{BB962C8B-B14F-4D97-AF65-F5344CB8AC3E}">
        <p14:creationId xmlns:p14="http://schemas.microsoft.com/office/powerpoint/2010/main" val="3993193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Stylistics – a simplified version in three sentences.</a:t>
            </a:r>
          </a:p>
        </p:txBody>
      </p:sp>
      <p:sp>
        <p:nvSpPr>
          <p:cNvPr id="3" name="Content Placeholder 2"/>
          <p:cNvSpPr>
            <a:spLocks noGrp="1"/>
          </p:cNvSpPr>
          <p:nvPr>
            <p:ph idx="1"/>
          </p:nvPr>
        </p:nvSpPr>
        <p:spPr/>
        <p:txBody>
          <a:bodyPr/>
          <a:lstStyle/>
          <a:p>
            <a:r>
              <a:rPr lang="en-GB" dirty="0"/>
              <a:t>An method used to help understand literature, where you identify the patterns made and the patterns broken.  You look for patterns of words (lexis), or patterns of sentences (“parallelism”), or patterns of sound (“phonetic parallelism”).  You can look for unusual use of words (“lexical deviation”) or grammar (“syntactical deviation”), or even unusual ways of presenting the words (“</a:t>
            </a:r>
            <a:r>
              <a:rPr lang="en-GB" dirty="0" err="1"/>
              <a:t>graphological</a:t>
            </a:r>
            <a:r>
              <a:rPr lang="en-GB" dirty="0"/>
              <a:t> deviation”).</a:t>
            </a:r>
          </a:p>
          <a:p>
            <a:endParaRPr lang="en-GB" dirty="0"/>
          </a:p>
        </p:txBody>
      </p:sp>
    </p:spTree>
    <p:extLst>
      <p:ext uri="{BB962C8B-B14F-4D97-AF65-F5344CB8AC3E}">
        <p14:creationId xmlns:p14="http://schemas.microsoft.com/office/powerpoint/2010/main" val="1613289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Dramatic features:  </a:t>
            </a:r>
            <a:r>
              <a:rPr lang="en-GB" dirty="0"/>
              <a:t>w</a:t>
            </a:r>
            <a:r>
              <a:rPr lang="en-GB" dirty="0" smtClean="0"/>
              <a:t>hat do you remember?</a:t>
            </a:r>
            <a:endParaRPr lang="en-GB" dirty="0"/>
          </a:p>
        </p:txBody>
      </p:sp>
      <p:pic>
        <p:nvPicPr>
          <p:cNvPr id="4" name="Content Placeholder 3"/>
          <p:cNvPicPr>
            <a:picLocks noGrp="1" noChangeAspect="1"/>
          </p:cNvPicPr>
          <p:nvPr>
            <p:ph idx="1"/>
          </p:nvPr>
        </p:nvPicPr>
        <p:blipFill>
          <a:blip r:embed="rId3"/>
          <a:stretch>
            <a:fillRect/>
          </a:stretch>
        </p:blipFill>
        <p:spPr>
          <a:xfrm>
            <a:off x="1105461" y="2507809"/>
            <a:ext cx="3130350" cy="1638678"/>
          </a:xfrm>
          <a:prstGeom prst="rect">
            <a:avLst/>
          </a:prstGeom>
        </p:spPr>
      </p:pic>
      <p:pic>
        <p:nvPicPr>
          <p:cNvPr id="5" name="Picture 4"/>
          <p:cNvPicPr>
            <a:picLocks noChangeAspect="1"/>
          </p:cNvPicPr>
          <p:nvPr/>
        </p:nvPicPr>
        <p:blipFill>
          <a:blip r:embed="rId4"/>
          <a:stretch>
            <a:fillRect/>
          </a:stretch>
        </p:blipFill>
        <p:spPr>
          <a:xfrm>
            <a:off x="4372823" y="2507452"/>
            <a:ext cx="3041965" cy="1614965"/>
          </a:xfrm>
          <a:prstGeom prst="rect">
            <a:avLst/>
          </a:prstGeom>
        </p:spPr>
      </p:pic>
      <p:pic>
        <p:nvPicPr>
          <p:cNvPr id="6" name="Picture 5"/>
          <p:cNvPicPr>
            <a:picLocks noChangeAspect="1"/>
          </p:cNvPicPr>
          <p:nvPr/>
        </p:nvPicPr>
        <p:blipFill>
          <a:blip r:embed="rId5"/>
          <a:stretch>
            <a:fillRect/>
          </a:stretch>
        </p:blipFill>
        <p:spPr>
          <a:xfrm>
            <a:off x="1105461" y="4343870"/>
            <a:ext cx="3483858" cy="1426526"/>
          </a:xfrm>
          <a:prstGeom prst="rect">
            <a:avLst/>
          </a:prstGeom>
        </p:spPr>
      </p:pic>
      <p:pic>
        <p:nvPicPr>
          <p:cNvPr id="7" name="Picture 6"/>
          <p:cNvPicPr>
            <a:picLocks noChangeAspect="1"/>
          </p:cNvPicPr>
          <p:nvPr/>
        </p:nvPicPr>
        <p:blipFill>
          <a:blip r:embed="rId6"/>
          <a:stretch>
            <a:fillRect/>
          </a:stretch>
        </p:blipFill>
        <p:spPr>
          <a:xfrm>
            <a:off x="8002317" y="2507452"/>
            <a:ext cx="1738030" cy="2064189"/>
          </a:xfrm>
          <a:prstGeom prst="rect">
            <a:avLst/>
          </a:prstGeom>
        </p:spPr>
      </p:pic>
      <p:pic>
        <p:nvPicPr>
          <p:cNvPr id="8" name="Picture 7"/>
          <p:cNvPicPr>
            <a:picLocks noChangeAspect="1"/>
          </p:cNvPicPr>
          <p:nvPr/>
        </p:nvPicPr>
        <p:blipFill>
          <a:blip r:embed="rId7"/>
          <a:stretch>
            <a:fillRect/>
          </a:stretch>
        </p:blipFill>
        <p:spPr>
          <a:xfrm>
            <a:off x="7873268" y="4689694"/>
            <a:ext cx="2730869" cy="1414042"/>
          </a:xfrm>
          <a:prstGeom prst="rect">
            <a:avLst/>
          </a:prstGeom>
        </p:spPr>
      </p:pic>
      <p:pic>
        <p:nvPicPr>
          <p:cNvPr id="9" name="Picture 8"/>
          <p:cNvPicPr>
            <a:picLocks noChangeAspect="1"/>
          </p:cNvPicPr>
          <p:nvPr/>
        </p:nvPicPr>
        <p:blipFill>
          <a:blip r:embed="rId8"/>
          <a:stretch>
            <a:fillRect/>
          </a:stretch>
        </p:blipFill>
        <p:spPr>
          <a:xfrm>
            <a:off x="5031772" y="4146487"/>
            <a:ext cx="2617037" cy="2035473"/>
          </a:xfrm>
          <a:prstGeom prst="rect">
            <a:avLst/>
          </a:prstGeom>
        </p:spPr>
      </p:pic>
    </p:spTree>
    <p:extLst>
      <p:ext uri="{BB962C8B-B14F-4D97-AF65-F5344CB8AC3E}">
        <p14:creationId xmlns:p14="http://schemas.microsoft.com/office/powerpoint/2010/main" val="16819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There was an old man with a beard</a:t>
            </a:r>
          </a:p>
          <a:p>
            <a:r>
              <a:rPr lang="en-GB" dirty="0"/>
              <a:t>Who said, “It is just as I feared</a:t>
            </a:r>
          </a:p>
          <a:p>
            <a:r>
              <a:rPr lang="en-GB" dirty="0"/>
              <a:t>Two owls and a wren</a:t>
            </a:r>
          </a:p>
          <a:p>
            <a:r>
              <a:rPr lang="en-GB" dirty="0"/>
              <a:t>Two larks and a hen</a:t>
            </a:r>
          </a:p>
          <a:p>
            <a:r>
              <a:rPr lang="en-GB" dirty="0"/>
              <a:t>Have all made their nests in my beard.”</a:t>
            </a:r>
          </a:p>
        </p:txBody>
      </p:sp>
      <p:sp>
        <p:nvSpPr>
          <p:cNvPr id="4" name="Speech Bubble: Oval 3"/>
          <p:cNvSpPr/>
          <p:nvPr/>
        </p:nvSpPr>
        <p:spPr>
          <a:xfrm>
            <a:off x="3880608" y="1040545"/>
            <a:ext cx="2676088" cy="14579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Lexical repetition of noun “beard” (x2), foregrounding the focus of the text</a:t>
            </a:r>
          </a:p>
        </p:txBody>
      </p:sp>
      <p:sp>
        <p:nvSpPr>
          <p:cNvPr id="5" name="Speech Bubble: Oval 4"/>
          <p:cNvSpPr/>
          <p:nvPr/>
        </p:nvSpPr>
        <p:spPr>
          <a:xfrm>
            <a:off x="5956182" y="1870666"/>
            <a:ext cx="4102217" cy="17975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syntactical repetition of “Two… and a”:  building the sense of the number of resident birds  </a:t>
            </a:r>
          </a:p>
        </p:txBody>
      </p:sp>
      <p:sp>
        <p:nvSpPr>
          <p:cNvPr id="6" name="Speech Bubble: Oval 5"/>
          <p:cNvSpPr/>
          <p:nvPr/>
        </p:nvSpPr>
        <p:spPr>
          <a:xfrm>
            <a:off x="6334385" y="3854039"/>
            <a:ext cx="4562212" cy="18360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Lexical deviation in the shift from indefinite article in line 1 to the first person possessive in the final line, to emphasise the focalisation on the old man here, in the use of direct speech</a:t>
            </a:r>
          </a:p>
        </p:txBody>
      </p:sp>
    </p:spTree>
    <p:extLst>
      <p:ext uri="{BB962C8B-B14F-4D97-AF65-F5344CB8AC3E}">
        <p14:creationId xmlns:p14="http://schemas.microsoft.com/office/powerpoint/2010/main" val="21157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does the question look like?</a:t>
            </a:r>
            <a:endParaRPr lang="en-GB" dirty="0"/>
          </a:p>
        </p:txBody>
      </p:sp>
      <p:sp>
        <p:nvSpPr>
          <p:cNvPr id="3" name="Content Placeholder 2"/>
          <p:cNvSpPr>
            <a:spLocks noGrp="1"/>
          </p:cNvSpPr>
          <p:nvPr>
            <p:ph idx="1"/>
          </p:nvPr>
        </p:nvSpPr>
        <p:spPr/>
        <p:txBody>
          <a:bodyPr/>
          <a:lstStyle/>
          <a:p>
            <a:r>
              <a:rPr lang="en-GB" dirty="0" smtClean="0"/>
              <a:t>Explore some of the ways in which Butterworth presents power in this extract from </a:t>
            </a:r>
            <a:r>
              <a:rPr lang="en-GB" i="1" dirty="0" smtClean="0"/>
              <a:t>Jerusalem.</a:t>
            </a:r>
          </a:p>
          <a:p>
            <a:r>
              <a:rPr lang="en-GB" dirty="0" smtClean="0"/>
              <a:t>You should consider the use of dramatic and stylistic techniques in the extract, its significance within the play and any relevant dramatic or other contexts.</a:t>
            </a:r>
            <a:endParaRPr lang="en-GB" dirty="0"/>
          </a:p>
        </p:txBody>
      </p:sp>
    </p:spTree>
    <p:extLst>
      <p:ext uri="{BB962C8B-B14F-4D97-AF65-F5344CB8AC3E}">
        <p14:creationId xmlns:p14="http://schemas.microsoft.com/office/powerpoint/2010/main" val="3096548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the text</a:t>
            </a:r>
          </a:p>
        </p:txBody>
      </p:sp>
      <p:sp>
        <p:nvSpPr>
          <p:cNvPr id="3" name="Content Placeholder 2"/>
          <p:cNvSpPr>
            <a:spLocks noGrp="1"/>
          </p:cNvSpPr>
          <p:nvPr>
            <p:ph idx="1"/>
          </p:nvPr>
        </p:nvSpPr>
        <p:spPr/>
        <p:txBody>
          <a:bodyPr/>
          <a:lstStyle/>
          <a:p>
            <a:r>
              <a:rPr lang="en-GB" dirty="0"/>
              <a:t>Your task is to </a:t>
            </a:r>
            <a:r>
              <a:rPr lang="en-GB" dirty="0" smtClean="0"/>
              <a:t>annotate </a:t>
            </a:r>
            <a:r>
              <a:rPr lang="en-GB" dirty="0"/>
              <a:t>the text (</a:t>
            </a:r>
            <a:r>
              <a:rPr lang="en-GB" dirty="0" smtClean="0"/>
              <a:t>pp 6-8</a:t>
            </a:r>
            <a:r>
              <a:rPr lang="en-GB" dirty="0"/>
              <a:t>).</a:t>
            </a:r>
          </a:p>
          <a:p>
            <a:r>
              <a:rPr lang="en-GB" dirty="0"/>
              <a:t>With the focus </a:t>
            </a:r>
            <a:r>
              <a:rPr lang="en-GB" dirty="0" smtClean="0"/>
              <a:t>on:</a:t>
            </a:r>
            <a:endParaRPr lang="en-GB" dirty="0"/>
          </a:p>
          <a:p>
            <a:r>
              <a:rPr lang="en-GB" dirty="0"/>
              <a:t>Dramatic </a:t>
            </a:r>
            <a:r>
              <a:rPr lang="en-GB" dirty="0" smtClean="0"/>
              <a:t>(more “literary”) and</a:t>
            </a:r>
            <a:endParaRPr lang="en-GB" dirty="0"/>
          </a:p>
          <a:p>
            <a:r>
              <a:rPr lang="en-GB" dirty="0"/>
              <a:t>Stylistic </a:t>
            </a:r>
            <a:r>
              <a:rPr lang="en-GB" dirty="0" smtClean="0"/>
              <a:t>(more “linguistic”) features</a:t>
            </a:r>
            <a:r>
              <a:rPr lang="en-GB" dirty="0"/>
              <a:t>.</a:t>
            </a:r>
          </a:p>
        </p:txBody>
      </p:sp>
    </p:spTree>
    <p:extLst>
      <p:ext uri="{BB962C8B-B14F-4D97-AF65-F5344CB8AC3E}">
        <p14:creationId xmlns:p14="http://schemas.microsoft.com/office/powerpoint/2010/main" val="291243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transformed lines</a:t>
            </a:r>
          </a:p>
        </p:txBody>
      </p:sp>
      <p:sp>
        <p:nvSpPr>
          <p:cNvPr id="3" name="Content Placeholder 2"/>
          <p:cNvSpPr>
            <a:spLocks noGrp="1"/>
          </p:cNvSpPr>
          <p:nvPr>
            <p:ph idx="1"/>
          </p:nvPr>
        </p:nvSpPr>
        <p:spPr/>
        <p:txBody>
          <a:bodyPr>
            <a:normAutofit/>
          </a:bodyPr>
          <a:lstStyle/>
          <a:p>
            <a:r>
              <a:rPr lang="en-GB" dirty="0"/>
              <a:t>Look at the original and at the transformed text.</a:t>
            </a:r>
          </a:p>
          <a:p>
            <a:r>
              <a:rPr lang="en-GB" dirty="0"/>
              <a:t>Decide what has been lost and what gained in the transformation.</a:t>
            </a:r>
          </a:p>
          <a:p>
            <a:r>
              <a:rPr lang="en-GB" dirty="0"/>
              <a:t>You may choose to look at:</a:t>
            </a:r>
          </a:p>
          <a:p>
            <a:r>
              <a:rPr lang="en-GB" dirty="0"/>
              <a:t>use of adverbs</a:t>
            </a:r>
          </a:p>
          <a:p>
            <a:r>
              <a:rPr lang="en-GB" dirty="0"/>
              <a:t>use of tense</a:t>
            </a:r>
          </a:p>
          <a:p>
            <a:r>
              <a:rPr lang="en-GB" dirty="0"/>
              <a:t>use of narrative perspective</a:t>
            </a:r>
          </a:p>
          <a:p>
            <a:r>
              <a:rPr lang="en-GB" dirty="0"/>
              <a:t>use of analeptic references</a:t>
            </a:r>
          </a:p>
          <a:p>
            <a:endParaRPr lang="en-GB" dirty="0"/>
          </a:p>
        </p:txBody>
      </p:sp>
    </p:spTree>
    <p:extLst>
      <p:ext uri="{BB962C8B-B14F-4D97-AF65-F5344CB8AC3E}">
        <p14:creationId xmlns:p14="http://schemas.microsoft.com/office/powerpoint/2010/main" val="2037709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400" b="1" dirty="0"/>
              <a:t>Look at the original and at the transformed text, and decide what has been lost and what gained in the transformation.</a:t>
            </a:r>
            <a:r>
              <a:rPr lang="en-GB" sz="1400" dirty="0"/>
              <a:t/>
            </a:r>
            <a:br>
              <a:rPr lang="en-GB" sz="1400" dirty="0"/>
            </a:br>
            <a:r>
              <a:rPr lang="en-GB" sz="1400" dirty="0"/>
              <a:t/>
            </a:r>
            <a:br>
              <a:rPr lang="en-GB" sz="1400" dirty="0"/>
            </a:br>
            <a:r>
              <a:rPr lang="en-GB" sz="1400" dirty="0"/>
              <a:t>You may choose to look at:</a:t>
            </a:r>
            <a:br>
              <a:rPr lang="en-GB" sz="1400" dirty="0"/>
            </a:br>
            <a:r>
              <a:rPr lang="en-GB" sz="1400" dirty="0"/>
              <a:t>use of adverbs, the </a:t>
            </a:r>
            <a:r>
              <a:rPr lang="en-GB" sz="1400" dirty="0" smtClean="0"/>
              <a:t>tenses </a:t>
            </a:r>
            <a:r>
              <a:rPr lang="en-GB" sz="1400" dirty="0"/>
              <a:t>used, the narrative perspective, use of analeptic references</a:t>
            </a:r>
          </a:p>
        </p:txBody>
      </p:sp>
      <p:sp>
        <p:nvSpPr>
          <p:cNvPr id="3" name="Content Placeholder 2"/>
          <p:cNvSpPr>
            <a:spLocks noGrp="1"/>
          </p:cNvSpPr>
          <p:nvPr>
            <p:ph idx="1"/>
          </p:nvPr>
        </p:nvSpPr>
        <p:spPr/>
        <p:txBody>
          <a:bodyPr numCol="2">
            <a:normAutofit fontScale="62500" lnSpcReduction="20000"/>
          </a:bodyPr>
          <a:lstStyle/>
          <a:p>
            <a:pPr marL="0" indent="0">
              <a:buNone/>
            </a:pPr>
            <a:r>
              <a:rPr lang="en-GB" dirty="0" smtClean="0"/>
              <a:t>JOHNNY.  And he deserved it.  Lippy bastard…</a:t>
            </a:r>
          </a:p>
          <a:p>
            <a:pPr marL="0" indent="0">
              <a:buNone/>
            </a:pPr>
            <a:r>
              <a:rPr lang="en-GB" dirty="0" smtClean="0"/>
              <a:t>GINGER.  </a:t>
            </a:r>
            <a:r>
              <a:rPr lang="en-GB" dirty="0" err="1" smtClean="0"/>
              <a:t>Moonrakers</a:t>
            </a:r>
            <a:r>
              <a:rPr lang="en-GB" dirty="0" smtClean="0"/>
              <a:t>, you broke the security camera then a week after they let you back, you pick a fight with a squaddie.</a:t>
            </a:r>
          </a:p>
          <a:p>
            <a:pPr marL="0" indent="0">
              <a:buNone/>
            </a:pPr>
            <a:r>
              <a:rPr lang="en-GB" dirty="0" smtClean="0"/>
              <a:t>JOHNNY.  I never started that.  Bloody Rambo…</a:t>
            </a:r>
          </a:p>
          <a:p>
            <a:pPr marL="0" indent="0">
              <a:buNone/>
            </a:pPr>
            <a:r>
              <a:rPr lang="en-GB" dirty="0" smtClean="0"/>
              <a:t>GINGER.  First night back you set fire to the Christmas tree.  Royal Oak, you were doing whizz off the bar during the meat raffle.  Then on Kiddies' Fun Day you slaughtered a live pig in the car park.</a:t>
            </a:r>
          </a:p>
          <a:p>
            <a:pPr marL="0" indent="0">
              <a:buNone/>
            </a:pPr>
            <a:r>
              <a:rPr lang="en-GB" dirty="0" smtClean="0"/>
              <a:t>JOHNNY.  It was a rural display.</a:t>
            </a:r>
          </a:p>
          <a:p>
            <a:pPr marL="0" indent="0">
              <a:buNone/>
            </a:pPr>
            <a:r>
              <a:rPr lang="en-GB" dirty="0" smtClean="0"/>
              <a:t>GINGER.  With a flare gun.</a:t>
            </a:r>
          </a:p>
          <a:p>
            <a:pPr marL="0" indent="0">
              <a:buNone/>
            </a:pPr>
            <a:r>
              <a:rPr lang="en-GB" dirty="0" smtClean="0"/>
              <a:t>JOHNNY. That was a bloody big weekend.</a:t>
            </a:r>
          </a:p>
          <a:p>
            <a:pPr marL="0" indent="0">
              <a:buNone/>
            </a:pPr>
            <a:r>
              <a:rPr lang="en-GB" dirty="0" smtClean="0"/>
              <a:t>GINGER.  Congratulations.  You got the grand slam.  To think they say it would never happen.</a:t>
            </a:r>
          </a:p>
          <a:p>
            <a:pPr marL="0" indent="0">
              <a:buNone/>
            </a:pPr>
            <a:r>
              <a:rPr lang="en-GB" i="1" dirty="0" smtClean="0"/>
              <a:t>Beat.</a:t>
            </a:r>
          </a:p>
          <a:p>
            <a:pPr marL="0" indent="0">
              <a:buNone/>
            </a:pPr>
            <a:r>
              <a:rPr lang="en-GB" dirty="0" smtClean="0"/>
              <a:t>“And </a:t>
            </a:r>
            <a:r>
              <a:rPr lang="en-GB" dirty="0"/>
              <a:t>he deserved it,” said Johnny “lippy bastard.”</a:t>
            </a:r>
            <a:br>
              <a:rPr lang="en-GB" dirty="0"/>
            </a:br>
            <a:r>
              <a:rPr lang="en-GB" dirty="0"/>
              <a:t>“</a:t>
            </a:r>
            <a:r>
              <a:rPr lang="en-GB" dirty="0" err="1"/>
              <a:t>Moonrakers</a:t>
            </a:r>
            <a:r>
              <a:rPr lang="en-GB" dirty="0"/>
              <a:t>, you broke the security camera then a week after they let you back, you pick a fight with a squaddie.” accused Ginger</a:t>
            </a:r>
            <a:br>
              <a:rPr lang="en-GB" dirty="0"/>
            </a:br>
            <a:r>
              <a:rPr lang="en-GB" dirty="0"/>
              <a:t>Johnny started indignantly, “I never started that. Bloody Rambo…”  </a:t>
            </a:r>
            <a:br>
              <a:rPr lang="en-GB" dirty="0"/>
            </a:br>
            <a:r>
              <a:rPr lang="en-GB" dirty="0"/>
              <a:t>Ginger snorted. “First you set fire to the Christmas tree. Royal Oak, you were doing whizz off the bar during the meat raffle. Then, on Kiddies’ Fun Day you slaughtered a live pig in the car park.” Ginger whirled his arms around enigmatically.</a:t>
            </a:r>
            <a:br>
              <a:rPr lang="en-GB" dirty="0"/>
            </a:br>
            <a:r>
              <a:rPr lang="en-GB" dirty="0"/>
              <a:t>“It was a rural display.” Johnny slipped his hands into his pockets and looked down sheepishly.</a:t>
            </a:r>
            <a:br>
              <a:rPr lang="en-GB" dirty="0"/>
            </a:br>
            <a:r>
              <a:rPr lang="en-GB" dirty="0"/>
              <a:t>“With a flare gun!” Ginger was frothing at the mouth now.</a:t>
            </a:r>
            <a:br>
              <a:rPr lang="en-GB" dirty="0"/>
            </a:br>
            <a:r>
              <a:rPr lang="en-GB" dirty="0"/>
              <a:t>“That was a bloody big weekend…” A wince. More stares at the floor.</a:t>
            </a:r>
            <a:br>
              <a:rPr lang="en-GB" dirty="0"/>
            </a:br>
            <a:r>
              <a:rPr lang="en-GB" dirty="0"/>
              <a:t>“Congratulation, you got the grand slam. To think they said it would never happen.” With this final jab, Ginger flounced down onto a soaked and sagging couch. It sighed, spraying ancient debris across the ground.</a:t>
            </a:r>
          </a:p>
          <a:p>
            <a:endParaRPr lang="en-GB" dirty="0"/>
          </a:p>
        </p:txBody>
      </p:sp>
    </p:spTree>
    <p:extLst>
      <p:ext uri="{BB962C8B-B14F-4D97-AF65-F5344CB8AC3E}">
        <p14:creationId xmlns:p14="http://schemas.microsoft.com/office/powerpoint/2010/main" val="63811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8598"/>
            <a:ext cx="9601196" cy="1507401"/>
          </a:xfrm>
        </p:spPr>
        <p:txBody>
          <a:bodyPr>
            <a:noAutofit/>
          </a:bodyPr>
          <a:lstStyle/>
          <a:p>
            <a:pPr marL="285750" indent="-285750" algn="l">
              <a:buFont typeface="Arial" panose="020B0604020202020204" pitchFamily="34" charset="0"/>
              <a:buChar char="•"/>
            </a:pPr>
            <a:r>
              <a:rPr lang="en-GB" sz="2000" b="1" dirty="0"/>
              <a:t>Look at the original and at the transformed </a:t>
            </a:r>
            <a:r>
              <a:rPr lang="en-GB" sz="2000" b="1" dirty="0" smtClean="0"/>
              <a:t>text, and decide </a:t>
            </a:r>
            <a:r>
              <a:rPr lang="en-GB" sz="2000" b="1" dirty="0"/>
              <a:t>what has been lost and what gained in the transformation.</a:t>
            </a:r>
            <a:r>
              <a:rPr lang="en-GB" sz="2000" dirty="0"/>
              <a:t/>
            </a:r>
            <a:br>
              <a:rPr lang="en-GB" sz="2000" dirty="0"/>
            </a:br>
            <a:r>
              <a:rPr lang="en-GB" sz="2000" dirty="0" smtClean="0"/>
              <a:t/>
            </a:r>
            <a:br>
              <a:rPr lang="en-GB" sz="2000" dirty="0" smtClean="0"/>
            </a:br>
            <a:r>
              <a:rPr lang="en-GB" sz="2000" dirty="0" smtClean="0"/>
              <a:t>You </a:t>
            </a:r>
            <a:r>
              <a:rPr lang="en-GB" sz="2000" dirty="0"/>
              <a:t>may choose to look at:</a:t>
            </a:r>
            <a:br>
              <a:rPr lang="en-GB" sz="2000" dirty="0"/>
            </a:br>
            <a:r>
              <a:rPr lang="en-GB" sz="2000" dirty="0"/>
              <a:t>use of </a:t>
            </a:r>
            <a:r>
              <a:rPr lang="en-GB" sz="2000" dirty="0" smtClean="0"/>
              <a:t>adverbs, the tense used, the narrative perspective, use </a:t>
            </a:r>
            <a:r>
              <a:rPr lang="en-GB" sz="2000" dirty="0"/>
              <a:t>of analeptic references</a:t>
            </a:r>
            <a:r>
              <a:rPr lang="en-GB" sz="1400" dirty="0"/>
              <a:t/>
            </a:r>
            <a:br>
              <a:rPr lang="en-GB" sz="1400" dirty="0"/>
            </a:br>
            <a:endParaRPr lang="en-GB" sz="1400" dirty="0"/>
          </a:p>
        </p:txBody>
      </p:sp>
      <p:sp>
        <p:nvSpPr>
          <p:cNvPr id="3" name="Content Placeholder 2"/>
          <p:cNvSpPr>
            <a:spLocks noGrp="1"/>
          </p:cNvSpPr>
          <p:nvPr>
            <p:ph idx="1"/>
          </p:nvPr>
        </p:nvSpPr>
        <p:spPr/>
        <p:txBody>
          <a:bodyPr numCol="2">
            <a:normAutofit fontScale="85000" lnSpcReduction="20000"/>
          </a:bodyPr>
          <a:lstStyle/>
          <a:p>
            <a:pPr marL="0" indent="0">
              <a:buNone/>
            </a:pPr>
            <a:r>
              <a:rPr lang="en-GB" i="1" dirty="0" smtClean="0"/>
              <a:t>Enter GINGER from behind the trailer, singing:</a:t>
            </a:r>
          </a:p>
          <a:p>
            <a:pPr marL="0" indent="0">
              <a:buNone/>
            </a:pPr>
            <a:r>
              <a:rPr lang="en-GB" dirty="0" smtClean="0"/>
              <a:t>GINGER. Unite and unite…In the merry morning of May!</a:t>
            </a:r>
          </a:p>
          <a:p>
            <a:pPr marL="0" indent="0">
              <a:buNone/>
            </a:pPr>
            <a:r>
              <a:rPr lang="en-GB" dirty="0" smtClean="0"/>
              <a:t>Morning, Rooster!</a:t>
            </a:r>
          </a:p>
          <a:p>
            <a:pPr marL="0" indent="0">
              <a:buNone/>
            </a:pPr>
            <a:r>
              <a:rPr lang="en-GB" dirty="0" smtClean="0"/>
              <a:t>JOHNNY. Morning Ginger.</a:t>
            </a:r>
          </a:p>
          <a:p>
            <a:pPr marL="0" indent="0">
              <a:buNone/>
            </a:pPr>
            <a:r>
              <a:rPr lang="en-GB" dirty="0" smtClean="0"/>
              <a:t>GINGER starts robotics…</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Ginger strolls </a:t>
            </a:r>
            <a:r>
              <a:rPr lang="en-GB" dirty="0"/>
              <a:t>from behind the trailer, singing joyfully whilst admiring the much-anticipated return of summer. "Unite and Unite, For Summer is a-come unto day, And wither we are going we all unite, In the merry morning of May". His exultation is fuelled by the arrival of summer, " Morning Rooster!" he shrills, "Morning, Ginger." he replied bluntly, clearly not sharing Ginger's excitement. Shrugging off Johnny's bland mood, Ginger bursts into dance as he begins to start 'robotics, moonwalking and doing ' the crouch' all at the same time'.</a:t>
            </a:r>
          </a:p>
          <a:p>
            <a:pPr marL="0" indent="0">
              <a:buNone/>
            </a:pPr>
            <a:r>
              <a:rPr lang="en-GB" dirty="0"/>
              <a:t> </a:t>
            </a:r>
          </a:p>
          <a:p>
            <a:endParaRPr lang="en-GB" dirty="0"/>
          </a:p>
        </p:txBody>
      </p:sp>
    </p:spTree>
    <p:extLst>
      <p:ext uri="{BB962C8B-B14F-4D97-AF65-F5344CB8AC3E}">
        <p14:creationId xmlns:p14="http://schemas.microsoft.com/office/powerpoint/2010/main" val="339997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 one…</a:t>
            </a:r>
            <a:endParaRPr lang="en-GB" dirty="0"/>
          </a:p>
        </p:txBody>
      </p:sp>
      <p:sp>
        <p:nvSpPr>
          <p:cNvPr id="3" name="Content Placeholder 2"/>
          <p:cNvSpPr>
            <a:spLocks noGrp="1"/>
          </p:cNvSpPr>
          <p:nvPr>
            <p:ph idx="1"/>
          </p:nvPr>
        </p:nvSpPr>
        <p:spPr>
          <a:xfrm>
            <a:off x="833675" y="2285999"/>
            <a:ext cx="9601196" cy="4445421"/>
          </a:xfrm>
        </p:spPr>
        <p:txBody>
          <a:bodyPr numCol="2">
            <a:normAutofit fontScale="55000" lnSpcReduction="20000"/>
          </a:bodyPr>
          <a:lstStyle/>
          <a:p>
            <a:pPr marL="0" indent="0">
              <a:buNone/>
            </a:pPr>
            <a:endParaRPr lang="en-GB" dirty="0" smtClean="0"/>
          </a:p>
          <a:p>
            <a:pPr marL="0" indent="0">
              <a:buNone/>
            </a:pPr>
            <a:endParaRPr lang="en-GB" dirty="0"/>
          </a:p>
          <a:p>
            <a:pPr marL="0" indent="0">
              <a:buNone/>
            </a:pPr>
            <a:r>
              <a:rPr lang="en-GB" dirty="0" smtClean="0"/>
              <a:t>GINGER.  Here we go.</a:t>
            </a:r>
          </a:p>
          <a:p>
            <a:pPr marL="0" indent="0">
              <a:buNone/>
            </a:pPr>
            <a:r>
              <a:rPr lang="en-GB" dirty="0" smtClean="0"/>
              <a:t>JOHNNY.  Be nice.</a:t>
            </a:r>
          </a:p>
          <a:p>
            <a:pPr marL="0" indent="0">
              <a:buNone/>
            </a:pPr>
            <a:r>
              <a:rPr lang="en-GB" dirty="0" smtClean="0"/>
              <a:t>GINGER.  Here we fucking go.</a:t>
            </a:r>
          </a:p>
          <a:p>
            <a:pPr marL="0" indent="0">
              <a:buNone/>
            </a:pPr>
            <a:r>
              <a:rPr lang="en-GB" dirty="0" smtClean="0"/>
              <a:t>JOHNNY.  Oi.  Play nicely.  Ginger -</a:t>
            </a:r>
          </a:p>
          <a:p>
            <a:pPr marL="0" indent="0">
              <a:buNone/>
            </a:pPr>
            <a:r>
              <a:rPr lang="en-GB" dirty="0" smtClean="0"/>
              <a:t>GINGER.  I'm not saying anything.</a:t>
            </a:r>
          </a:p>
          <a:p>
            <a:pPr marL="0" indent="0">
              <a:buNone/>
            </a:pPr>
            <a:r>
              <a:rPr lang="en-GB" i="1" dirty="0" smtClean="0"/>
              <a:t>Enter the </a:t>
            </a:r>
            <a:r>
              <a:rPr lang="en-GB" dirty="0" smtClean="0"/>
              <a:t>PROFESSOR, </a:t>
            </a:r>
            <a:r>
              <a:rPr lang="en-GB" i="1" dirty="0" smtClean="0"/>
              <a:t>smartly dressed, with wellies, through the wood.</a:t>
            </a:r>
          </a:p>
          <a:p>
            <a:pPr marL="0" indent="0">
              <a:buNone/>
            </a:pPr>
            <a:r>
              <a:rPr lang="en-GB" dirty="0" smtClean="0"/>
              <a:t>PROFESSOR.  Good morning, Mr Byron.</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 “Here </a:t>
            </a:r>
            <a:r>
              <a:rPr lang="en-GB" dirty="0"/>
              <a:t>we go”, </a:t>
            </a:r>
            <a:r>
              <a:rPr lang="en-GB" dirty="0">
                <a:solidFill>
                  <a:srgbClr val="FF0000"/>
                </a:solidFill>
              </a:rPr>
              <a:t>commented</a:t>
            </a:r>
            <a:r>
              <a:rPr lang="en-GB" dirty="0"/>
              <a:t> Ginger, </a:t>
            </a:r>
            <a:r>
              <a:rPr lang="en-GB" dirty="0">
                <a:solidFill>
                  <a:srgbClr val="0070C0"/>
                </a:solidFill>
              </a:rPr>
              <a:t>rolling his eyes.</a:t>
            </a:r>
          </a:p>
          <a:p>
            <a:pPr marL="0" indent="0">
              <a:buNone/>
            </a:pPr>
            <a:r>
              <a:rPr lang="en-GB" dirty="0">
                <a:solidFill>
                  <a:srgbClr val="FFC000"/>
                </a:solidFill>
              </a:rPr>
              <a:t>Amused</a:t>
            </a:r>
            <a:r>
              <a:rPr lang="en-GB" dirty="0"/>
              <a:t>, Johnny replied, “Be nice”, with a slight edge to his voice.</a:t>
            </a:r>
          </a:p>
          <a:p>
            <a:pPr marL="0" indent="0">
              <a:buNone/>
            </a:pPr>
            <a:r>
              <a:rPr lang="en-GB" dirty="0"/>
              <a:t>“Here we fucking go”, </a:t>
            </a:r>
            <a:r>
              <a:rPr lang="en-GB" dirty="0">
                <a:solidFill>
                  <a:srgbClr val="FF0000"/>
                </a:solidFill>
              </a:rPr>
              <a:t>barked</a:t>
            </a:r>
            <a:r>
              <a:rPr lang="en-GB" dirty="0"/>
              <a:t> back Ginger.</a:t>
            </a:r>
          </a:p>
          <a:p>
            <a:pPr marL="0" indent="0">
              <a:buNone/>
            </a:pPr>
            <a:r>
              <a:rPr lang="en-GB" dirty="0">
                <a:solidFill>
                  <a:srgbClr val="7030A0"/>
                </a:solidFill>
              </a:rPr>
              <a:t>Now </a:t>
            </a:r>
            <a:r>
              <a:rPr lang="en-GB" dirty="0">
                <a:solidFill>
                  <a:srgbClr val="FFC000"/>
                </a:solidFill>
              </a:rPr>
              <a:t>annoyed</a:t>
            </a:r>
            <a:r>
              <a:rPr lang="en-GB" dirty="0"/>
              <a:t>, Johnny said, “Oi. Play nicely. Ginger – ” </a:t>
            </a:r>
          </a:p>
          <a:p>
            <a:pPr marL="0" indent="0">
              <a:buNone/>
            </a:pPr>
            <a:r>
              <a:rPr lang="en-GB" dirty="0"/>
              <a:t>“I’m not saying anything,”</a:t>
            </a:r>
            <a:r>
              <a:rPr lang="en-GB" dirty="0">
                <a:solidFill>
                  <a:srgbClr val="FF0000"/>
                </a:solidFill>
              </a:rPr>
              <a:t> interrupted </a:t>
            </a:r>
            <a:r>
              <a:rPr lang="en-GB" dirty="0"/>
              <a:t>Ginger, putting his hands up in a mock </a:t>
            </a:r>
            <a:r>
              <a:rPr lang="en-GB" dirty="0" smtClean="0"/>
              <a:t>surrender</a:t>
            </a:r>
            <a:r>
              <a:rPr lang="en-GB" dirty="0"/>
              <a:t>, trying to hide the grin on his face.</a:t>
            </a:r>
          </a:p>
          <a:p>
            <a:pPr marL="0" indent="0">
              <a:buNone/>
            </a:pPr>
            <a:r>
              <a:rPr lang="en-GB" dirty="0"/>
              <a:t>The P</a:t>
            </a:r>
            <a:r>
              <a:rPr lang="en-GB" dirty="0" smtClean="0"/>
              <a:t>rofessor </a:t>
            </a:r>
            <a:r>
              <a:rPr lang="en-GB" dirty="0">
                <a:solidFill>
                  <a:srgbClr val="0070C0"/>
                </a:solidFill>
              </a:rPr>
              <a:t>sauntered</a:t>
            </a:r>
            <a:r>
              <a:rPr lang="en-GB" dirty="0"/>
              <a:t> out of the woods in an odd combination of a tuxedo with </a:t>
            </a:r>
            <a:r>
              <a:rPr lang="en-GB" dirty="0">
                <a:solidFill>
                  <a:srgbClr val="FFC000"/>
                </a:solidFill>
              </a:rPr>
              <a:t>bright pink </a:t>
            </a:r>
            <a:r>
              <a:rPr lang="en-GB" dirty="0"/>
              <a:t>wellies. An expression of </a:t>
            </a:r>
            <a:r>
              <a:rPr lang="en-GB" dirty="0">
                <a:solidFill>
                  <a:srgbClr val="FFC000"/>
                </a:solidFill>
              </a:rPr>
              <a:t>complete </a:t>
            </a:r>
            <a:r>
              <a:rPr lang="en-GB" dirty="0"/>
              <a:t>seriousness printed on his </a:t>
            </a:r>
            <a:r>
              <a:rPr lang="en-GB" dirty="0">
                <a:solidFill>
                  <a:srgbClr val="00B050"/>
                </a:solidFill>
              </a:rPr>
              <a:t>wrinkled face.</a:t>
            </a:r>
          </a:p>
          <a:p>
            <a:pPr marL="0" indent="0">
              <a:buNone/>
            </a:pPr>
            <a:r>
              <a:rPr lang="en-GB" dirty="0"/>
              <a:t>“Good morning, Mr Byron”, he </a:t>
            </a:r>
            <a:r>
              <a:rPr lang="en-GB" dirty="0">
                <a:solidFill>
                  <a:srgbClr val="0070C0"/>
                </a:solidFill>
              </a:rPr>
              <a:t>drawled </a:t>
            </a:r>
            <a:r>
              <a:rPr lang="en-GB" dirty="0"/>
              <a:t>with a far away look in his </a:t>
            </a:r>
            <a:r>
              <a:rPr lang="en-GB" dirty="0">
                <a:solidFill>
                  <a:srgbClr val="FFC000"/>
                </a:solidFill>
              </a:rPr>
              <a:t>glassy</a:t>
            </a:r>
            <a:r>
              <a:rPr lang="en-GB" dirty="0"/>
              <a:t> eyes.</a:t>
            </a:r>
          </a:p>
          <a:p>
            <a:endParaRPr lang="en-GB" dirty="0"/>
          </a:p>
        </p:txBody>
      </p:sp>
      <p:sp>
        <p:nvSpPr>
          <p:cNvPr id="4" name="TextBox 3"/>
          <p:cNvSpPr txBox="1"/>
          <p:nvPr/>
        </p:nvSpPr>
        <p:spPr>
          <a:xfrm>
            <a:off x="10203255" y="2000816"/>
            <a:ext cx="1231271" cy="4154984"/>
          </a:xfrm>
          <a:prstGeom prst="rect">
            <a:avLst/>
          </a:prstGeom>
          <a:noFill/>
        </p:spPr>
        <p:txBody>
          <a:bodyPr wrap="square" rtlCol="0">
            <a:spAutoFit/>
          </a:bodyPr>
          <a:lstStyle/>
          <a:p>
            <a:r>
              <a:rPr lang="en-GB" sz="1200" dirty="0" smtClean="0">
                <a:solidFill>
                  <a:srgbClr val="FF0000"/>
                </a:solidFill>
              </a:rPr>
              <a:t>Visible speech tags – informing the reader how to understand the text</a:t>
            </a:r>
          </a:p>
          <a:p>
            <a:r>
              <a:rPr lang="en-GB" sz="1200" dirty="0" smtClean="0">
                <a:solidFill>
                  <a:srgbClr val="FFC000"/>
                </a:solidFill>
              </a:rPr>
              <a:t>Increased detail and description – increased use of adjectives</a:t>
            </a:r>
          </a:p>
          <a:p>
            <a:r>
              <a:rPr lang="en-GB" sz="1200" dirty="0" smtClean="0">
                <a:solidFill>
                  <a:srgbClr val="7030A0"/>
                </a:solidFill>
              </a:rPr>
              <a:t>Adverbs of time – not relevant in a script that unfolds as it is performed.</a:t>
            </a:r>
          </a:p>
          <a:p>
            <a:r>
              <a:rPr lang="en-GB" sz="1200" dirty="0" smtClean="0">
                <a:solidFill>
                  <a:srgbClr val="0070C0"/>
                </a:solidFill>
              </a:rPr>
              <a:t>Interpretative verbs – leading the reader to an understanding</a:t>
            </a:r>
          </a:p>
          <a:p>
            <a:r>
              <a:rPr lang="en-GB" sz="1200" dirty="0" smtClean="0">
                <a:solidFill>
                  <a:srgbClr val="00B050"/>
                </a:solidFill>
              </a:rPr>
              <a:t>Physical description – not necessary in a visual medium.</a:t>
            </a:r>
            <a:endParaRPr lang="en-GB" sz="1200" dirty="0">
              <a:solidFill>
                <a:srgbClr val="00B050"/>
              </a:solidFill>
            </a:endParaRPr>
          </a:p>
        </p:txBody>
      </p:sp>
    </p:spTree>
    <p:extLst>
      <p:ext uri="{BB962C8B-B14F-4D97-AF65-F5344CB8AC3E}">
        <p14:creationId xmlns:p14="http://schemas.microsoft.com/office/powerpoint/2010/main" val="22945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Commentary</a:t>
            </a:r>
          </a:p>
        </p:txBody>
      </p:sp>
      <p:sp>
        <p:nvSpPr>
          <p:cNvPr id="3" name="Content Placeholder 2"/>
          <p:cNvSpPr>
            <a:spLocks noGrp="1"/>
          </p:cNvSpPr>
          <p:nvPr>
            <p:ph idx="1"/>
          </p:nvPr>
        </p:nvSpPr>
        <p:spPr/>
        <p:txBody>
          <a:bodyPr>
            <a:normAutofit lnSpcReduction="10000"/>
          </a:bodyPr>
          <a:lstStyle/>
          <a:p>
            <a:r>
              <a:rPr lang="en-GB" dirty="0"/>
              <a:t>The use of adverbs increase the sense of the descriptive nature of the prose version</a:t>
            </a:r>
          </a:p>
          <a:p>
            <a:r>
              <a:rPr lang="en-GB" dirty="0"/>
              <a:t>The inclusion of analeptic references (back stories) </a:t>
            </a:r>
          </a:p>
          <a:p>
            <a:r>
              <a:rPr lang="en-GB" dirty="0"/>
              <a:t>The explicit recognition of the power balance between the two characters</a:t>
            </a:r>
          </a:p>
          <a:p>
            <a:r>
              <a:rPr lang="en-GB" dirty="0"/>
              <a:t>The use of the third person narrative, with one character as the </a:t>
            </a:r>
            <a:r>
              <a:rPr lang="en-GB" dirty="0" err="1"/>
              <a:t>focaliser</a:t>
            </a:r>
            <a:r>
              <a:rPr lang="en-GB" dirty="0"/>
              <a:t> of the action</a:t>
            </a:r>
          </a:p>
          <a:p>
            <a:r>
              <a:rPr lang="en-GB" dirty="0"/>
              <a:t>The distance from the characters in the prose version</a:t>
            </a:r>
          </a:p>
          <a:p>
            <a:r>
              <a:rPr lang="en-GB" dirty="0"/>
              <a:t>The work that the writer does in the prose version, compared to that of the actor/director </a:t>
            </a:r>
            <a:r>
              <a:rPr lang="en-GB" dirty="0" err="1"/>
              <a:t>etc</a:t>
            </a:r>
            <a:endParaRPr lang="en-GB" dirty="0"/>
          </a:p>
          <a:p>
            <a:endParaRPr lang="en-GB" dirty="0"/>
          </a:p>
        </p:txBody>
      </p:sp>
    </p:spTree>
    <p:extLst>
      <p:ext uri="{BB962C8B-B14F-4D97-AF65-F5344CB8AC3E}">
        <p14:creationId xmlns:p14="http://schemas.microsoft.com/office/powerpoint/2010/main" val="423291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term you have learned?</a:t>
            </a:r>
          </a:p>
        </p:txBody>
      </p:sp>
      <p:pic>
        <p:nvPicPr>
          <p:cNvPr id="4" name="Content Placeholder 3" descr="drama based lesson plans ela drama teacher links"/>
          <p:cNvPicPr>
            <a:picLocks noGrp="1" noChangeAspect="1"/>
          </p:cNvPicPr>
          <p:nvPr>
            <p:ph idx="1"/>
          </p:nvPr>
        </p:nvPicPr>
        <p:blipFill>
          <a:blip r:embed="rId3"/>
          <a:stretch>
            <a:fillRect/>
          </a:stretch>
        </p:blipFill>
        <p:spPr>
          <a:xfrm>
            <a:off x="2558787" y="2016125"/>
            <a:ext cx="7388751" cy="3449638"/>
          </a:xfrm>
        </p:spPr>
      </p:pic>
    </p:spTree>
    <p:extLst>
      <p:ext uri="{BB962C8B-B14F-4D97-AF65-F5344CB8AC3E}">
        <p14:creationId xmlns:p14="http://schemas.microsoft.com/office/powerpoint/2010/main" val="1325309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couple of terms </a:t>
            </a:r>
          </a:p>
        </p:txBody>
      </p:sp>
      <p:sp>
        <p:nvSpPr>
          <p:cNvPr id="5" name="Content Placeholder 4"/>
          <p:cNvSpPr>
            <a:spLocks noGrp="1"/>
          </p:cNvSpPr>
          <p:nvPr>
            <p:ph idx="1"/>
          </p:nvPr>
        </p:nvSpPr>
        <p:spPr/>
        <p:txBody>
          <a:bodyPr/>
          <a:lstStyle/>
          <a:p>
            <a:endParaRPr lang="en-GB" dirty="0"/>
          </a:p>
          <a:p>
            <a:r>
              <a:rPr lang="en-GB" dirty="0"/>
              <a:t>technique in drama where sequences of single or half or two-line speeches  are spoken by alternating characters.  It typically features repetition and antithesis.  Derivation:  Greek </a:t>
            </a:r>
            <a:r>
              <a:rPr lang="en-GB" i="1" dirty="0" err="1"/>
              <a:t>stikhos</a:t>
            </a:r>
            <a:r>
              <a:rPr lang="en-GB" dirty="0"/>
              <a:t> ("row, line of verse") + </a:t>
            </a:r>
            <a:r>
              <a:rPr lang="en-GB" i="1" dirty="0" err="1"/>
              <a:t>muthos</a:t>
            </a:r>
            <a:r>
              <a:rPr lang="en-GB" dirty="0"/>
              <a:t> ("speech, talk").</a:t>
            </a:r>
          </a:p>
        </p:txBody>
      </p:sp>
      <p:pic>
        <p:nvPicPr>
          <p:cNvPr id="6" name="Picture 5" descr="Birthday celebrations - Giveaway NOW CLOSED | Adventures of a London ..."/>
          <p:cNvPicPr>
            <a:picLocks noChangeAspect="1"/>
          </p:cNvPicPr>
          <p:nvPr/>
        </p:nvPicPr>
        <p:blipFill>
          <a:blip r:embed="rId3"/>
          <a:stretch>
            <a:fillRect/>
          </a:stretch>
        </p:blipFill>
        <p:spPr>
          <a:xfrm>
            <a:off x="8650677" y="1395098"/>
            <a:ext cx="2052735" cy="2052735"/>
          </a:xfrm>
          <a:prstGeom prst="rect">
            <a:avLst/>
          </a:prstGeom>
        </p:spPr>
      </p:pic>
    </p:spTree>
    <p:extLst>
      <p:ext uri="{BB962C8B-B14F-4D97-AF65-F5344CB8AC3E}">
        <p14:creationId xmlns:p14="http://schemas.microsoft.com/office/powerpoint/2010/main" val="125514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Widescreen</PresentationFormat>
  <Paragraphs>168</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Week 2 - stylistics</vt:lpstr>
      <vt:lpstr>Dramatic features:  what do you remember?</vt:lpstr>
      <vt:lpstr>Your transformed lines</vt:lpstr>
      <vt:lpstr>Look at the original and at the transformed text, and decide what has been lost and what gained in the transformation.  You may choose to look at: use of adverbs, the tenses used, the narrative perspective, use of analeptic references</vt:lpstr>
      <vt:lpstr>Look at the original and at the transformed text, and decide what has been lost and what gained in the transformation.  You may choose to look at: use of adverbs, the tense used, the narrative perspective, use of analeptic references </vt:lpstr>
      <vt:lpstr>Or this one…</vt:lpstr>
      <vt:lpstr>Commentary</vt:lpstr>
      <vt:lpstr>One term you have learned?</vt:lpstr>
      <vt:lpstr>A couple of terms </vt:lpstr>
      <vt:lpstr>PowerPoint Presentation</vt:lpstr>
      <vt:lpstr>PowerPoint Presentation</vt:lpstr>
      <vt:lpstr>PowerPoint Presentation</vt:lpstr>
      <vt:lpstr>Read from the beginning… </vt:lpstr>
      <vt:lpstr>Reading from the beginning….</vt:lpstr>
      <vt:lpstr>PowerPoint Presentation</vt:lpstr>
      <vt:lpstr>PowerPoint Presentation</vt:lpstr>
      <vt:lpstr>stylistics</vt:lpstr>
      <vt:lpstr>Choose either explanation… remember, you are re-writing it for a 10 year old….</vt:lpstr>
      <vt:lpstr>Stylistics – a simplified version in three sentences.</vt:lpstr>
      <vt:lpstr>PowerPoint Presentation</vt:lpstr>
      <vt:lpstr>So what does the question look like?</vt:lpstr>
      <vt:lpstr>Analysing the text</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Harrison</dc:creator>
  <cp:lastModifiedBy>Juliet Harrison</cp:lastModifiedBy>
  <cp:revision>2</cp:revision>
  <dcterms:created xsi:type="dcterms:W3CDTF">2020-09-15T12:06:15Z</dcterms:created>
  <dcterms:modified xsi:type="dcterms:W3CDTF">2020-09-15T12:45:34Z</dcterms:modified>
</cp:coreProperties>
</file>