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73" r:id="rId5"/>
    <p:sldId id="256" r:id="rId6"/>
    <p:sldId id="258" r:id="rId7"/>
    <p:sldId id="276" r:id="rId8"/>
    <p:sldId id="290" r:id="rId9"/>
    <p:sldId id="285" r:id="rId10"/>
    <p:sldId id="289" r:id="rId11"/>
    <p:sldId id="271" r:id="rId12"/>
    <p:sldId id="291" r:id="rId13"/>
    <p:sldId id="286" r:id="rId14"/>
    <p:sldId id="283"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35" autoAdjust="0"/>
  </p:normalViewPr>
  <p:slideViewPr>
    <p:cSldViewPr>
      <p:cViewPr varScale="1">
        <p:scale>
          <a:sx n="105" d="100"/>
          <a:sy n="105" d="100"/>
        </p:scale>
        <p:origin x="171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AC8BE4-E36A-4689-BC7D-F1A497B52691}" type="datetimeFigureOut">
              <a:rPr lang="en-GB" smtClean="0"/>
              <a:t>15/09/2020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B91008-C410-494F-8423-E3141627E635}" type="slidenum">
              <a:rPr lang="en-GB" smtClean="0"/>
              <a:t>‹#›</a:t>
            </a:fld>
            <a:endParaRPr lang="en-GB"/>
          </a:p>
        </p:txBody>
      </p:sp>
    </p:spTree>
    <p:extLst>
      <p:ext uri="{BB962C8B-B14F-4D97-AF65-F5344CB8AC3E}">
        <p14:creationId xmlns:p14="http://schemas.microsoft.com/office/powerpoint/2010/main" val="827649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minutes</a:t>
            </a:r>
            <a:endParaRPr lang="en-GB" dirty="0"/>
          </a:p>
        </p:txBody>
      </p:sp>
      <p:sp>
        <p:nvSpPr>
          <p:cNvPr id="4" name="Slide Number Placeholder 3"/>
          <p:cNvSpPr>
            <a:spLocks noGrp="1"/>
          </p:cNvSpPr>
          <p:nvPr>
            <p:ph type="sldNum" sz="quarter" idx="10"/>
          </p:nvPr>
        </p:nvSpPr>
        <p:spPr/>
        <p:txBody>
          <a:bodyPr/>
          <a:lstStyle/>
          <a:p>
            <a:fld id="{9EB91008-C410-494F-8423-E3141627E635}" type="slidenum">
              <a:rPr lang="en-GB" smtClean="0"/>
              <a:t>1</a:t>
            </a:fld>
            <a:endParaRPr lang="en-GB"/>
          </a:p>
        </p:txBody>
      </p:sp>
    </p:spTree>
    <p:extLst>
      <p:ext uri="{BB962C8B-B14F-4D97-AF65-F5344CB8AC3E}">
        <p14:creationId xmlns:p14="http://schemas.microsoft.com/office/powerpoint/2010/main" val="761132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B91008-C410-494F-8423-E3141627E635}" type="slidenum">
              <a:rPr lang="en-GB" smtClean="0"/>
              <a:t>3</a:t>
            </a:fld>
            <a:endParaRPr lang="en-GB"/>
          </a:p>
        </p:txBody>
      </p:sp>
    </p:spTree>
    <p:extLst>
      <p:ext uri="{BB962C8B-B14F-4D97-AF65-F5344CB8AC3E}">
        <p14:creationId xmlns:p14="http://schemas.microsoft.com/office/powerpoint/2010/main" val="616805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B91008-C410-494F-8423-E3141627E635}" type="slidenum">
              <a:rPr lang="en-GB" smtClean="0"/>
              <a:t>4</a:t>
            </a:fld>
            <a:endParaRPr lang="en-GB"/>
          </a:p>
        </p:txBody>
      </p:sp>
    </p:spTree>
    <p:extLst>
      <p:ext uri="{BB962C8B-B14F-4D97-AF65-F5344CB8AC3E}">
        <p14:creationId xmlns:p14="http://schemas.microsoft.com/office/powerpoint/2010/main" val="161594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on handout</a:t>
            </a:r>
            <a:endParaRPr lang="en-US" dirty="0"/>
          </a:p>
        </p:txBody>
      </p:sp>
      <p:sp>
        <p:nvSpPr>
          <p:cNvPr id="4" name="Slide Number Placeholder 3"/>
          <p:cNvSpPr>
            <a:spLocks noGrp="1"/>
          </p:cNvSpPr>
          <p:nvPr>
            <p:ph type="sldNum" sz="quarter" idx="10"/>
          </p:nvPr>
        </p:nvSpPr>
        <p:spPr/>
        <p:txBody>
          <a:bodyPr/>
          <a:lstStyle/>
          <a:p>
            <a:fld id="{9EB91008-C410-494F-8423-E3141627E635}" type="slidenum">
              <a:rPr lang="en-GB" smtClean="0"/>
              <a:t>6</a:t>
            </a:fld>
            <a:endParaRPr lang="en-GB"/>
          </a:p>
        </p:txBody>
      </p:sp>
    </p:spTree>
    <p:extLst>
      <p:ext uri="{BB962C8B-B14F-4D97-AF65-F5344CB8AC3E}">
        <p14:creationId xmlns:p14="http://schemas.microsoft.com/office/powerpoint/2010/main" val="2694090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Can provide better ways of doing things</a:t>
            </a:r>
            <a:r>
              <a:rPr lang="en-GB" baseline="0" dirty="0" smtClean="0"/>
              <a:t> which can lead to new business</a:t>
            </a:r>
          </a:p>
          <a:p>
            <a:r>
              <a:rPr lang="en-GB" baseline="0" dirty="0" smtClean="0"/>
              <a:t>Help government through taxation</a:t>
            </a:r>
          </a:p>
        </p:txBody>
      </p:sp>
      <p:sp>
        <p:nvSpPr>
          <p:cNvPr id="4" name="Slide Number Placeholder 3"/>
          <p:cNvSpPr>
            <a:spLocks noGrp="1"/>
          </p:cNvSpPr>
          <p:nvPr>
            <p:ph type="sldNum" sz="quarter" idx="10"/>
          </p:nvPr>
        </p:nvSpPr>
        <p:spPr/>
        <p:txBody>
          <a:bodyPr/>
          <a:lstStyle/>
          <a:p>
            <a:fld id="{9EB91008-C410-494F-8423-E3141627E635}" type="slidenum">
              <a:rPr lang="en-GB" smtClean="0"/>
              <a:t>8</a:t>
            </a:fld>
            <a:endParaRPr lang="en-GB"/>
          </a:p>
        </p:txBody>
      </p:sp>
    </p:spTree>
    <p:extLst>
      <p:ext uri="{BB962C8B-B14F-4D97-AF65-F5344CB8AC3E}">
        <p14:creationId xmlns:p14="http://schemas.microsoft.com/office/powerpoint/2010/main" val="352253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Economies of scale enable a business to achieve a reduction in unit costs as output rises.</a:t>
            </a:r>
            <a:endParaRPr lang="en-GB" dirty="0"/>
          </a:p>
        </p:txBody>
      </p:sp>
      <p:sp>
        <p:nvSpPr>
          <p:cNvPr id="4" name="Slide Number Placeholder 3"/>
          <p:cNvSpPr>
            <a:spLocks noGrp="1"/>
          </p:cNvSpPr>
          <p:nvPr>
            <p:ph type="sldNum" sz="quarter" idx="10"/>
          </p:nvPr>
        </p:nvSpPr>
        <p:spPr/>
        <p:txBody>
          <a:bodyPr/>
          <a:lstStyle/>
          <a:p>
            <a:fld id="{9EB91008-C410-494F-8423-E3141627E635}" type="slidenum">
              <a:rPr lang="en-GB" smtClean="0"/>
              <a:t>9</a:t>
            </a:fld>
            <a:endParaRPr lang="en-GB"/>
          </a:p>
        </p:txBody>
      </p:sp>
    </p:spTree>
    <p:extLst>
      <p:ext uri="{BB962C8B-B14F-4D97-AF65-F5344CB8AC3E}">
        <p14:creationId xmlns:p14="http://schemas.microsoft.com/office/powerpoint/2010/main" val="271863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DA57149-F9E5-4CF7-A211-6921260909B5}" type="datetimeFigureOut">
              <a:rPr lang="en-GB" smtClean="0"/>
              <a:t>15/09/2020</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6A2890E-441E-47E2-BD37-1B5DDE206B31}"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A57149-F9E5-4CF7-A211-6921260909B5}" type="datetimeFigureOut">
              <a:rPr lang="en-GB" smtClean="0"/>
              <a:t>15/09/2020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A57149-F9E5-4CF7-A211-6921260909B5}" type="datetimeFigureOut">
              <a:rPr lang="en-GB" smtClean="0"/>
              <a:t>15/09/2020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57149-F9E5-4CF7-A211-6921260909B5}" type="datetimeFigureOut">
              <a:rPr lang="en-GB" smtClean="0"/>
              <a:t>15/09/2020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57149-F9E5-4CF7-A211-6921260909B5}" type="datetimeFigureOut">
              <a:rPr lang="en-GB" smtClean="0"/>
              <a:t>15/09/2020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DA57149-F9E5-4CF7-A211-6921260909B5}" type="datetimeFigureOut">
              <a:rPr lang="en-GB" smtClean="0"/>
              <a:t>15/09/2020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2890E-441E-47E2-BD37-1B5DDE206B31}"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A57149-F9E5-4CF7-A211-6921260909B5}" type="datetimeFigureOut">
              <a:rPr lang="en-GB" smtClean="0"/>
              <a:t>15/09/2020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A57149-F9E5-4CF7-A211-6921260909B5}" type="datetimeFigureOut">
              <a:rPr lang="en-GB" smtClean="0"/>
              <a:t>15/09/2020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57149-F9E5-4CF7-A211-6921260909B5}" type="datetimeFigureOut">
              <a:rPr lang="en-GB" smtClean="0"/>
              <a:t>15/09/2020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DA57149-F9E5-4CF7-A211-6921260909B5}" type="datetimeFigureOut">
              <a:rPr lang="en-GB" smtClean="0"/>
              <a:t>15/09/2020</a:t>
            </a:fld>
            <a:endParaRPr lang="en-GB"/>
          </a:p>
        </p:txBody>
      </p:sp>
      <p:sp>
        <p:nvSpPr>
          <p:cNvPr id="7" name="Slide Number Placeholder 6"/>
          <p:cNvSpPr>
            <a:spLocks noGrp="1"/>
          </p:cNvSpPr>
          <p:nvPr>
            <p:ph type="sldNum" sz="quarter" idx="12"/>
          </p:nvPr>
        </p:nvSpPr>
        <p:spPr/>
        <p:txBody>
          <a:bodyPr/>
          <a:lstStyle/>
          <a:p>
            <a:fld id="{66A2890E-441E-47E2-BD37-1B5DDE206B31}"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57149-F9E5-4CF7-A211-6921260909B5}" type="datetimeFigureOut">
              <a:rPr lang="en-GB" smtClean="0"/>
              <a:t>15/09/2020</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66A2890E-441E-47E2-BD37-1B5DDE206B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DA57149-F9E5-4CF7-A211-6921260909B5}" type="datetimeFigureOut">
              <a:rPr lang="en-GB" smtClean="0"/>
              <a:t>15/09/2020</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6A2890E-441E-47E2-BD37-1B5DDE206B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gc55hPIFW8w&amp;list=PLp8BSCLLWBUCTDvRtruUQE7Auli3N_kxk&amp;index=8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5152"/>
          </a:xfrm>
        </p:spPr>
        <p:txBody>
          <a:bodyPr>
            <a:normAutofit fontScale="90000"/>
          </a:bodyPr>
          <a:lstStyle/>
          <a:p>
            <a:r>
              <a:rPr lang="en-GB" dirty="0" smtClean="0"/>
              <a:t>Reflection on learning from last lesson....</a:t>
            </a:r>
            <a:endParaRPr lang="en-GB" dirty="0"/>
          </a:p>
        </p:txBody>
      </p:sp>
      <p:sp>
        <p:nvSpPr>
          <p:cNvPr id="3" name="Content Placeholder 2"/>
          <p:cNvSpPr>
            <a:spLocks noGrp="1"/>
          </p:cNvSpPr>
          <p:nvPr>
            <p:ph idx="1"/>
          </p:nvPr>
        </p:nvSpPr>
        <p:spPr>
          <a:xfrm>
            <a:off x="1043492" y="2323652"/>
            <a:ext cx="7200916" cy="3508977"/>
          </a:xfrm>
        </p:spPr>
        <p:txBody>
          <a:bodyPr>
            <a:normAutofit/>
          </a:bodyPr>
          <a:lstStyle/>
          <a:p>
            <a:pPr marL="68580" indent="0">
              <a:buNone/>
            </a:pPr>
            <a:r>
              <a:rPr lang="en-GB" sz="2000" b="1" dirty="0" smtClean="0"/>
              <a:t>3 – 2 – 1</a:t>
            </a:r>
          </a:p>
          <a:p>
            <a:pPr marL="68580" indent="0">
              <a:buNone/>
            </a:pPr>
            <a:endParaRPr lang="en-GB" sz="2000" dirty="0"/>
          </a:p>
          <a:p>
            <a:pPr marL="68580" indent="0">
              <a:buNone/>
            </a:pPr>
            <a:r>
              <a:rPr lang="en-GB" sz="2000" dirty="0" smtClean="0"/>
              <a:t>Identify 3 characteristics of successful entrepreneurs</a:t>
            </a:r>
          </a:p>
          <a:p>
            <a:pPr marL="68580" indent="0">
              <a:buNone/>
            </a:pPr>
            <a:endParaRPr lang="en-GB" sz="2000" dirty="0"/>
          </a:p>
          <a:p>
            <a:pPr marL="68580" indent="0">
              <a:buNone/>
            </a:pPr>
            <a:r>
              <a:rPr lang="en-GB" sz="2000" dirty="0" smtClean="0"/>
              <a:t>Describe </a:t>
            </a:r>
            <a:r>
              <a:rPr lang="en-GB" sz="2000" dirty="0"/>
              <a:t>2</a:t>
            </a:r>
            <a:r>
              <a:rPr lang="en-GB" sz="2000" dirty="0" smtClean="0"/>
              <a:t> skills / tasks undertaken by the </a:t>
            </a:r>
            <a:r>
              <a:rPr lang="en-GB" sz="2000" dirty="0"/>
              <a:t>entrepreneur in creating, setting up, running and developing a </a:t>
            </a:r>
            <a:r>
              <a:rPr lang="en-GB" sz="2000" dirty="0" smtClean="0"/>
              <a:t>business</a:t>
            </a:r>
          </a:p>
          <a:p>
            <a:pPr marL="68580" indent="0">
              <a:buNone/>
            </a:pPr>
            <a:endParaRPr lang="en-GB" sz="2000" dirty="0"/>
          </a:p>
          <a:p>
            <a:pPr marL="68580" indent="0">
              <a:buNone/>
            </a:pPr>
            <a:r>
              <a:rPr lang="en-GB" sz="2000" dirty="0" smtClean="0"/>
              <a:t>Explain </a:t>
            </a:r>
            <a:r>
              <a:rPr lang="en-GB" sz="2000" dirty="0"/>
              <a:t>1</a:t>
            </a:r>
            <a:r>
              <a:rPr lang="en-GB" sz="2000" dirty="0" smtClean="0"/>
              <a:t> financial method of motivation for entrepreneurs</a:t>
            </a:r>
          </a:p>
          <a:p>
            <a:pPr marL="68580" indent="0">
              <a:buNone/>
            </a:pPr>
            <a:endParaRPr lang="en-GB" sz="2000" dirty="0" smtClean="0"/>
          </a:p>
          <a:p>
            <a:pPr marL="68580" indent="0">
              <a:buNone/>
            </a:pPr>
            <a:endParaRPr lang="en-US" sz="2400" dirty="0"/>
          </a:p>
        </p:txBody>
      </p:sp>
    </p:spTree>
    <p:extLst>
      <p:ext uri="{BB962C8B-B14F-4D97-AF65-F5344CB8AC3E}">
        <p14:creationId xmlns:p14="http://schemas.microsoft.com/office/powerpoint/2010/main" val="543070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024744" cy="1143000"/>
          </a:xfrm>
        </p:spPr>
        <p:txBody>
          <a:bodyPr>
            <a:normAutofit fontScale="90000"/>
          </a:bodyPr>
          <a:lstStyle/>
          <a:p>
            <a:r>
              <a:rPr lang="en-GB" dirty="0" smtClean="0"/>
              <a:t>Exam tech: What does explain mean? (AO3)</a:t>
            </a:r>
            <a:endParaRPr lang="en-GB" dirty="0"/>
          </a:p>
        </p:txBody>
      </p:sp>
      <p:sp>
        <p:nvSpPr>
          <p:cNvPr id="3" name="Content Placeholder 2"/>
          <p:cNvSpPr>
            <a:spLocks noGrp="1"/>
          </p:cNvSpPr>
          <p:nvPr>
            <p:ph idx="1"/>
          </p:nvPr>
        </p:nvSpPr>
        <p:spPr>
          <a:xfrm>
            <a:off x="827584" y="2492896"/>
            <a:ext cx="7560840" cy="3240360"/>
          </a:xfrm>
        </p:spPr>
        <p:txBody>
          <a:bodyPr>
            <a:normAutofit/>
          </a:bodyPr>
          <a:lstStyle/>
          <a:p>
            <a:r>
              <a:rPr lang="en-GB" b="1" dirty="0" smtClean="0"/>
              <a:t>Explain </a:t>
            </a:r>
            <a:r>
              <a:rPr lang="en-GB" dirty="0" smtClean="0"/>
              <a:t>(AO3): </a:t>
            </a:r>
            <a:r>
              <a:rPr lang="en-GB" altLang="en-US" dirty="0"/>
              <a:t>You will need to make a point, explain why the point is important and explain its significance to </a:t>
            </a:r>
            <a:r>
              <a:rPr lang="en-GB" altLang="en-US" dirty="0" smtClean="0"/>
              <a:t>the question</a:t>
            </a:r>
          </a:p>
          <a:p>
            <a:endParaRPr lang="en-GB" altLang="en-US" dirty="0"/>
          </a:p>
          <a:p>
            <a:r>
              <a:rPr lang="en-GB" altLang="en-US" dirty="0" smtClean="0"/>
              <a:t>Cause and effect</a:t>
            </a:r>
          </a:p>
          <a:p>
            <a:endParaRPr lang="en-GB" altLang="en-US" dirty="0"/>
          </a:p>
          <a:p>
            <a:r>
              <a:rPr lang="en-GB" altLang="en-US" dirty="0" smtClean="0"/>
              <a:t>Knock on implications</a:t>
            </a:r>
          </a:p>
          <a:p>
            <a:pPr marL="68580" indent="0">
              <a:buNone/>
            </a:pPr>
            <a:endParaRPr lang="en-GB" altLang="en-US" dirty="0"/>
          </a:p>
          <a:p>
            <a:endParaRPr lang="en-GB" dirty="0"/>
          </a:p>
        </p:txBody>
      </p:sp>
    </p:spTree>
    <p:extLst>
      <p:ext uri="{BB962C8B-B14F-4D97-AF65-F5344CB8AC3E}">
        <p14:creationId xmlns:p14="http://schemas.microsoft.com/office/powerpoint/2010/main" val="2262639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57808"/>
            <a:ext cx="7885280" cy="1143000"/>
          </a:xfrm>
        </p:spPr>
        <p:txBody>
          <a:bodyPr>
            <a:normAutofit fontScale="90000"/>
          </a:bodyPr>
          <a:lstStyle/>
          <a:p>
            <a:r>
              <a:rPr lang="en-GB" dirty="0" smtClean="0"/>
              <a:t>Exam tech: what does evaluate mean? (AO4)</a:t>
            </a:r>
            <a:endParaRPr lang="en-GB" dirty="0"/>
          </a:p>
        </p:txBody>
      </p:sp>
      <p:sp>
        <p:nvSpPr>
          <p:cNvPr id="3" name="Content Placeholder 2"/>
          <p:cNvSpPr>
            <a:spLocks noGrp="1"/>
          </p:cNvSpPr>
          <p:nvPr>
            <p:ph idx="1"/>
          </p:nvPr>
        </p:nvSpPr>
        <p:spPr>
          <a:xfrm>
            <a:off x="827584" y="1700808"/>
            <a:ext cx="7560840" cy="4680520"/>
          </a:xfrm>
        </p:spPr>
        <p:txBody>
          <a:bodyPr>
            <a:normAutofit lnSpcReduction="10000"/>
          </a:bodyPr>
          <a:lstStyle/>
          <a:p>
            <a:pPr>
              <a:lnSpc>
                <a:spcPct val="90000"/>
              </a:lnSpc>
            </a:pPr>
            <a:r>
              <a:rPr lang="en-GB" altLang="en-US" dirty="0" smtClean="0"/>
              <a:t>You </a:t>
            </a:r>
            <a:r>
              <a:rPr lang="en-GB" altLang="en-US" dirty="0"/>
              <a:t>will need to discuss two sides of an argument and consider more than one </a:t>
            </a:r>
            <a:r>
              <a:rPr lang="en-GB" altLang="en-US" dirty="0" smtClean="0"/>
              <a:t>perspective</a:t>
            </a:r>
          </a:p>
          <a:p>
            <a:pPr marL="68580" indent="0">
              <a:lnSpc>
                <a:spcPct val="90000"/>
              </a:lnSpc>
              <a:buNone/>
            </a:pPr>
            <a:endParaRPr lang="en-GB" altLang="en-US" dirty="0"/>
          </a:p>
          <a:p>
            <a:pPr>
              <a:lnSpc>
                <a:spcPct val="90000"/>
              </a:lnSpc>
            </a:pPr>
            <a:r>
              <a:rPr lang="en-GB" altLang="en-US" dirty="0"/>
              <a:t>You will be required to consider limiting factors </a:t>
            </a:r>
            <a:r>
              <a:rPr lang="en-GB" altLang="en-US" dirty="0" smtClean="0"/>
              <a:t>It </a:t>
            </a:r>
            <a:r>
              <a:rPr lang="en-GB" altLang="en-US" dirty="0"/>
              <a:t>is useful to consider the long term and short term </a:t>
            </a:r>
            <a:r>
              <a:rPr lang="en-GB" altLang="en-US" dirty="0" smtClean="0"/>
              <a:t>issues or the main winners and losers (if considering impact on stakeholder)</a:t>
            </a:r>
          </a:p>
          <a:p>
            <a:pPr marL="68580" indent="0">
              <a:lnSpc>
                <a:spcPct val="90000"/>
              </a:lnSpc>
              <a:buNone/>
            </a:pPr>
            <a:endParaRPr lang="en-GB" altLang="en-US" dirty="0" smtClean="0"/>
          </a:p>
          <a:p>
            <a:pPr>
              <a:lnSpc>
                <a:spcPct val="90000"/>
              </a:lnSpc>
            </a:pPr>
            <a:r>
              <a:rPr lang="en-GB" altLang="en-US" dirty="0"/>
              <a:t>I</a:t>
            </a:r>
            <a:r>
              <a:rPr lang="en-GB" altLang="en-US" dirty="0" smtClean="0"/>
              <a:t>nvolves </a:t>
            </a:r>
            <a:r>
              <a:rPr lang="en-GB" altLang="en-US" dirty="0"/>
              <a:t>you weighing up options and coming to a </a:t>
            </a:r>
            <a:r>
              <a:rPr lang="en-GB" altLang="en-US" dirty="0" smtClean="0"/>
              <a:t>judgement/conclusions</a:t>
            </a:r>
          </a:p>
          <a:p>
            <a:pPr>
              <a:lnSpc>
                <a:spcPct val="90000"/>
              </a:lnSpc>
            </a:pPr>
            <a:endParaRPr lang="en-GB" altLang="en-US" dirty="0"/>
          </a:p>
          <a:p>
            <a:pPr>
              <a:lnSpc>
                <a:spcPct val="90000"/>
              </a:lnSpc>
            </a:pPr>
            <a:r>
              <a:rPr lang="en-GB" altLang="en-US" dirty="0" smtClean="0"/>
              <a:t>A useful phrase for evaluation = “</a:t>
            </a:r>
            <a:r>
              <a:rPr lang="en-GB" altLang="en-US" b="1" dirty="0" smtClean="0"/>
              <a:t>it depends upon</a:t>
            </a:r>
            <a:r>
              <a:rPr lang="en-GB" altLang="en-US" dirty="0" smtClean="0"/>
              <a:t>”</a:t>
            </a:r>
            <a:endParaRPr lang="en-GB" altLang="en-US" dirty="0"/>
          </a:p>
          <a:p>
            <a:endParaRPr lang="en-GB" dirty="0"/>
          </a:p>
        </p:txBody>
      </p:sp>
    </p:spTree>
    <p:extLst>
      <p:ext uri="{BB962C8B-B14F-4D97-AF65-F5344CB8AC3E}">
        <p14:creationId xmlns:p14="http://schemas.microsoft.com/office/powerpoint/2010/main" val="3989202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424" y="404664"/>
            <a:ext cx="7024744" cy="1143000"/>
          </a:xfrm>
        </p:spPr>
        <p:txBody>
          <a:bodyPr/>
          <a:lstStyle/>
          <a:p>
            <a:r>
              <a:rPr lang="en-GB" dirty="0" smtClean="0"/>
              <a:t>Plenary</a:t>
            </a:r>
            <a:endParaRPr lang="en-GB" dirty="0"/>
          </a:p>
        </p:txBody>
      </p:sp>
      <p:sp>
        <p:nvSpPr>
          <p:cNvPr id="6" name="Content Placeholder 2"/>
          <p:cNvSpPr txBox="1">
            <a:spLocks/>
          </p:cNvSpPr>
          <p:nvPr/>
        </p:nvSpPr>
        <p:spPr>
          <a:xfrm>
            <a:off x="912392" y="1844824"/>
            <a:ext cx="7272808" cy="2160240"/>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lvl="0"/>
            <a:r>
              <a:rPr lang="en-GB" dirty="0" smtClean="0"/>
              <a:t>Explain how the interests of the owners of a business may conflict with the employees?</a:t>
            </a:r>
            <a:endParaRPr lang="en-GB" dirty="0"/>
          </a:p>
          <a:p>
            <a:pPr marL="68580" indent="0">
              <a:buNone/>
            </a:pPr>
            <a:endParaRPr lang="en-GB" sz="2800" dirty="0"/>
          </a:p>
        </p:txBody>
      </p:sp>
    </p:spTree>
    <p:extLst>
      <p:ext uri="{BB962C8B-B14F-4D97-AF65-F5344CB8AC3E}">
        <p14:creationId xmlns:p14="http://schemas.microsoft.com/office/powerpoint/2010/main" val="3292098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Enterprise</a:t>
            </a:r>
            <a:endParaRPr lang="en-GB" dirty="0"/>
          </a:p>
        </p:txBody>
      </p:sp>
      <p:sp>
        <p:nvSpPr>
          <p:cNvPr id="3" name="Subtitle 2"/>
          <p:cNvSpPr>
            <a:spLocks noGrp="1"/>
          </p:cNvSpPr>
          <p:nvPr>
            <p:ph type="subTitle" idx="1"/>
          </p:nvPr>
        </p:nvSpPr>
        <p:spPr/>
        <p:txBody>
          <a:bodyPr/>
          <a:lstStyle/>
          <a:p>
            <a:r>
              <a:rPr lang="en-GB" dirty="0" smtClean="0"/>
              <a:t>Stakeholders and the importance of entrepreneurs and SMEs</a:t>
            </a:r>
            <a:endParaRPr lang="en-GB" dirty="0"/>
          </a:p>
        </p:txBody>
      </p:sp>
    </p:spTree>
    <p:extLst>
      <p:ext uri="{BB962C8B-B14F-4D97-AF65-F5344CB8AC3E}">
        <p14:creationId xmlns:p14="http://schemas.microsoft.com/office/powerpoint/2010/main" val="896794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lnSpcReduction="10000"/>
          </a:bodyPr>
          <a:lstStyle/>
          <a:p>
            <a:r>
              <a:rPr lang="en-GB" b="1" dirty="0" smtClean="0"/>
              <a:t>Identify </a:t>
            </a:r>
            <a:r>
              <a:rPr lang="en-GB" dirty="0" smtClean="0"/>
              <a:t>the various stakeholders who are affected by a business</a:t>
            </a:r>
          </a:p>
          <a:p>
            <a:endParaRPr lang="en-GB" b="1" dirty="0"/>
          </a:p>
          <a:p>
            <a:r>
              <a:rPr lang="en-GB" b="1" dirty="0" smtClean="0"/>
              <a:t>Explain </a:t>
            </a:r>
            <a:r>
              <a:rPr lang="en-GB" dirty="0" smtClean="0"/>
              <a:t>the importance of entrepreneurs and SMEs to the primary, secondary and tertiary sectors of the UK economy.</a:t>
            </a:r>
          </a:p>
          <a:p>
            <a:endParaRPr lang="en-GB" dirty="0"/>
          </a:p>
          <a:p>
            <a:r>
              <a:rPr lang="en-GB" b="1" dirty="0" smtClean="0"/>
              <a:t>Evaluate </a:t>
            </a:r>
            <a:r>
              <a:rPr lang="en-GB" dirty="0" smtClean="0"/>
              <a:t>the impact of entrepreneurs  and SMEs on businesses and the economy</a:t>
            </a:r>
            <a:endParaRPr lang="en-GB" dirty="0"/>
          </a:p>
          <a:p>
            <a:endParaRPr lang="en-GB" dirty="0"/>
          </a:p>
        </p:txBody>
      </p:sp>
    </p:spTree>
    <p:extLst>
      <p:ext uri="{BB962C8B-B14F-4D97-AF65-F5344CB8AC3E}">
        <p14:creationId xmlns:p14="http://schemas.microsoft.com/office/powerpoint/2010/main" val="2366066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632" y="692696"/>
            <a:ext cx="7024744" cy="1143000"/>
          </a:xfrm>
        </p:spPr>
        <p:txBody>
          <a:bodyPr/>
          <a:lstStyle/>
          <a:p>
            <a:r>
              <a:rPr lang="en-GB" dirty="0" smtClean="0"/>
              <a:t>Stakeholders</a:t>
            </a:r>
            <a:endParaRPr lang="en-GB" dirty="0"/>
          </a:p>
        </p:txBody>
      </p:sp>
      <p:sp>
        <p:nvSpPr>
          <p:cNvPr id="3" name="Content Placeholder 2"/>
          <p:cNvSpPr>
            <a:spLocks noGrp="1"/>
          </p:cNvSpPr>
          <p:nvPr>
            <p:ph idx="1"/>
          </p:nvPr>
        </p:nvSpPr>
        <p:spPr>
          <a:xfrm>
            <a:off x="1043608" y="1844824"/>
            <a:ext cx="6777317" cy="3508977"/>
          </a:xfrm>
        </p:spPr>
        <p:txBody>
          <a:bodyPr>
            <a:normAutofit fontScale="92500" lnSpcReduction="10000"/>
          </a:bodyPr>
          <a:lstStyle/>
          <a:p>
            <a:r>
              <a:rPr lang="en-GB" dirty="0" smtClean="0"/>
              <a:t>Any individual or group which is </a:t>
            </a:r>
            <a:r>
              <a:rPr lang="en-GB" b="1" dirty="0" smtClean="0"/>
              <a:t>affected</a:t>
            </a:r>
            <a:r>
              <a:rPr lang="en-GB" dirty="0" smtClean="0"/>
              <a:t> by the business and so has an </a:t>
            </a:r>
            <a:r>
              <a:rPr lang="en-GB" b="1" dirty="0" smtClean="0"/>
              <a:t>interest</a:t>
            </a:r>
            <a:r>
              <a:rPr lang="en-GB" dirty="0" smtClean="0"/>
              <a:t> in its activities.</a:t>
            </a:r>
          </a:p>
          <a:p>
            <a:endParaRPr lang="en-GB" dirty="0"/>
          </a:p>
          <a:p>
            <a:r>
              <a:rPr lang="en-GB" dirty="0" smtClean="0"/>
              <a:t>Stakeholders are not all driven by the same objectives</a:t>
            </a:r>
          </a:p>
          <a:p>
            <a:endParaRPr lang="en-GB" dirty="0"/>
          </a:p>
          <a:p>
            <a:r>
              <a:rPr lang="en-GB" dirty="0" smtClean="0"/>
              <a:t>Not unusual for stakeholder groups to have conflicting views regarding a business’s activities – why?</a:t>
            </a:r>
            <a:endParaRPr lang="en-GB" dirty="0"/>
          </a:p>
        </p:txBody>
      </p:sp>
    </p:spTree>
    <p:extLst>
      <p:ext uri="{BB962C8B-B14F-4D97-AF65-F5344CB8AC3E}">
        <p14:creationId xmlns:p14="http://schemas.microsoft.com/office/powerpoint/2010/main" val="3806704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04664"/>
            <a:ext cx="7024744" cy="1143000"/>
          </a:xfrm>
        </p:spPr>
        <p:txBody>
          <a:bodyPr/>
          <a:lstStyle/>
          <a:p>
            <a:r>
              <a:rPr lang="en-GB" dirty="0" smtClean="0"/>
              <a:t>Stakeholders</a:t>
            </a:r>
            <a:endParaRPr lang="en-GB" dirty="0"/>
          </a:p>
        </p:txBody>
      </p:sp>
      <p:pic>
        <p:nvPicPr>
          <p:cNvPr id="4" name="Picture 3">
            <a:hlinkClick r:id="rId2"/>
          </p:cNvPr>
          <p:cNvPicPr>
            <a:picLocks noChangeAspect="1"/>
          </p:cNvPicPr>
          <p:nvPr/>
        </p:nvPicPr>
        <p:blipFill>
          <a:blip r:embed="rId3"/>
          <a:stretch>
            <a:fillRect/>
          </a:stretch>
        </p:blipFill>
        <p:spPr>
          <a:xfrm>
            <a:off x="1691680" y="1844824"/>
            <a:ext cx="5689646" cy="3183388"/>
          </a:xfrm>
          <a:prstGeom prst="rect">
            <a:avLst/>
          </a:prstGeom>
        </p:spPr>
      </p:pic>
      <p:sp>
        <p:nvSpPr>
          <p:cNvPr id="5" name="TextBox 4"/>
          <p:cNvSpPr txBox="1"/>
          <p:nvPr/>
        </p:nvSpPr>
        <p:spPr>
          <a:xfrm>
            <a:off x="899592" y="5589240"/>
            <a:ext cx="7240768" cy="1354217"/>
          </a:xfrm>
          <a:prstGeom prst="rect">
            <a:avLst/>
          </a:prstGeom>
          <a:noFill/>
        </p:spPr>
        <p:txBody>
          <a:bodyPr wrap="square" rtlCol="0">
            <a:spAutoFit/>
          </a:bodyPr>
          <a:lstStyle/>
          <a:p>
            <a:r>
              <a:rPr lang="en-GB" dirty="0"/>
              <a:t>Watch: </a:t>
            </a:r>
            <a:r>
              <a:rPr lang="en-GB" sz="1400" dirty="0">
                <a:hlinkClick r:id="rId2"/>
              </a:rPr>
              <a:t>https://</a:t>
            </a:r>
            <a:r>
              <a:rPr lang="en-GB" sz="1400" dirty="0" smtClean="0">
                <a:hlinkClick r:id="rId2"/>
              </a:rPr>
              <a:t>www.youtube.com/watch?v=gc55hPIFW8w&amp;list=PLp8BSCLLWBUCTDvRtruUQE7Auli3N_kxk&amp;index=87</a:t>
            </a:r>
            <a:endParaRPr lang="en-GB" sz="1400" dirty="0" smtClean="0"/>
          </a:p>
          <a:p>
            <a:r>
              <a:rPr lang="en-GB" dirty="0" smtClean="0"/>
              <a:t> </a:t>
            </a:r>
          </a:p>
          <a:p>
            <a:endParaRPr lang="en-GB" dirty="0"/>
          </a:p>
        </p:txBody>
      </p:sp>
    </p:spTree>
    <p:extLst>
      <p:ext uri="{BB962C8B-B14F-4D97-AF65-F5344CB8AC3E}">
        <p14:creationId xmlns:p14="http://schemas.microsoft.com/office/powerpoint/2010/main" val="2697332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854" y="404664"/>
            <a:ext cx="8229600" cy="864096"/>
          </a:xfrm>
        </p:spPr>
        <p:txBody>
          <a:bodyPr>
            <a:normAutofit fontScale="90000"/>
          </a:bodyPr>
          <a:lstStyle/>
          <a:p>
            <a:r>
              <a:rPr lang="en-GB" sz="3600" dirty="0" smtClean="0"/>
              <a:t>Possible conflicting aims of Stakeholders</a:t>
            </a:r>
            <a:endParaRPr lang="en-GB" sz="3600" dirty="0"/>
          </a:p>
        </p:txBody>
      </p:sp>
      <p:sp>
        <p:nvSpPr>
          <p:cNvPr id="3" name="Content Placeholder 2"/>
          <p:cNvSpPr>
            <a:spLocks noGrp="1"/>
          </p:cNvSpPr>
          <p:nvPr>
            <p:ph idx="1"/>
          </p:nvPr>
        </p:nvSpPr>
        <p:spPr>
          <a:xfrm>
            <a:off x="462194" y="1484784"/>
            <a:ext cx="8280920" cy="4337294"/>
          </a:xfrm>
        </p:spPr>
        <p:txBody>
          <a:bodyPr numCol="2">
            <a:noAutofit/>
          </a:bodyPr>
          <a:lstStyle/>
          <a:p>
            <a:pPr marL="0" indent="0">
              <a:buNone/>
            </a:pPr>
            <a:r>
              <a:rPr lang="en-US" sz="2000" b="1" dirty="0" smtClean="0">
                <a:latin typeface="+mj-lt"/>
              </a:rPr>
              <a:t>Shareholders</a:t>
            </a:r>
          </a:p>
          <a:p>
            <a:pPr lvl="1"/>
            <a:r>
              <a:rPr lang="en-US" sz="2000" dirty="0" smtClean="0">
                <a:solidFill>
                  <a:schemeClr val="tx2"/>
                </a:solidFill>
                <a:latin typeface="+mj-lt"/>
              </a:rPr>
              <a:t>High profit levels, positive corporate image, long term growth</a:t>
            </a:r>
          </a:p>
          <a:p>
            <a:pPr marL="0" indent="0">
              <a:buNone/>
            </a:pPr>
            <a:r>
              <a:rPr lang="en-US" sz="2000" b="1" dirty="0" smtClean="0">
                <a:latin typeface="+mj-lt"/>
              </a:rPr>
              <a:t>Employees</a:t>
            </a:r>
          </a:p>
          <a:p>
            <a:pPr lvl="1"/>
            <a:r>
              <a:rPr lang="en-US" sz="2000" dirty="0" smtClean="0">
                <a:solidFill>
                  <a:schemeClr val="tx2"/>
                </a:solidFill>
                <a:latin typeface="+mj-lt"/>
              </a:rPr>
              <a:t>Job security, good working conditions, high levels of pay, promotional opportunities</a:t>
            </a:r>
          </a:p>
          <a:p>
            <a:pPr marL="0" indent="0">
              <a:buNone/>
            </a:pPr>
            <a:r>
              <a:rPr lang="en-US" sz="2000" b="1" dirty="0" smtClean="0">
                <a:latin typeface="+mj-lt"/>
              </a:rPr>
              <a:t>Customers</a:t>
            </a:r>
          </a:p>
          <a:p>
            <a:pPr lvl="1"/>
            <a:r>
              <a:rPr lang="en-US" sz="2000" dirty="0" smtClean="0">
                <a:solidFill>
                  <a:schemeClr val="tx2"/>
                </a:solidFill>
                <a:latin typeface="+mj-lt"/>
              </a:rPr>
              <a:t>High quality products and services, low prices, good service, wide choice</a:t>
            </a:r>
          </a:p>
          <a:p>
            <a:pPr marL="0" indent="0">
              <a:buNone/>
            </a:pPr>
            <a:r>
              <a:rPr lang="en-US" sz="2000" b="1" dirty="0">
                <a:latin typeface="+mj-lt"/>
              </a:rPr>
              <a:t>S</a:t>
            </a:r>
            <a:r>
              <a:rPr lang="en-US" sz="2000" b="1" dirty="0" smtClean="0">
                <a:latin typeface="+mj-lt"/>
              </a:rPr>
              <a:t>uppliers</a:t>
            </a:r>
          </a:p>
          <a:p>
            <a:pPr lvl="1"/>
            <a:r>
              <a:rPr lang="en-US" sz="2000" dirty="0" smtClean="0">
                <a:solidFill>
                  <a:schemeClr val="tx2"/>
                </a:solidFill>
                <a:latin typeface="+mj-lt"/>
              </a:rPr>
              <a:t>Regular/increasing orders, prompt payment, steady growth</a:t>
            </a:r>
          </a:p>
          <a:p>
            <a:pPr marL="0" indent="0">
              <a:buNone/>
            </a:pPr>
            <a:r>
              <a:rPr lang="en-US" sz="2000" b="1" dirty="0" smtClean="0">
                <a:latin typeface="+mj-lt"/>
              </a:rPr>
              <a:t>Local community</a:t>
            </a:r>
          </a:p>
          <a:p>
            <a:pPr lvl="1"/>
            <a:r>
              <a:rPr lang="en-US" sz="2000" dirty="0" smtClean="0">
                <a:solidFill>
                  <a:schemeClr val="tx2"/>
                </a:solidFill>
                <a:latin typeface="+mj-lt"/>
              </a:rPr>
              <a:t>Employment opportunities, acting in a socially responsible manner</a:t>
            </a:r>
          </a:p>
          <a:p>
            <a:pPr marL="0" indent="0">
              <a:buNone/>
            </a:pPr>
            <a:r>
              <a:rPr lang="en-US" sz="2000" b="1" dirty="0" smtClean="0">
                <a:latin typeface="+mj-lt"/>
              </a:rPr>
              <a:t>Government</a:t>
            </a:r>
          </a:p>
          <a:p>
            <a:pPr lvl="1"/>
            <a:r>
              <a:rPr lang="en-US" sz="2000" dirty="0" smtClean="0">
                <a:solidFill>
                  <a:schemeClr val="tx2"/>
                </a:solidFill>
                <a:latin typeface="+mj-lt"/>
              </a:rPr>
              <a:t>Efficient use of resources, employment and training, complying with legislation</a:t>
            </a:r>
          </a:p>
        </p:txBody>
      </p:sp>
    </p:spTree>
    <p:extLst>
      <p:ext uri="{BB962C8B-B14F-4D97-AF65-F5344CB8AC3E}">
        <p14:creationId xmlns:p14="http://schemas.microsoft.com/office/powerpoint/2010/main" val="4219857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41" y="188640"/>
            <a:ext cx="7024744" cy="1143000"/>
          </a:xfrm>
        </p:spPr>
        <p:txBody>
          <a:bodyPr/>
          <a:lstStyle/>
          <a:p>
            <a:r>
              <a:rPr lang="en-GB" dirty="0" smtClean="0"/>
              <a:t>Activity</a:t>
            </a:r>
            <a:endParaRPr lang="en-GB" dirty="0"/>
          </a:p>
        </p:txBody>
      </p:sp>
      <p:sp>
        <p:nvSpPr>
          <p:cNvPr id="3" name="Content Placeholder 2"/>
          <p:cNvSpPr>
            <a:spLocks noGrp="1"/>
          </p:cNvSpPr>
          <p:nvPr>
            <p:ph idx="1"/>
          </p:nvPr>
        </p:nvSpPr>
        <p:spPr>
          <a:xfrm>
            <a:off x="1025954" y="1628800"/>
            <a:ext cx="6777317" cy="3508977"/>
          </a:xfrm>
        </p:spPr>
        <p:txBody>
          <a:bodyPr>
            <a:normAutofit/>
          </a:bodyPr>
          <a:lstStyle/>
          <a:p>
            <a:r>
              <a:rPr lang="en-GB" dirty="0" smtClean="0"/>
              <a:t>Complete the “Stakeholders Table” (in Beck’s Lesson Resources</a:t>
            </a:r>
          </a:p>
          <a:p>
            <a:endParaRPr lang="en-GB" dirty="0"/>
          </a:p>
          <a:p>
            <a:r>
              <a:rPr lang="en-GB" dirty="0" smtClean="0"/>
              <a:t>Use the “Stakeholders Notes” as well as the Conflicting objectives of Stakeholders” text book pages (both at the top of Enterprise section on GOL)</a:t>
            </a:r>
          </a:p>
          <a:p>
            <a:endParaRPr lang="en-GB" dirty="0"/>
          </a:p>
          <a:p>
            <a:pPr marL="68580" indent="0">
              <a:buNone/>
            </a:pPr>
            <a:endParaRPr lang="en-GB" dirty="0"/>
          </a:p>
        </p:txBody>
      </p:sp>
      <p:sp>
        <p:nvSpPr>
          <p:cNvPr id="4" name="Rounded Rectangle 3"/>
          <p:cNvSpPr/>
          <p:nvPr/>
        </p:nvSpPr>
        <p:spPr>
          <a:xfrm>
            <a:off x="7164288" y="5661248"/>
            <a:ext cx="122413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30 minutes</a:t>
            </a:r>
            <a:endParaRPr lang="en-GB" dirty="0"/>
          </a:p>
        </p:txBody>
      </p:sp>
    </p:spTree>
    <p:extLst>
      <p:ext uri="{BB962C8B-B14F-4D97-AF65-F5344CB8AC3E}">
        <p14:creationId xmlns:p14="http://schemas.microsoft.com/office/powerpoint/2010/main" val="2977390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Why are entrepreneurs important to business and the economy?</a:t>
            </a:r>
            <a:endParaRPr lang="en-GB" sz="3200" dirty="0"/>
          </a:p>
        </p:txBody>
      </p:sp>
      <p:sp>
        <p:nvSpPr>
          <p:cNvPr id="3" name="Content Placeholder 2"/>
          <p:cNvSpPr>
            <a:spLocks noGrp="1"/>
          </p:cNvSpPr>
          <p:nvPr>
            <p:ph idx="1"/>
          </p:nvPr>
        </p:nvSpPr>
        <p:spPr>
          <a:xfrm>
            <a:off x="1043492" y="2323652"/>
            <a:ext cx="7056900" cy="3985668"/>
          </a:xfrm>
        </p:spPr>
        <p:txBody>
          <a:bodyPr>
            <a:normAutofit lnSpcReduction="10000"/>
          </a:bodyPr>
          <a:lstStyle/>
          <a:p>
            <a:r>
              <a:rPr lang="en-GB" dirty="0" smtClean="0"/>
              <a:t>They are innovative</a:t>
            </a:r>
            <a:endParaRPr lang="en-GB" dirty="0"/>
          </a:p>
          <a:p>
            <a:r>
              <a:rPr lang="en-GB" dirty="0" smtClean="0"/>
              <a:t>Drive business forward</a:t>
            </a:r>
            <a:endParaRPr lang="en-GB" dirty="0"/>
          </a:p>
          <a:p>
            <a:r>
              <a:rPr lang="en-GB" dirty="0"/>
              <a:t>Create businesses that hire </a:t>
            </a:r>
            <a:r>
              <a:rPr lang="en-GB" dirty="0" smtClean="0"/>
              <a:t>people /create new jobs</a:t>
            </a:r>
            <a:endParaRPr lang="en-GB" dirty="0"/>
          </a:p>
          <a:p>
            <a:r>
              <a:rPr lang="en-GB" dirty="0" smtClean="0"/>
              <a:t>Boost economy by providing new products</a:t>
            </a:r>
          </a:p>
          <a:p>
            <a:r>
              <a:rPr lang="en-GB" dirty="0" smtClean="0"/>
              <a:t>Create </a:t>
            </a:r>
            <a:r>
              <a:rPr lang="en-GB" dirty="0"/>
              <a:t>demand for products which in turn create jobs for other </a:t>
            </a:r>
            <a:r>
              <a:rPr lang="en-GB" dirty="0" smtClean="0"/>
              <a:t>businesses</a:t>
            </a:r>
            <a:endParaRPr lang="en-GB" b="1" dirty="0"/>
          </a:p>
          <a:p>
            <a:r>
              <a:rPr lang="en-GB" dirty="0" smtClean="0"/>
              <a:t>Increase exports</a:t>
            </a:r>
          </a:p>
          <a:p>
            <a:r>
              <a:rPr lang="en-GB" dirty="0" smtClean="0"/>
              <a:t>Government benefits from taxation </a:t>
            </a:r>
          </a:p>
          <a:p>
            <a:r>
              <a:rPr lang="en-GB" dirty="0" smtClean="0"/>
              <a:t>Community </a:t>
            </a:r>
            <a:r>
              <a:rPr lang="en-GB" dirty="0"/>
              <a:t>development</a:t>
            </a:r>
          </a:p>
          <a:p>
            <a:endParaRPr lang="en-GB" dirty="0" smtClean="0"/>
          </a:p>
        </p:txBody>
      </p:sp>
    </p:spTree>
    <p:extLst>
      <p:ext uri="{BB962C8B-B14F-4D97-AF65-F5344CB8AC3E}">
        <p14:creationId xmlns:p14="http://schemas.microsoft.com/office/powerpoint/2010/main" val="155713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992888" cy="1143000"/>
          </a:xfrm>
        </p:spPr>
        <p:txBody>
          <a:bodyPr>
            <a:normAutofit fontScale="90000"/>
          </a:bodyPr>
          <a:lstStyle/>
          <a:p>
            <a:r>
              <a:rPr lang="en-GB" dirty="0" smtClean="0"/>
              <a:t>Counterarguments for importance of SMEs to the economy</a:t>
            </a:r>
            <a:endParaRPr lang="en-GB" dirty="0"/>
          </a:p>
        </p:txBody>
      </p:sp>
      <p:sp>
        <p:nvSpPr>
          <p:cNvPr id="3" name="Content Placeholder 2"/>
          <p:cNvSpPr>
            <a:spLocks noGrp="1"/>
          </p:cNvSpPr>
          <p:nvPr>
            <p:ph idx="1"/>
          </p:nvPr>
        </p:nvSpPr>
        <p:spPr>
          <a:xfrm>
            <a:off x="467544" y="2132856"/>
            <a:ext cx="7992888" cy="4320480"/>
          </a:xfrm>
        </p:spPr>
        <p:txBody>
          <a:bodyPr>
            <a:normAutofit/>
          </a:bodyPr>
          <a:lstStyle/>
          <a:p>
            <a:r>
              <a:rPr lang="en-GB" sz="2000" dirty="0" smtClean="0"/>
              <a:t>Many SMEs fail, particularly in times of recession</a:t>
            </a:r>
          </a:p>
          <a:p>
            <a:r>
              <a:rPr lang="en-GB" sz="2000" dirty="0" smtClean="0"/>
              <a:t>Most SMEs have smaller budgets. This makes it harder for them to compete with larger firms in respect of research and development, tech, marketing which may make it hard for them to offer similar quality products / services. </a:t>
            </a:r>
          </a:p>
          <a:p>
            <a:r>
              <a:rPr lang="en-GB" sz="2000" dirty="0" smtClean="0"/>
              <a:t>Can be harder to access / raise finance.</a:t>
            </a:r>
          </a:p>
          <a:p>
            <a:r>
              <a:rPr lang="en-GB" sz="2000" dirty="0" smtClean="0"/>
              <a:t>Harder to obtain economies of scale</a:t>
            </a:r>
          </a:p>
          <a:p>
            <a:r>
              <a:rPr lang="en-GB" sz="2000" dirty="0" smtClean="0"/>
              <a:t>Can be difficult to compete with larger business with big profits</a:t>
            </a:r>
            <a:endParaRPr lang="en-GB" sz="2000" dirty="0"/>
          </a:p>
        </p:txBody>
      </p:sp>
    </p:spTree>
    <p:extLst>
      <p:ext uri="{BB962C8B-B14F-4D97-AF65-F5344CB8AC3E}">
        <p14:creationId xmlns:p14="http://schemas.microsoft.com/office/powerpoint/2010/main" val="3810735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7FB7-8110-4241-81FE-D163E33A0841}">
  <ds:schemaRefs>
    <ds:schemaRef ds:uri="http://schemas.microsoft.com/sharepoint/v3/contenttype/forms"/>
  </ds:schemaRefs>
</ds:datastoreItem>
</file>

<file path=customXml/itemProps2.xml><?xml version="1.0" encoding="utf-8"?>
<ds:datastoreItem xmlns:ds="http://schemas.openxmlformats.org/officeDocument/2006/customXml" ds:itemID="{C2AB130E-5E4F-4DCD-8A0F-8B48AE911A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771C090-B6F2-4EA8-91ED-404C0CA39F68}">
  <ds:schemaRefs>
    <ds:schemaRef ds:uri="http://purl.org/dc/elements/1.1/"/>
    <ds:schemaRef ds:uri="http://schemas.microsoft.com/office/infopath/2007/PartnerControls"/>
    <ds:schemaRef ds:uri="http://schemas.microsoft.com/office/2006/metadata/properties"/>
    <ds:schemaRef ds:uri="http://www.w3.org/XML/1998/namespace"/>
    <ds:schemaRef ds:uri="http://purl.org/dc/terms/"/>
    <ds:schemaRef ds:uri="http://schemas.microsoft.com/office/2006/documentManagement/typ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Austin</Template>
  <TotalTime>918</TotalTime>
  <Words>595</Words>
  <Application>Microsoft Office PowerPoint</Application>
  <PresentationFormat>On-screen Show (4:3)</PresentationFormat>
  <Paragraphs>85</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Century Gothic</vt:lpstr>
      <vt:lpstr>Wingdings 2</vt:lpstr>
      <vt:lpstr>Austin</vt:lpstr>
      <vt:lpstr>Reflection on learning from last lesson....</vt:lpstr>
      <vt:lpstr>Enterprise</vt:lpstr>
      <vt:lpstr>Learning Objectives</vt:lpstr>
      <vt:lpstr>Stakeholders</vt:lpstr>
      <vt:lpstr>Stakeholders</vt:lpstr>
      <vt:lpstr>Possible conflicting aims of Stakeholders</vt:lpstr>
      <vt:lpstr>Activity</vt:lpstr>
      <vt:lpstr>Why are entrepreneurs important to business and the economy?</vt:lpstr>
      <vt:lpstr>Counterarguments for importance of SMEs to the economy</vt:lpstr>
      <vt:lpstr>Exam tech: What does explain mean? (AO3)</vt:lpstr>
      <vt:lpstr>Exam tech: what does evaluate mean? (AO4)</vt:lpstr>
      <vt:lpstr>Plenary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dc:title>
  <dc:creator>Rebecca Crumpton</dc:creator>
  <cp:lastModifiedBy>Rebecca Crumpton</cp:lastModifiedBy>
  <cp:revision>80</cp:revision>
  <dcterms:created xsi:type="dcterms:W3CDTF">2015-09-05T15:16:35Z</dcterms:created>
  <dcterms:modified xsi:type="dcterms:W3CDTF">2020-09-15T13:16:54Z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