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61"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8" r:id="rId21"/>
    <p:sldId id="280" r:id="rId22"/>
    <p:sldId id="275" r:id="rId23"/>
    <p:sldId id="279"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F47C7-B7C2-40E8-8E76-0C549C114570}" type="datetimeFigureOut">
              <a:rPr lang="en-GB" smtClean="0"/>
              <a:t>22/09/2020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6EEAB-1806-41B4-BE79-76B4739488F8}" type="slidenum">
              <a:rPr lang="en-GB" smtClean="0"/>
              <a:t>‹#›</a:t>
            </a:fld>
            <a:endParaRPr lang="en-GB"/>
          </a:p>
        </p:txBody>
      </p:sp>
    </p:spTree>
    <p:extLst>
      <p:ext uri="{BB962C8B-B14F-4D97-AF65-F5344CB8AC3E}">
        <p14:creationId xmlns:p14="http://schemas.microsoft.com/office/powerpoint/2010/main" val="205732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Laminated activity placing correct sentence with the heading.</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E63104-3583-4823-9CE8-80C362034CB3}" type="slidenum">
              <a:rPr lang="en-GB" altLang="en-US" smtClean="0">
                <a:latin typeface="Arial" panose="020B0604020202020204" pitchFamily="34" charset="0"/>
              </a:rPr>
              <a:pPr>
                <a:spcBef>
                  <a:spcPct val="0"/>
                </a:spcBef>
              </a:pPr>
              <a:t>13</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02399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12CA-1CCD-4CA6-9145-65AC7355D4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70453E-4DC4-4605-BE3D-09EDF210E1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82D1C-9A94-4E4A-997E-F479776539DD}"/>
              </a:ext>
            </a:extLst>
          </p:cNvPr>
          <p:cNvSpPr>
            <a:spLocks noGrp="1"/>
          </p:cNvSpPr>
          <p:nvPr>
            <p:ph type="dt" sz="half" idx="10"/>
          </p:nvPr>
        </p:nvSpPr>
        <p:spPr/>
        <p:txBody>
          <a:bodyPr/>
          <a:lstStyle/>
          <a:p>
            <a:fld id="{169AEB1F-D38B-4BBA-A10B-61D0138E3A93}" type="datetimeFigureOut">
              <a:rPr lang="en-GB" smtClean="0"/>
              <a:t>22/09/2020</a:t>
            </a:fld>
            <a:endParaRPr lang="en-GB"/>
          </a:p>
        </p:txBody>
      </p:sp>
      <p:sp>
        <p:nvSpPr>
          <p:cNvPr id="5" name="Footer Placeholder 4">
            <a:extLst>
              <a:ext uri="{FF2B5EF4-FFF2-40B4-BE49-F238E27FC236}">
                <a16:creationId xmlns:a16="http://schemas.microsoft.com/office/drawing/2014/main" id="{BFC7EAE3-7A6B-4035-B866-D0F0626C7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A0AA9D-D237-40A3-8549-CA8B898ACCBC}"/>
              </a:ext>
            </a:extLst>
          </p:cNvPr>
          <p:cNvSpPr>
            <a:spLocks noGrp="1"/>
          </p:cNvSpPr>
          <p:nvPr>
            <p:ph type="sldNum" sz="quarter" idx="12"/>
          </p:nvPr>
        </p:nvSpPr>
        <p:spPr/>
        <p:txBody>
          <a:bodyPr/>
          <a:lstStyle/>
          <a:p>
            <a:fld id="{7EF4591F-9A0F-4856-8633-45F1B402265E}" type="slidenum">
              <a:rPr lang="en-GB" smtClean="0"/>
              <a:t>‹#›</a:t>
            </a:fld>
            <a:endParaRPr lang="en-GB"/>
          </a:p>
        </p:txBody>
      </p:sp>
    </p:spTree>
    <p:extLst>
      <p:ext uri="{BB962C8B-B14F-4D97-AF65-F5344CB8AC3E}">
        <p14:creationId xmlns:p14="http://schemas.microsoft.com/office/powerpoint/2010/main" val="20942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uk/imgres?imgurl=http://petra91.files.wordpress.com/2009/01/pauls.jpg&amp;imgrefurl=http://petra91.wordpress.com/2009/01/12/st-paul%25C2%25B4s-cathedral-westminster-abbey/&amp;usg=__sMDT4bJilN1zCsED8_-Av8goB3s=&amp;h=324&amp;w=400&amp;sz=22&amp;hl=en&amp;start=5&amp;itbs=1&amp;tbnid=6P6xP03TUG9FfM:&amp;tbnh=100&amp;tbnw=124&amp;prev=/images%3Fq%3Dst%2Bpaul%2527s%2Bcathedral%26hl%3Den%26gbv%3D2%26tbs%3Disch:1" TargetMode="External"/><Relationship Id="rId13" Type="http://schemas.openxmlformats.org/officeDocument/2006/relationships/image" Target="../media/image10.jpeg"/><Relationship Id="rId18" Type="http://schemas.openxmlformats.org/officeDocument/2006/relationships/hyperlink" Target="http://www.google.co.uk/imgres?imgurl=http://www.jaunted.com/files/7156/gay_pride_angel.jpg&amp;imgrefurl=http://www.jaunted.com/tag/Gay%2520Travel/2&amp;usg=__QJn-0yYaweVwxVAnp04diDY4EHU=&amp;h=577&amp;w=385&amp;sz=146&amp;hl=en&amp;start=20&amp;um=1&amp;itbs=1&amp;tbnid=USqB5raufioZSM:&amp;tbnh=134&amp;tbnw=89&amp;prev=/images%3Fq%3Dgay%2Bpride%26um%3D1%26hl%3Den%26tbs%3Disch:1" TargetMode="External"/><Relationship Id="rId3" Type="http://schemas.openxmlformats.org/officeDocument/2006/relationships/image" Target="../media/image5.jpeg"/><Relationship Id="rId21" Type="http://schemas.openxmlformats.org/officeDocument/2006/relationships/image" Target="../media/image15.png"/><Relationship Id="rId7" Type="http://schemas.openxmlformats.org/officeDocument/2006/relationships/image" Target="../media/image7.jpeg"/><Relationship Id="rId12" Type="http://schemas.openxmlformats.org/officeDocument/2006/relationships/hyperlink" Target="http://www.google.co.uk/imgres?imgurl=http://billgoldmanmagic.com/blog/wp-content/uploads/2009/04/blackpool.jpg&amp;imgrefurl=http://billgoldmanmagic.com/blog/%3Fp%3D987&amp;usg=__smKYXH_Yeo3XeWKpSNUaVBXD7F4=&amp;h=600&amp;w=800&amp;sz=74&amp;hl=en&amp;start=3&amp;itbs=1&amp;tbnid=Ld8zMc2y15EFzM:&amp;tbnh=107&amp;tbnw=143&amp;prev=/images%3Fq%3Dblackpool%26hl%3Den%26gbv%3D2%26tbs%3Disch:1" TargetMode="External"/><Relationship Id="rId17" Type="http://schemas.openxmlformats.org/officeDocument/2006/relationships/image" Target="../media/image12.jpeg"/><Relationship Id="rId2" Type="http://schemas.openxmlformats.org/officeDocument/2006/relationships/hyperlink" Target="http://www.google.co.uk/imgres?imgurl=http://page247.files.wordpress.com/2009/10/local_stonehenge.jpg&amp;imgrefurl=http://page247.wordpress.com/2009/10/&amp;usg=__Xp00svw_-b2_Iip_EMPfaPVbm_A=&amp;h=300&amp;w=400&amp;sz=30&amp;hl=en&amp;start=9&amp;itbs=1&amp;tbnid=_EwlTKqUt3bF4M:&amp;tbnh=93&amp;tbnw=124&amp;prev=/images%3Fq%3Dstonehenge%26hl%3Den%26gbv%3D2%26tbs%3Disch:1" TargetMode="External"/><Relationship Id="rId16" Type="http://schemas.openxmlformats.org/officeDocument/2006/relationships/hyperlink" Target="http://www.google.co.uk/imgres?imgurl=http://www.propertyinvesting.net/cgi-script/csNews/image_upload/specialreports_2edb.Notting%2520Hill%2520Carnival.jpg&amp;imgrefurl=http://www.propertyinvesting.net/cgi-script/csNews/csNews.cgi%3Fdatabase%3Dspecialreports.db219%26command%3Dviewonex&amp;usg=__AbJNC8uR_VhXiEDSfov-2568avQ=&amp;h=407&amp;w=381&amp;sz=70&amp;hl=en&amp;start=2&amp;um=1&amp;itbs=1&amp;tbnid=7ezHVsZrXRKwwM:&amp;tbnh=125&amp;tbnw=117&amp;prev=/images%3Fq%3Dnottinghill%2Bcarnival%26um%3D1%26hl%3Den%26sa%3DN%26tbs%3Disch:1" TargetMode="External"/><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www.google.co.uk/imgres?imgurl=http://www.luxury-trains.co.uk/images/blenheim-palace.jpg&amp;imgrefurl=http://www.luxury-trains.co.uk/northern_belle/castles-homes-2010.htm&amp;usg=__nQ2wSWnfbuzRGEiL4Tc1mbYO_xk=&amp;h=390&amp;w=350&amp;sz=40&amp;hl=en&amp;start=7&amp;itbs=1&amp;tbnid=pdHz8Xdip0yHDM:&amp;tbnh=123&amp;tbnw=110&amp;prev=/images%3Fq%3Dstately%2Bhomes%2Buk%26hl%3Den%26gbv%3D2%26tbs%3Disch:1"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jpeg"/><Relationship Id="rId23" Type="http://schemas.openxmlformats.org/officeDocument/2006/relationships/image" Target="../media/image17.png"/><Relationship Id="rId10" Type="http://schemas.openxmlformats.org/officeDocument/2006/relationships/hyperlink" Target="http://www.google.co.uk/imgres?imgurl=http://lifeissimplydelicious.files.wordpress.com/2009/11/piccadilly-circus.jpg&amp;imgrefurl=http://lifeissimplydelicious.wordpress.com/2009/11/07/oh-my-london-part-2/&amp;usg=__IDdzlsjrRfrTE8MnYVeRYzvipOw=&amp;h=367&amp;w=550&amp;sz=53&amp;hl=en&amp;start=1&amp;itbs=1&amp;tbnid=3Db5eBX3R9F2aM:&amp;tbnh=89&amp;tbnw=133&amp;prev=/images%3Fq%3Dpiccadilly%2Bcircus%26hl%3Den%26gbv%3D2%26tbs%3Disch:1" TargetMode="External"/><Relationship Id="rId19" Type="http://schemas.openxmlformats.org/officeDocument/2006/relationships/image" Target="../media/image13.jpeg"/><Relationship Id="rId4" Type="http://schemas.openxmlformats.org/officeDocument/2006/relationships/hyperlink" Target="http://www.google.co.uk/imgres?imgurl=http://www.music.ed.ac.uk/Research/imhsd/Workshop2007/images/HerstmonceuxCastle.jpg&amp;imgrefurl=http://www.music.ed.ac.uk/Research/imhsd/Workshop2007/venue.html&amp;usg=__9xXUTz3uoiBNRLT2hx0f5I7pOok=&amp;h=382&amp;w=598&amp;sz=39&amp;hl=en&amp;start=2&amp;itbs=1&amp;tbnid=-MvDicZPfiCCLM:&amp;tbnh=86&amp;tbnw=135&amp;prev=/images%3Fq%3Dcastle%26hl%3Den%26gbv%3D2%26tbs%3Disch:1" TargetMode="External"/><Relationship Id="rId9" Type="http://schemas.openxmlformats.org/officeDocument/2006/relationships/image" Target="../media/image8.jpeg"/><Relationship Id="rId14" Type="http://schemas.openxmlformats.org/officeDocument/2006/relationships/hyperlink" Target="http://ih2.redbubble.net/work.2883647.2.flat,550x550,075,f.durdle-dor-hdr-the-jurassic-coast-world-heritage-site-series.jpg" TargetMode="External"/><Relationship Id="rId22"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uk/imgres?imgurl=http://www.getusonline.co.uk/portsmouthandsouthsea/images/stories/title/Portsmouth-Historic-Dockyard_intro.jpg&amp;imgrefurl=http://www.getusonline.co.uk/portsmouthandsouthsea/&amp;usg=__wkCcaxTDN4NLdWP7AzU_ZgLJ3Ek=&amp;h=359&amp;w=478&amp;sz=101&amp;hl=en&amp;start=6&amp;um=1&amp;itbs=1&amp;tbnid=Ubk3Fz-aD7dXgM:&amp;tbnh=97&amp;tbnw=129&amp;prev=/images%3Fq%3Dhistoric%2Bportsmouth%26um%3D1%26hl%3Den%26tbs%3Disch:1" TargetMode="External"/><Relationship Id="rId13" Type="http://schemas.openxmlformats.org/officeDocument/2006/relationships/hyperlink" Target="http://www.google.co.uk/imgres?imgurl=http://www.spicebristolcardiff.com/bookit/events/images/snowdon.jpg&amp;imgrefurl=http://www.spicebristolcardiff.com/bookit/bkiteventwriteup.asp%3Feventno%3D004650&amp;usg=__9Apzrsx_G_Yc7rv1KF1XrXAmDzs=&amp;h=400&amp;w=300&amp;sz=21&amp;hl=en&amp;start=1&amp;um=1&amp;itbs=1&amp;tbnid=UKSK2vFcdLRelM:&amp;tbnh=124&amp;tbnw=93&amp;prev=/images%3Fq%3Dsnowdon%26um%3D1%26hl%3Den%26tbs%3Disch:1" TargetMode="External"/><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23.jpeg"/><Relationship Id="rId17" Type="http://schemas.openxmlformats.org/officeDocument/2006/relationships/image" Target="../media/image27.png"/><Relationship Id="rId2" Type="http://schemas.openxmlformats.org/officeDocument/2006/relationships/hyperlink" Target="http://www.google.co.uk/imgres?imgurl=http://funnyhub.com/content_images/6059_3030_wimbledon-streaker.jpg&amp;imgrefurl=http://www.funnyhub.com/pictures/pages/wimbledon-streaker.html&amp;usg=__pIq-zeTxfiPMnW3a6UW2N4rO1rE=&amp;h=370&amp;w=300&amp;sz=27&amp;hl=en&amp;start=4&amp;um=1&amp;itbs=1&amp;tbnid=As7USMhyblFxpM:&amp;tbnh=122&amp;tbnw=99&amp;prev=/images%3Fq%3Dwimbledon%26um%3D1%26hl%3Den%26tbs%3Disch:1" TargetMode="Externa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google.co.uk/imgres?imgurl=http://eatandbehappy.files.wordpress.com/2008/07/english-village.jpg&amp;imgrefurl=http://eatandbehappy.wordpress.com/2008/06/page/2/&amp;usg=__-kSNT8qnkmiP7gVNvlO7o-8lgRM=&amp;h=1206&amp;w=1256&amp;sz=190&amp;hl=en&amp;start=10&amp;um=1&amp;itbs=1&amp;tbnid=e7tEQc6QXMqsoM:&amp;tbnh=144&amp;tbnw=150&amp;prev=/images%3Fq%3Denglish%2Bvillage%26um%3D1%26hl%3Den%26sa%3DG%26tbs%3Disch:1" TargetMode="External"/><Relationship Id="rId11" Type="http://schemas.openxmlformats.org/officeDocument/2006/relationships/hyperlink" Target="http://www.google.co.uk/imgres?imgurl=http://trickyrelativity.files.wordpress.com/2009/10/lake-district.jpg&amp;imgrefurl=http://trickyrelativity.wordpress.com/2009/10/31/tell-em-that-its-human-nature/&amp;usg=__gQe3BOwXK-hZe-nrNX-vDpzgX3I=&amp;h=960&amp;w=1280&amp;sz=236&amp;hl=en&amp;start=1&amp;um=1&amp;itbs=1&amp;tbnid=3Vhi8auAKmw_RM:&amp;tbnh=113&amp;tbnw=150&amp;prev=/images%3Fq%3Dthe%2Blake%2Bdistrict%26um%3D1%26hl%3Den%26tbs%3Disch:1" TargetMode="External"/><Relationship Id="rId5" Type="http://schemas.openxmlformats.org/officeDocument/2006/relationships/image" Target="../media/image19.jpeg"/><Relationship Id="rId15" Type="http://schemas.openxmlformats.org/officeDocument/2006/relationships/image" Target="../media/image25.png"/><Relationship Id="rId10" Type="http://schemas.openxmlformats.org/officeDocument/2006/relationships/image" Target="../media/image22.jpeg"/><Relationship Id="rId4" Type="http://schemas.openxmlformats.org/officeDocument/2006/relationships/hyperlink" Target="http://www.google.co.uk/imgres?imgurl=http://subeelvolumen.files.wordpress.com/2010/04/glastonbury-pyramid-stage.jpg&amp;imgrefurl=http://subeelvolumen.wordpress.com/2010/04/14/cartel-de-glastombury/&amp;usg=__Fu7HU76UaqM3e1Rmg9D7GRY55h0=&amp;h=285&amp;w=425&amp;sz=41&amp;hl=en&amp;start=9&amp;um=1&amp;itbs=1&amp;tbnid=TgXdic81DIpRMM:&amp;tbnh=84&amp;tbnw=126&amp;prev=/images%3Fq%3Dglastonbury%26um%3D1%26hl%3Den%26tbs%3Disch:1" TargetMode="External"/><Relationship Id="rId9" Type="http://schemas.openxmlformats.org/officeDocument/2006/relationships/image" Target="../media/image21.jpeg"/><Relationship Id="rId1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hyperlink" Target="http://physicsworld.com/blog/DigitalHousesOfParliament.jpg" TargetMode="External"/><Relationship Id="rId13"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hyperlink" Target="http://www.google.co.uk/imgres?imgurl=http://www.photos.sportvac.com/formulatours/gp/F1GrandPrixGreatBritain1.jpg&amp;imgrefurl=http://www.formulatours.com/GP_PackagesList.aspx%3FF1Tour%3DF1GrandPrixGreatBritain%26T%3DRegular&amp;usg=__2wO24b101pCCW67Td3t924z7lME=&amp;h=179&amp;w=268&amp;sz=45&amp;hl=en&amp;start=7&amp;um=1&amp;itbs=1&amp;tbnid=oCbeggI9vknD0M:&amp;tbnh=75&amp;tbnw=113&amp;prev=/images%3Fq%3Dsilverstone%2Bf1%26um%3D1%26hl%3Den%26tbs%3Disch:1" TargetMode="External"/><Relationship Id="rId17" Type="http://schemas.openxmlformats.org/officeDocument/2006/relationships/image" Target="../media/image37.png"/><Relationship Id="rId2" Type="http://schemas.openxmlformats.org/officeDocument/2006/relationships/hyperlink" Target="http://www.google.co.uk/imgres?imgurl=http://vincentloy.files.wordpress.com/2009/09/42722513_wembley_aerial_pa_416.jpg&amp;imgrefurl=http://vincentloy.wordpress.com/2009/09/07/seven-wonders-of-modern-architecture-from-conde-nast-travelers-magazine-april-2008/&amp;usg=__sdiphErqk9FCiZFxkkeyVThtzgU=&amp;h=300&amp;w=416&amp;sz=35&amp;hl=en&amp;start=2&amp;um=1&amp;itbs=1&amp;tbnid=pmxrsJAC5K-4cM:&amp;tbnh=90&amp;tbnw=125&amp;prev=/images%3Fq%3Dwembley%26um%3D1%26hl%3Den%26tbs%3Disch:1" TargetMode="Externa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www.google.co.uk/imgres?imgurl=http://sam1235.files.wordpress.com/2009/02/london-eye3.jpg&amp;imgrefurl=http://sam1235.wordpress.com/2009/02/23/london/&amp;usg=__26_Z_synIcyGoH9MBwGwqlqg8KQ=&amp;h=500&amp;w=375&amp;sz=106&amp;hl=en&amp;start=16&amp;um=1&amp;itbs=1&amp;tbnid=LAX0N60BiUT9dM:&amp;tbnh=130&amp;tbnw=98&amp;prev=/images%3Fq%3Dthe%2Blondon%2Beye%26um%3D1%26hl%3Den%26tbs%3Disch:1" TargetMode="External"/><Relationship Id="rId11" Type="http://schemas.openxmlformats.org/officeDocument/2006/relationships/image" Target="../media/image32.jpeg"/><Relationship Id="rId5" Type="http://schemas.openxmlformats.org/officeDocument/2006/relationships/image" Target="../media/image29.jpeg"/><Relationship Id="rId15" Type="http://schemas.openxmlformats.org/officeDocument/2006/relationships/image" Target="../media/image35.png"/><Relationship Id="rId10" Type="http://schemas.openxmlformats.org/officeDocument/2006/relationships/hyperlink" Target="http://www.google.co.uk/imgres?imgurl=http://www.cityguidelondon.dk/wp-content/uploads/2010/04/Tower-of-London.jpg&amp;imgrefurl=http://www.cityguidelondon.dk/&amp;usg=__jaPmSYXBp1qUzfxSu1KqNyMU23g=&amp;h=665&amp;w=1000&amp;sz=170&amp;hl=en&amp;start=6&amp;um=1&amp;itbs=1&amp;tbnid=TV5l_lX6gwP_WM:&amp;tbnh=99&amp;tbnw=149&amp;prev=/images%3Fq%3Dthe%2Btower%2Bof%2Blondon%26um%3D1%26hl%3Den%26tbs%3Disch:1" TargetMode="External"/><Relationship Id="rId4" Type="http://schemas.openxmlformats.org/officeDocument/2006/relationships/hyperlink" Target="http://www.google.co.uk/imgres?imgurl=http://a52s.files.wordpress.com/2010/03/o2-arena-03.jpg&amp;imgrefurl=http://a52s.wordpress.com/2010/04/01/the-a52s-to-play-o2-arena/&amp;usg=__ivU2kWkanCMXtjRAhmfvSmXTjj8=&amp;h=450&amp;w=450&amp;sz=42&amp;hl=en&amp;start=2&amp;um=1&amp;itbs=1&amp;tbnid=GM41QuTRNZn9xM:&amp;tbnh=127&amp;tbnw=127&amp;prev=/images%3Fq%3Do2%2Barena%26um%3D1%26hl%3Den%26tbs%3Disch:1" TargetMode="External"/><Relationship Id="rId9" Type="http://schemas.openxmlformats.org/officeDocument/2006/relationships/image" Target="../media/image31.jpe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uk/imgres?imgurl=http://petra91.files.wordpress.com/2009/01/pauls.jpg&amp;imgrefurl=http://petra91.wordpress.com/2009/01/12/st-paul%25C2%25B4s-cathedral-westminster-abbey/&amp;usg=__sMDT4bJilN1zCsED8_-Av8goB3s=&amp;h=324&amp;w=400&amp;sz=22&amp;hl=en&amp;start=5&amp;itbs=1&amp;tbnid=6P6xP03TUG9FfM:&amp;tbnh=100&amp;tbnw=124&amp;prev=/images%3Fq%3Dst%2Bpaul%2527s%2Bcathedral%26hl%3Den%26gbv%3D2%26tbs%3Disch:1" TargetMode="External"/><Relationship Id="rId13" Type="http://schemas.openxmlformats.org/officeDocument/2006/relationships/image" Target="../media/image10.jpeg"/><Relationship Id="rId18" Type="http://schemas.openxmlformats.org/officeDocument/2006/relationships/hyperlink" Target="http://www.google.co.uk/imgres?imgurl=http://www.jaunted.com/files/7156/gay_pride_angel.jpg&amp;imgrefurl=http://www.jaunted.com/tag/Gay%2520Travel/2&amp;usg=__QJn-0yYaweVwxVAnp04diDY4EHU=&amp;h=577&amp;w=385&amp;sz=146&amp;hl=en&amp;start=20&amp;um=1&amp;itbs=1&amp;tbnid=USqB5raufioZSM:&amp;tbnh=134&amp;tbnw=89&amp;prev=/images%3Fq%3Dgay%2Bpride%26um%3D1%26hl%3Den%26tbs%3Disch:1" TargetMode="External"/><Relationship Id="rId3" Type="http://schemas.openxmlformats.org/officeDocument/2006/relationships/image" Target="../media/image5.jpeg"/><Relationship Id="rId21" Type="http://schemas.openxmlformats.org/officeDocument/2006/relationships/image" Target="../media/image15.png"/><Relationship Id="rId7" Type="http://schemas.openxmlformats.org/officeDocument/2006/relationships/image" Target="../media/image7.jpeg"/><Relationship Id="rId12" Type="http://schemas.openxmlformats.org/officeDocument/2006/relationships/hyperlink" Target="http://www.google.co.uk/imgres?imgurl=http://billgoldmanmagic.com/blog/wp-content/uploads/2009/04/blackpool.jpg&amp;imgrefurl=http://billgoldmanmagic.com/blog/%3Fp%3D987&amp;usg=__smKYXH_Yeo3XeWKpSNUaVBXD7F4=&amp;h=600&amp;w=800&amp;sz=74&amp;hl=en&amp;start=3&amp;itbs=1&amp;tbnid=Ld8zMc2y15EFzM:&amp;tbnh=107&amp;tbnw=143&amp;prev=/images%3Fq%3Dblackpool%26hl%3Den%26gbv%3D2%26tbs%3Disch:1" TargetMode="External"/><Relationship Id="rId17" Type="http://schemas.openxmlformats.org/officeDocument/2006/relationships/image" Target="../media/image12.jpeg"/><Relationship Id="rId2" Type="http://schemas.openxmlformats.org/officeDocument/2006/relationships/hyperlink" Target="http://www.google.co.uk/imgres?imgurl=http://page247.files.wordpress.com/2009/10/local_stonehenge.jpg&amp;imgrefurl=http://page247.wordpress.com/2009/10/&amp;usg=__Xp00svw_-b2_Iip_EMPfaPVbm_A=&amp;h=300&amp;w=400&amp;sz=30&amp;hl=en&amp;start=9&amp;itbs=1&amp;tbnid=_EwlTKqUt3bF4M:&amp;tbnh=93&amp;tbnw=124&amp;prev=/images%3Fq%3Dstonehenge%26hl%3Den%26gbv%3D2%26tbs%3Disch:1" TargetMode="External"/><Relationship Id="rId16" Type="http://schemas.openxmlformats.org/officeDocument/2006/relationships/hyperlink" Target="http://www.google.co.uk/imgres?imgurl=http://www.propertyinvesting.net/cgi-script/csNews/image_upload/specialreports_2edb.Notting%2520Hill%2520Carnival.jpg&amp;imgrefurl=http://www.propertyinvesting.net/cgi-script/csNews/csNews.cgi%3Fdatabase%3Dspecialreports.db219%26command%3Dviewonex&amp;usg=__AbJNC8uR_VhXiEDSfov-2568avQ=&amp;h=407&amp;w=381&amp;sz=70&amp;hl=en&amp;start=2&amp;um=1&amp;itbs=1&amp;tbnid=7ezHVsZrXRKwwM:&amp;tbnh=125&amp;tbnw=117&amp;prev=/images%3Fq%3Dnottinghill%2Bcarnival%26um%3D1%26hl%3Den%26sa%3DN%26tbs%3Disch:1" TargetMode="External"/><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www.google.co.uk/imgres?imgurl=http://www.luxury-trains.co.uk/images/blenheim-palace.jpg&amp;imgrefurl=http://www.luxury-trains.co.uk/northern_belle/castles-homes-2010.htm&amp;usg=__nQ2wSWnfbuzRGEiL4Tc1mbYO_xk=&amp;h=390&amp;w=350&amp;sz=40&amp;hl=en&amp;start=7&amp;itbs=1&amp;tbnid=pdHz8Xdip0yHDM:&amp;tbnh=123&amp;tbnw=110&amp;prev=/images%3Fq%3Dstately%2Bhomes%2Buk%26hl%3Den%26gbv%3D2%26tbs%3Disch:1"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jpeg"/><Relationship Id="rId23" Type="http://schemas.openxmlformats.org/officeDocument/2006/relationships/image" Target="../media/image17.png"/><Relationship Id="rId10" Type="http://schemas.openxmlformats.org/officeDocument/2006/relationships/hyperlink" Target="http://www.google.co.uk/imgres?imgurl=http://lifeissimplydelicious.files.wordpress.com/2009/11/piccadilly-circus.jpg&amp;imgrefurl=http://lifeissimplydelicious.wordpress.com/2009/11/07/oh-my-london-part-2/&amp;usg=__IDdzlsjrRfrTE8MnYVeRYzvipOw=&amp;h=367&amp;w=550&amp;sz=53&amp;hl=en&amp;start=1&amp;itbs=1&amp;tbnid=3Db5eBX3R9F2aM:&amp;tbnh=89&amp;tbnw=133&amp;prev=/images%3Fq%3Dpiccadilly%2Bcircus%26hl%3Den%26gbv%3D2%26tbs%3Disch:1" TargetMode="External"/><Relationship Id="rId19" Type="http://schemas.openxmlformats.org/officeDocument/2006/relationships/image" Target="../media/image13.jpeg"/><Relationship Id="rId4" Type="http://schemas.openxmlformats.org/officeDocument/2006/relationships/hyperlink" Target="http://www.google.co.uk/imgres?imgurl=http://www.music.ed.ac.uk/Research/imhsd/Workshop2007/images/HerstmonceuxCastle.jpg&amp;imgrefurl=http://www.music.ed.ac.uk/Research/imhsd/Workshop2007/venue.html&amp;usg=__9xXUTz3uoiBNRLT2hx0f5I7pOok=&amp;h=382&amp;w=598&amp;sz=39&amp;hl=en&amp;start=2&amp;itbs=1&amp;tbnid=-MvDicZPfiCCLM:&amp;tbnh=86&amp;tbnw=135&amp;prev=/images%3Fq%3Dcastle%26hl%3Den%26gbv%3D2%26tbs%3Disch:1" TargetMode="External"/><Relationship Id="rId9" Type="http://schemas.openxmlformats.org/officeDocument/2006/relationships/image" Target="../media/image8.jpeg"/><Relationship Id="rId14" Type="http://schemas.openxmlformats.org/officeDocument/2006/relationships/hyperlink" Target="http://ih2.redbubble.net/work.2883647.2.flat,550x550,075,f.durdle-dor-hdr-the-jurassic-coast-world-heritage-site-series.jpg" TargetMode="External"/><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imgres?imgurl=http://www.getusonline.co.uk/portsmouthandsouthsea/images/stories/title/Portsmouth-Historic-Dockyard_intro.jpg&amp;imgrefurl=http://www.getusonline.co.uk/portsmouthandsouthsea/&amp;usg=__wkCcaxTDN4NLdWP7AzU_ZgLJ3Ek=&amp;h=359&amp;w=478&amp;sz=101&amp;hl=en&amp;start=6&amp;um=1&amp;itbs=1&amp;tbnid=Ubk3Fz-aD7dXgM:&amp;tbnh=97&amp;tbnw=129&amp;prev=/images%3Fq%3Dhistoric%2Bportsmouth%26um%3D1%26hl%3Den%26tbs%3Disch:1" TargetMode="External"/><Relationship Id="rId13" Type="http://schemas.openxmlformats.org/officeDocument/2006/relationships/hyperlink" Target="http://www.google.co.uk/imgres?imgurl=http://www.spicebristolcardiff.com/bookit/events/images/snowdon.jpg&amp;imgrefurl=http://www.spicebristolcardiff.com/bookit/bkiteventwriteup.asp%3Feventno%3D004650&amp;usg=__9Apzrsx_G_Yc7rv1KF1XrXAmDzs=&amp;h=400&amp;w=300&amp;sz=21&amp;hl=en&amp;start=1&amp;um=1&amp;itbs=1&amp;tbnid=UKSK2vFcdLRelM:&amp;tbnh=124&amp;tbnw=93&amp;prev=/images%3Fq%3Dsnowdon%26um%3D1%26hl%3Den%26tbs%3Disch:1" TargetMode="External"/><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23.jpeg"/><Relationship Id="rId17" Type="http://schemas.openxmlformats.org/officeDocument/2006/relationships/image" Target="../media/image27.png"/><Relationship Id="rId2" Type="http://schemas.openxmlformats.org/officeDocument/2006/relationships/hyperlink" Target="http://www.google.co.uk/imgres?imgurl=http://funnyhub.com/content_images/6059_3030_wimbledon-streaker.jpg&amp;imgrefurl=http://www.funnyhub.com/pictures/pages/wimbledon-streaker.html&amp;usg=__pIq-zeTxfiPMnW3a6UW2N4rO1rE=&amp;h=370&amp;w=300&amp;sz=27&amp;hl=en&amp;start=4&amp;um=1&amp;itbs=1&amp;tbnid=As7USMhyblFxpM:&amp;tbnh=122&amp;tbnw=99&amp;prev=/images%3Fq%3Dwimbledon%26um%3D1%26hl%3Den%26tbs%3Disch:1" TargetMode="Externa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google.co.uk/imgres?imgurl=http://eatandbehappy.files.wordpress.com/2008/07/english-village.jpg&amp;imgrefurl=http://eatandbehappy.wordpress.com/2008/06/page/2/&amp;usg=__-kSNT8qnkmiP7gVNvlO7o-8lgRM=&amp;h=1206&amp;w=1256&amp;sz=190&amp;hl=en&amp;start=10&amp;um=1&amp;itbs=1&amp;tbnid=e7tEQc6QXMqsoM:&amp;tbnh=144&amp;tbnw=150&amp;prev=/images%3Fq%3Denglish%2Bvillage%26um%3D1%26hl%3Den%26sa%3DG%26tbs%3Disch:1" TargetMode="External"/><Relationship Id="rId11" Type="http://schemas.openxmlformats.org/officeDocument/2006/relationships/hyperlink" Target="http://www.google.co.uk/imgres?imgurl=http://trickyrelativity.files.wordpress.com/2009/10/lake-district.jpg&amp;imgrefurl=http://trickyrelativity.wordpress.com/2009/10/31/tell-em-that-its-human-nature/&amp;usg=__gQe3BOwXK-hZe-nrNX-vDpzgX3I=&amp;h=960&amp;w=1280&amp;sz=236&amp;hl=en&amp;start=1&amp;um=1&amp;itbs=1&amp;tbnid=3Vhi8auAKmw_RM:&amp;tbnh=113&amp;tbnw=150&amp;prev=/images%3Fq%3Dthe%2Blake%2Bdistrict%26um%3D1%26hl%3Den%26tbs%3Disch:1" TargetMode="External"/><Relationship Id="rId5" Type="http://schemas.openxmlformats.org/officeDocument/2006/relationships/image" Target="../media/image19.jpeg"/><Relationship Id="rId15" Type="http://schemas.openxmlformats.org/officeDocument/2006/relationships/image" Target="../media/image25.png"/><Relationship Id="rId10" Type="http://schemas.openxmlformats.org/officeDocument/2006/relationships/image" Target="../media/image22.jpeg"/><Relationship Id="rId4" Type="http://schemas.openxmlformats.org/officeDocument/2006/relationships/hyperlink" Target="http://www.google.co.uk/imgres?imgurl=http://subeelvolumen.files.wordpress.com/2010/04/glastonbury-pyramid-stage.jpg&amp;imgrefurl=http://subeelvolumen.wordpress.com/2010/04/14/cartel-de-glastombury/&amp;usg=__Fu7HU76UaqM3e1Rmg9D7GRY55h0=&amp;h=285&amp;w=425&amp;sz=41&amp;hl=en&amp;start=9&amp;um=1&amp;itbs=1&amp;tbnid=TgXdic81DIpRMM:&amp;tbnh=84&amp;tbnw=126&amp;prev=/images%3Fq%3Dglastonbury%26um%3D1%26hl%3Den%26tbs%3Disch:1" TargetMode="External"/><Relationship Id="rId9" Type="http://schemas.openxmlformats.org/officeDocument/2006/relationships/image" Target="../media/image21.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hyperlink" Target="http://physicsworld.com/blog/DigitalHousesOfParliament.jpg" TargetMode="External"/><Relationship Id="rId13"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hyperlink" Target="http://www.google.co.uk/imgres?imgurl=http://www.photos.sportvac.com/formulatours/gp/F1GrandPrixGreatBritain1.jpg&amp;imgrefurl=http://www.formulatours.com/GP_PackagesList.aspx%3FF1Tour%3DF1GrandPrixGreatBritain%26T%3DRegular&amp;usg=__2wO24b101pCCW67Td3t924z7lME=&amp;h=179&amp;w=268&amp;sz=45&amp;hl=en&amp;start=7&amp;um=1&amp;itbs=1&amp;tbnid=oCbeggI9vknD0M:&amp;tbnh=75&amp;tbnw=113&amp;prev=/images%3Fq%3Dsilverstone%2Bf1%26um%3D1%26hl%3Den%26tbs%3Disch:1" TargetMode="External"/><Relationship Id="rId17" Type="http://schemas.openxmlformats.org/officeDocument/2006/relationships/image" Target="../media/image37.png"/><Relationship Id="rId2" Type="http://schemas.openxmlformats.org/officeDocument/2006/relationships/hyperlink" Target="http://www.google.co.uk/imgres?imgurl=http://vincentloy.files.wordpress.com/2009/09/42722513_wembley_aerial_pa_416.jpg&amp;imgrefurl=http://vincentloy.wordpress.com/2009/09/07/seven-wonders-of-modern-architecture-from-conde-nast-travelers-magazine-april-2008/&amp;usg=__sdiphErqk9FCiZFxkkeyVThtzgU=&amp;h=300&amp;w=416&amp;sz=35&amp;hl=en&amp;start=2&amp;um=1&amp;itbs=1&amp;tbnid=pmxrsJAC5K-4cM:&amp;tbnh=90&amp;tbnw=125&amp;prev=/images%3Fq%3Dwembley%26um%3D1%26hl%3Den%26tbs%3Disch:1" TargetMode="Externa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www.google.co.uk/imgres?imgurl=http://sam1235.files.wordpress.com/2009/02/london-eye3.jpg&amp;imgrefurl=http://sam1235.wordpress.com/2009/02/23/london/&amp;usg=__26_Z_synIcyGoH9MBwGwqlqg8KQ=&amp;h=500&amp;w=375&amp;sz=106&amp;hl=en&amp;start=16&amp;um=1&amp;itbs=1&amp;tbnid=LAX0N60BiUT9dM:&amp;tbnh=130&amp;tbnw=98&amp;prev=/images%3Fq%3Dthe%2Blondon%2Beye%26um%3D1%26hl%3Den%26tbs%3Disch:1" TargetMode="External"/><Relationship Id="rId11" Type="http://schemas.openxmlformats.org/officeDocument/2006/relationships/image" Target="../media/image32.jpeg"/><Relationship Id="rId5" Type="http://schemas.openxmlformats.org/officeDocument/2006/relationships/image" Target="../media/image29.jpeg"/><Relationship Id="rId15" Type="http://schemas.openxmlformats.org/officeDocument/2006/relationships/image" Target="../media/image35.png"/><Relationship Id="rId10" Type="http://schemas.openxmlformats.org/officeDocument/2006/relationships/hyperlink" Target="http://www.google.co.uk/imgres?imgurl=http://www.cityguidelondon.dk/wp-content/uploads/2010/04/Tower-of-London.jpg&amp;imgrefurl=http://www.cityguidelondon.dk/&amp;usg=__jaPmSYXBp1qUzfxSu1KqNyMU23g=&amp;h=665&amp;w=1000&amp;sz=170&amp;hl=en&amp;start=6&amp;um=1&amp;itbs=1&amp;tbnid=TV5l_lX6gwP_WM:&amp;tbnh=99&amp;tbnw=149&amp;prev=/images%3Fq%3Dthe%2Btower%2Bof%2Blondon%26um%3D1%26hl%3Den%26tbs%3Disch:1" TargetMode="External"/><Relationship Id="rId4" Type="http://schemas.openxmlformats.org/officeDocument/2006/relationships/hyperlink" Target="http://www.google.co.uk/imgres?imgurl=http://a52s.files.wordpress.com/2010/03/o2-arena-03.jpg&amp;imgrefurl=http://a52s.wordpress.com/2010/04/01/the-a52s-to-play-o2-arena/&amp;usg=__ivU2kWkanCMXtjRAhmfvSmXTjj8=&amp;h=450&amp;w=450&amp;sz=42&amp;hl=en&amp;start=2&amp;um=1&amp;itbs=1&amp;tbnid=GM41QuTRNZn9xM:&amp;tbnh=127&amp;tbnw=127&amp;prev=/images%3Fq%3Do2%2Barena%26um%3D1%26hl%3Den%26tbs%3Disch:1" TargetMode="External"/><Relationship Id="rId9" Type="http://schemas.openxmlformats.org/officeDocument/2006/relationships/image" Target="../media/image31.jpe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Scale of visitor attractions &amp; ownership structures</a:t>
            </a:r>
            <a:r>
              <a:rPr lang="en-GB" dirty="0" smtClean="0"/>
              <a:t>	</a:t>
            </a:r>
            <a:endParaRPr lang="en-GB" dirty="0"/>
          </a:p>
        </p:txBody>
      </p:sp>
      <p:sp>
        <p:nvSpPr>
          <p:cNvPr id="3" name="Subtitle 2"/>
          <p:cNvSpPr>
            <a:spLocks noGrp="1"/>
          </p:cNvSpPr>
          <p:nvPr>
            <p:ph type="subTitle" idx="1"/>
          </p:nvPr>
        </p:nvSpPr>
        <p:spPr/>
        <p:txBody>
          <a:bodyPr>
            <a:normAutofit/>
          </a:bodyPr>
          <a:lstStyle/>
          <a:p>
            <a:r>
              <a:rPr lang="en-GB" sz="4400" b="1" dirty="0" smtClean="0">
                <a:solidFill>
                  <a:schemeClr val="tx1"/>
                </a:solidFill>
              </a:rPr>
              <a:t>A2</a:t>
            </a:r>
            <a:endParaRPr lang="en-GB" sz="4400" b="1" dirty="0">
              <a:solidFill>
                <a:schemeClr val="tx1"/>
              </a:solidFill>
            </a:endParaRPr>
          </a:p>
        </p:txBody>
      </p:sp>
    </p:spTree>
    <p:extLst>
      <p:ext uri="{BB962C8B-B14F-4D97-AF65-F5344CB8AC3E}">
        <p14:creationId xmlns:p14="http://schemas.microsoft.com/office/powerpoint/2010/main" val="97650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dirty="0" smtClean="0"/>
              <a:t>Non Commercial Organisations	</a:t>
            </a:r>
          </a:p>
        </p:txBody>
      </p:sp>
      <p:sp>
        <p:nvSpPr>
          <p:cNvPr id="12291" name="Content Placeholder 2"/>
          <p:cNvSpPr>
            <a:spLocks noGrp="1"/>
          </p:cNvSpPr>
          <p:nvPr>
            <p:ph idx="1"/>
          </p:nvPr>
        </p:nvSpPr>
        <p:spPr/>
        <p:txBody>
          <a:bodyPr/>
          <a:lstStyle/>
          <a:p>
            <a:pPr eaLnBrk="1" hangingPunct="1"/>
            <a:r>
              <a:rPr lang="en-GB" altLang="en-US" dirty="0" smtClean="0"/>
              <a:t>How would you define the term non commercial organisation in your own words?</a:t>
            </a:r>
          </a:p>
          <a:p>
            <a:pPr eaLnBrk="1" hangingPunct="1"/>
            <a:endParaRPr lang="en-GB" altLang="en-US" dirty="0" smtClean="0"/>
          </a:p>
          <a:p>
            <a:pPr eaLnBrk="1" hangingPunct="1"/>
            <a:r>
              <a:rPr lang="en-GB" altLang="en-US" dirty="0" smtClean="0"/>
              <a:t>Non commercial organisations are generally regarded as </a:t>
            </a:r>
            <a:r>
              <a:rPr lang="en-GB" altLang="en-US" b="1" dirty="0" smtClean="0"/>
              <a:t>voluntary</a:t>
            </a:r>
            <a:r>
              <a:rPr lang="en-GB" altLang="en-US" dirty="0" smtClean="0"/>
              <a:t> or </a:t>
            </a:r>
            <a:r>
              <a:rPr lang="en-GB" altLang="en-US" b="1" dirty="0" smtClean="0"/>
              <a:t>public </a:t>
            </a:r>
            <a:r>
              <a:rPr lang="en-GB" altLang="en-US" dirty="0" smtClean="0"/>
              <a:t>organisations, and are funded by the government or through voluntary contributions.  Their main aim is </a:t>
            </a:r>
            <a:r>
              <a:rPr lang="en-GB" altLang="en-US" b="1" dirty="0" smtClean="0"/>
              <a:t>not</a:t>
            </a:r>
            <a:r>
              <a:rPr lang="en-GB" altLang="en-US" dirty="0" smtClean="0"/>
              <a:t> to make a profit!</a:t>
            </a:r>
          </a:p>
        </p:txBody>
      </p:sp>
    </p:spTree>
    <p:extLst>
      <p:ext uri="{BB962C8B-B14F-4D97-AF65-F5344CB8AC3E}">
        <p14:creationId xmlns:p14="http://schemas.microsoft.com/office/powerpoint/2010/main" val="4003406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3774" y="97817"/>
            <a:ext cx="10364451" cy="1596177"/>
          </a:xfrm>
        </p:spPr>
        <p:txBody>
          <a:bodyPr/>
          <a:lstStyle/>
          <a:p>
            <a:pPr eaLnBrk="1" hangingPunct="1"/>
            <a:r>
              <a:rPr lang="en-GB" altLang="en-US" dirty="0" smtClean="0"/>
              <a:t>Aims and objectives of public sector services</a:t>
            </a:r>
          </a:p>
        </p:txBody>
      </p:sp>
      <p:sp>
        <p:nvSpPr>
          <p:cNvPr id="14339" name="Content Placeholder 2"/>
          <p:cNvSpPr>
            <a:spLocks noGrp="1"/>
          </p:cNvSpPr>
          <p:nvPr>
            <p:ph idx="1"/>
          </p:nvPr>
        </p:nvSpPr>
        <p:spPr>
          <a:xfrm>
            <a:off x="1981199" y="1477963"/>
            <a:ext cx="8229600" cy="4779962"/>
          </a:xfrm>
        </p:spPr>
        <p:txBody>
          <a:bodyPr>
            <a:normAutofit fontScale="92500" lnSpcReduction="10000"/>
          </a:bodyPr>
          <a:lstStyle/>
          <a:p>
            <a:pPr eaLnBrk="1" hangingPunct="1">
              <a:lnSpc>
                <a:spcPct val="90000"/>
              </a:lnSpc>
            </a:pPr>
            <a:r>
              <a:rPr lang="en-GB" altLang="en-US" dirty="0"/>
              <a:t>To provide a service to the local residents</a:t>
            </a:r>
          </a:p>
          <a:p>
            <a:pPr lvl="1" eaLnBrk="1" hangingPunct="1">
              <a:lnSpc>
                <a:spcPct val="90000"/>
              </a:lnSpc>
            </a:pPr>
            <a:r>
              <a:rPr lang="en-GB" altLang="en-US" sz="2000" dirty="0">
                <a:solidFill>
                  <a:srgbClr val="003366"/>
                </a:solidFill>
              </a:rPr>
              <a:t>available to all regardless of location or income</a:t>
            </a:r>
            <a:endParaRPr lang="en-GB" altLang="en-US" sz="2000" dirty="0"/>
          </a:p>
          <a:p>
            <a:pPr lvl="1" eaLnBrk="1" hangingPunct="1">
              <a:lnSpc>
                <a:spcPct val="90000"/>
              </a:lnSpc>
            </a:pPr>
            <a:r>
              <a:rPr lang="en-GB" altLang="en-US" sz="2000" dirty="0">
                <a:solidFill>
                  <a:srgbClr val="003366"/>
                </a:solidFill>
              </a:rPr>
              <a:t>services offered at prices that are cheaper than private sector or free at the point of use</a:t>
            </a:r>
            <a:endParaRPr lang="en-GB" altLang="en-US" sz="2000" dirty="0"/>
          </a:p>
          <a:p>
            <a:pPr lvl="1" eaLnBrk="1" hangingPunct="1">
              <a:lnSpc>
                <a:spcPct val="90000"/>
              </a:lnSpc>
            </a:pPr>
            <a:r>
              <a:rPr lang="en-GB" altLang="en-US" sz="2000" dirty="0">
                <a:solidFill>
                  <a:srgbClr val="003366"/>
                </a:solidFill>
              </a:rPr>
              <a:t>available to anyone whatever their background, status, income, class, race, religion, etc.</a:t>
            </a:r>
          </a:p>
          <a:p>
            <a:pPr eaLnBrk="1" hangingPunct="1">
              <a:lnSpc>
                <a:spcPct val="90000"/>
              </a:lnSpc>
            </a:pPr>
            <a:r>
              <a:rPr lang="en-GB" altLang="en-US" dirty="0"/>
              <a:t>Job Creation</a:t>
            </a:r>
          </a:p>
          <a:p>
            <a:pPr eaLnBrk="1" hangingPunct="1"/>
            <a:r>
              <a:rPr lang="en-GB" altLang="en-US" dirty="0"/>
              <a:t>Economic Growth</a:t>
            </a:r>
          </a:p>
          <a:p>
            <a:pPr eaLnBrk="1" hangingPunct="1"/>
            <a:r>
              <a:rPr lang="en-GB" altLang="en-US" dirty="0"/>
              <a:t>Enforce planning restrictions</a:t>
            </a:r>
          </a:p>
          <a:p>
            <a:pPr eaLnBrk="1" hangingPunct="1"/>
            <a:r>
              <a:rPr lang="en-GB" altLang="en-US" dirty="0"/>
              <a:t>Protect and conserve our countryside (National Park Authority)</a:t>
            </a:r>
          </a:p>
          <a:p>
            <a:pPr eaLnBrk="1" hangingPunct="1"/>
            <a:r>
              <a:rPr lang="en-GB" altLang="en-US" dirty="0"/>
              <a:t>Promote an area</a:t>
            </a:r>
          </a:p>
          <a:p>
            <a:pPr eaLnBrk="1" hangingPunct="1"/>
            <a:r>
              <a:rPr lang="en-GB" altLang="en-US" dirty="0"/>
              <a:t>Create regional/national identity</a:t>
            </a:r>
          </a:p>
          <a:p>
            <a:pPr eaLnBrk="1" hangingPunct="1"/>
            <a:r>
              <a:rPr lang="en-GB" altLang="en-US" dirty="0"/>
              <a:t>Enhance their image</a:t>
            </a:r>
          </a:p>
        </p:txBody>
      </p:sp>
    </p:spTree>
    <p:extLst>
      <p:ext uri="{BB962C8B-B14F-4D97-AF65-F5344CB8AC3E}">
        <p14:creationId xmlns:p14="http://schemas.microsoft.com/office/powerpoint/2010/main" val="3606300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2000"/>
                                        <p:tgtEl>
                                          <p:spTgt spid="14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2000"/>
                                        <p:tgtEl>
                                          <p:spTgt spid="143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2000"/>
                                        <p:tgtEl>
                                          <p:spTgt spid="143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2000"/>
                                        <p:tgtEl>
                                          <p:spTgt spid="1433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339">
                                            <p:txEl>
                                              <p:pRg st="5" end="5"/>
                                            </p:txEl>
                                          </p:spTgt>
                                        </p:tgtEl>
                                        <p:attrNameLst>
                                          <p:attrName>style.visibility</p:attrName>
                                        </p:attrNameLst>
                                      </p:cBhvr>
                                      <p:to>
                                        <p:strVal val="visible"/>
                                      </p:to>
                                    </p:set>
                                    <p:animEffect transition="in" filter="fade">
                                      <p:cBhvr>
                                        <p:cTn id="26" dur="2000"/>
                                        <p:tgtEl>
                                          <p:spTgt spid="14339">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animEffect transition="in" filter="fade">
                                      <p:cBhvr>
                                        <p:cTn id="31" dur="2000"/>
                                        <p:tgtEl>
                                          <p:spTgt spid="14339">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339">
                                            <p:txEl>
                                              <p:pRg st="7" end="7"/>
                                            </p:txEl>
                                          </p:spTgt>
                                        </p:tgtEl>
                                        <p:attrNameLst>
                                          <p:attrName>style.visibility</p:attrName>
                                        </p:attrNameLst>
                                      </p:cBhvr>
                                      <p:to>
                                        <p:strVal val="visible"/>
                                      </p:to>
                                    </p:set>
                                    <p:animEffect transition="in" filter="fade">
                                      <p:cBhvr>
                                        <p:cTn id="36" dur="2000"/>
                                        <p:tgtEl>
                                          <p:spTgt spid="14339">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339">
                                            <p:txEl>
                                              <p:pRg st="8" end="8"/>
                                            </p:txEl>
                                          </p:spTgt>
                                        </p:tgtEl>
                                        <p:attrNameLst>
                                          <p:attrName>style.visibility</p:attrName>
                                        </p:attrNameLst>
                                      </p:cBhvr>
                                      <p:to>
                                        <p:strVal val="visible"/>
                                      </p:to>
                                    </p:set>
                                    <p:animEffect transition="in" filter="fade">
                                      <p:cBhvr>
                                        <p:cTn id="41" dur="2000"/>
                                        <p:tgtEl>
                                          <p:spTgt spid="14339">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339">
                                            <p:txEl>
                                              <p:pRg st="9" end="9"/>
                                            </p:txEl>
                                          </p:spTgt>
                                        </p:tgtEl>
                                        <p:attrNameLst>
                                          <p:attrName>style.visibility</p:attrName>
                                        </p:attrNameLst>
                                      </p:cBhvr>
                                      <p:to>
                                        <p:strVal val="visible"/>
                                      </p:to>
                                    </p:set>
                                    <p:animEffect transition="in" filter="fade">
                                      <p:cBhvr>
                                        <p:cTn id="46" dur="2000"/>
                                        <p:tgtEl>
                                          <p:spTgt spid="14339">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339">
                                            <p:txEl>
                                              <p:pRg st="10" end="10"/>
                                            </p:txEl>
                                          </p:spTgt>
                                        </p:tgtEl>
                                        <p:attrNameLst>
                                          <p:attrName>style.visibility</p:attrName>
                                        </p:attrNameLst>
                                      </p:cBhvr>
                                      <p:to>
                                        <p:strVal val="visible"/>
                                      </p:to>
                                    </p:set>
                                    <p:animEffect transition="in" filter="fade">
                                      <p:cBhvr>
                                        <p:cTn id="51" dur="20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Voluntary Sector Organisations</a:t>
            </a:r>
          </a:p>
        </p:txBody>
      </p:sp>
      <p:sp>
        <p:nvSpPr>
          <p:cNvPr id="16387" name="Content Placeholder 2"/>
          <p:cNvSpPr>
            <a:spLocks noGrp="1"/>
          </p:cNvSpPr>
          <p:nvPr>
            <p:ph idx="1"/>
          </p:nvPr>
        </p:nvSpPr>
        <p:spPr/>
        <p:txBody>
          <a:bodyPr/>
          <a:lstStyle/>
          <a:p>
            <a:pPr eaLnBrk="1" hangingPunct="1">
              <a:buFont typeface="Wingdings 2" panose="05020102010507070707" pitchFamily="18" charset="2"/>
              <a:buNone/>
            </a:pPr>
            <a:r>
              <a:rPr lang="en-GB" altLang="en-US" dirty="0" smtClean="0"/>
              <a:t>Types of organisations include:</a:t>
            </a:r>
          </a:p>
          <a:p>
            <a:pPr eaLnBrk="1" hangingPunct="1"/>
            <a:r>
              <a:rPr lang="en-GB" altLang="en-US" dirty="0" smtClean="0"/>
              <a:t>Charities - WWF</a:t>
            </a:r>
          </a:p>
          <a:p>
            <a:pPr eaLnBrk="1" hangingPunct="1"/>
            <a:r>
              <a:rPr lang="en-GB" altLang="en-US" dirty="0" smtClean="0"/>
              <a:t>Trusts – National Trust</a:t>
            </a:r>
          </a:p>
          <a:p>
            <a:pPr eaLnBrk="1" hangingPunct="1"/>
            <a:r>
              <a:rPr lang="en-GB" altLang="en-US" dirty="0" smtClean="0"/>
              <a:t>Non Government Organisations – English Heritage</a:t>
            </a:r>
          </a:p>
          <a:p>
            <a:pPr eaLnBrk="1" hangingPunct="1"/>
            <a:r>
              <a:rPr lang="en-GB" altLang="en-US" dirty="0" smtClean="0"/>
              <a:t>Pressure Groups – Tourism Concern</a:t>
            </a:r>
          </a:p>
          <a:p>
            <a:pPr eaLnBrk="1" hangingPunct="1"/>
            <a:r>
              <a:rPr lang="en-GB" altLang="en-US" dirty="0" smtClean="0"/>
              <a:t>Community Groups – Gatwick Area Conservation Campaign (GACC)</a:t>
            </a:r>
          </a:p>
          <a:p>
            <a:pPr eaLnBrk="1" hangingPunct="1"/>
            <a:r>
              <a:rPr lang="en-GB" altLang="en-US" dirty="0" smtClean="0"/>
              <a:t>Conservation Organisations – Tribal Voice</a:t>
            </a:r>
          </a:p>
          <a:p>
            <a:pPr eaLnBrk="1" hangingPunct="1"/>
            <a:endParaRPr lang="en-GB" altLang="en-US" dirty="0" smtClean="0"/>
          </a:p>
          <a:p>
            <a:pPr eaLnBrk="1" hangingPunct="1">
              <a:buFont typeface="Wingdings 2" panose="05020102010507070707" pitchFamily="18" charset="2"/>
              <a:buNone/>
            </a:pPr>
            <a:endParaRPr lang="en-GB" altLang="en-US" dirty="0" smtClean="0"/>
          </a:p>
        </p:txBody>
      </p:sp>
    </p:spTree>
    <p:extLst>
      <p:ext uri="{BB962C8B-B14F-4D97-AF65-F5344CB8AC3E}">
        <p14:creationId xmlns:p14="http://schemas.microsoft.com/office/powerpoint/2010/main" val="3232180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fade">
                                      <p:cBhvr>
                                        <p:cTn id="37" dur="2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Aims and Objectives of voluntary organisations</a:t>
            </a:r>
          </a:p>
        </p:txBody>
      </p:sp>
      <p:sp>
        <p:nvSpPr>
          <p:cNvPr id="17411" name="Content Placeholder 2"/>
          <p:cNvSpPr>
            <a:spLocks noGrp="1"/>
          </p:cNvSpPr>
          <p:nvPr>
            <p:ph idx="1"/>
          </p:nvPr>
        </p:nvSpPr>
        <p:spPr>
          <a:xfrm>
            <a:off x="913775" y="2367093"/>
            <a:ext cx="10364452" cy="4059107"/>
          </a:xfrm>
        </p:spPr>
        <p:txBody>
          <a:bodyPr>
            <a:normAutofit/>
          </a:bodyPr>
          <a:lstStyle/>
          <a:p>
            <a:pPr eaLnBrk="1" hangingPunct="1"/>
            <a:r>
              <a:rPr lang="en-GB" altLang="en-US" sz="2400" dirty="0" smtClean="0"/>
              <a:t>Educate</a:t>
            </a:r>
          </a:p>
          <a:p>
            <a:pPr eaLnBrk="1" hangingPunct="1"/>
            <a:endParaRPr lang="en-GB" altLang="en-US" sz="2400" dirty="0" smtClean="0"/>
          </a:p>
          <a:p>
            <a:pPr eaLnBrk="1" hangingPunct="1"/>
            <a:r>
              <a:rPr lang="en-GB" altLang="en-US" sz="2400" dirty="0" smtClean="0"/>
              <a:t>Preserve</a:t>
            </a:r>
          </a:p>
          <a:p>
            <a:pPr eaLnBrk="1" hangingPunct="1"/>
            <a:endParaRPr lang="en-GB" altLang="en-US" sz="2400" dirty="0" smtClean="0"/>
          </a:p>
          <a:p>
            <a:pPr eaLnBrk="1" hangingPunct="1"/>
            <a:r>
              <a:rPr lang="en-GB" altLang="en-US" sz="2400" dirty="0" smtClean="0"/>
              <a:t>Inform</a:t>
            </a:r>
          </a:p>
          <a:p>
            <a:pPr eaLnBrk="1" hangingPunct="1"/>
            <a:endParaRPr lang="en-GB" altLang="en-US" sz="2400" dirty="0" smtClean="0"/>
          </a:p>
          <a:p>
            <a:pPr eaLnBrk="1" hangingPunct="1"/>
            <a:r>
              <a:rPr lang="en-GB" altLang="en-US" sz="2400" dirty="0" smtClean="0"/>
              <a:t>Conserve</a:t>
            </a:r>
          </a:p>
        </p:txBody>
      </p:sp>
    </p:spTree>
    <p:extLst>
      <p:ext uri="{BB962C8B-B14F-4D97-AF65-F5344CB8AC3E}">
        <p14:creationId xmlns:p14="http://schemas.microsoft.com/office/powerpoint/2010/main" val="629646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fade">
                                      <p:cBhvr>
                                        <p:cTn id="22" dur="2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Ownership Structure task </a:t>
            </a:r>
            <a:endParaRPr lang="en-GB" dirty="0"/>
          </a:p>
        </p:txBody>
      </p:sp>
      <p:sp>
        <p:nvSpPr>
          <p:cNvPr id="3" name="Content Placeholder 2"/>
          <p:cNvSpPr>
            <a:spLocks noGrp="1"/>
          </p:cNvSpPr>
          <p:nvPr>
            <p:ph idx="1"/>
          </p:nvPr>
        </p:nvSpPr>
        <p:spPr/>
        <p:txBody>
          <a:bodyPr/>
          <a:lstStyle/>
          <a:p>
            <a:r>
              <a:rPr lang="en-GB" dirty="0" smtClean="0"/>
              <a:t>Take your list of attractions from earlier and lets see if you can identify their ownership structure….????</a:t>
            </a:r>
          </a:p>
          <a:p>
            <a:r>
              <a:rPr lang="en-GB" dirty="0" smtClean="0"/>
              <a:t>Also state if Would you regard the attraction to be simple or complex, be ready to justify your reasons?</a:t>
            </a:r>
            <a:endParaRPr lang="en-GB" dirty="0"/>
          </a:p>
        </p:txBody>
      </p:sp>
    </p:spTree>
    <p:extLst>
      <p:ext uri="{BB962C8B-B14F-4D97-AF65-F5344CB8AC3E}">
        <p14:creationId xmlns:p14="http://schemas.microsoft.com/office/powerpoint/2010/main" val="193820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t1.gstatic.com/images?q=tbn:_EwlTKqUt3bF4M:http://page247.files.wordpress.com/2009/10/local_stonehen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49094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descr="http://t3.gstatic.com/images?q=tbn:-MvDicZPfiCCLM:http://www.music.ed.ac.uk/Research/imhsd/Workshop2007/images/HerstmonceuxCast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0" y="532343"/>
            <a:ext cx="2528890" cy="161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descr="http://t3.gstatic.com/images?q=tbn:pdHz8Xdip0yHDM:http://www.luxury-trains.co.uk/images/blenheim-palac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10" y="2239802"/>
            <a:ext cx="1868490" cy="20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http://t1.gstatic.com/images?q=tbn:6P6xP03TUG9FfM:http://petra91.files.wordpress.com/2009/01/paul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00" y="2511425"/>
            <a:ext cx="20716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http://t1.gstatic.com/images?q=tbn:3Db5eBX3R9F2aM:http://lifeissimplydelicious.files.wordpress.com/2009/11/piccadilly-circus.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1964" y="532343"/>
            <a:ext cx="2552680" cy="170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0" descr="http://t3.gstatic.com/images?q=tbn:Ld8zMc2y15EFzM:http://billgoldmanmagic.com/blog/wp-content/uploads/2009/04/blackpool.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18126" y="2632075"/>
            <a:ext cx="20716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2" descr="See full size imag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5960" y="4851097"/>
            <a:ext cx="2340770" cy="148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http://t3.gstatic.com/images?q=tbn:7ezHVsZrXRKwwM:http://www.propertyinvesting.net/cgi-script/csNews/image_upload/specialreports_2edb.Notting%2520Hill%2520Carnival.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7536" y="4775200"/>
            <a:ext cx="15001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8" descr="http://t1.gstatic.com/images?q=tbn:USqB5raufioZSM:http://www.jaunted.com/files/7156/gay_pride_angel.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99677" y="3708890"/>
            <a:ext cx="15716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0"/>
          <a:stretch>
            <a:fillRect/>
          </a:stretch>
        </p:blipFill>
        <p:spPr>
          <a:xfrm>
            <a:off x="5148483" y="4775200"/>
            <a:ext cx="2362200" cy="1562100"/>
          </a:xfrm>
          <a:prstGeom prst="rect">
            <a:avLst/>
          </a:prstGeom>
        </p:spPr>
      </p:pic>
      <p:pic>
        <p:nvPicPr>
          <p:cNvPr id="3" name="Picture 2"/>
          <p:cNvPicPr>
            <a:picLocks noChangeAspect="1"/>
          </p:cNvPicPr>
          <p:nvPr/>
        </p:nvPicPr>
        <p:blipFill>
          <a:blip r:embed="rId21"/>
          <a:stretch>
            <a:fillRect/>
          </a:stretch>
        </p:blipFill>
        <p:spPr>
          <a:xfrm>
            <a:off x="9867902" y="1298981"/>
            <a:ext cx="1841498" cy="2282420"/>
          </a:xfrm>
          <a:prstGeom prst="rect">
            <a:avLst/>
          </a:prstGeom>
        </p:spPr>
      </p:pic>
      <p:pic>
        <p:nvPicPr>
          <p:cNvPr id="4" name="Picture 3"/>
          <p:cNvPicPr>
            <a:picLocks noChangeAspect="1"/>
          </p:cNvPicPr>
          <p:nvPr/>
        </p:nvPicPr>
        <p:blipFill>
          <a:blip r:embed="rId22"/>
          <a:stretch>
            <a:fillRect/>
          </a:stretch>
        </p:blipFill>
        <p:spPr>
          <a:xfrm>
            <a:off x="7591426" y="4329114"/>
            <a:ext cx="2239936" cy="1746739"/>
          </a:xfrm>
          <a:prstGeom prst="rect">
            <a:avLst/>
          </a:prstGeom>
        </p:spPr>
      </p:pic>
      <p:pic>
        <p:nvPicPr>
          <p:cNvPr id="5" name="Picture 4"/>
          <p:cNvPicPr>
            <a:picLocks noChangeAspect="1"/>
          </p:cNvPicPr>
          <p:nvPr/>
        </p:nvPicPr>
        <p:blipFill>
          <a:blip r:embed="rId23"/>
          <a:stretch>
            <a:fillRect/>
          </a:stretch>
        </p:blipFill>
        <p:spPr>
          <a:xfrm>
            <a:off x="7591426" y="2400300"/>
            <a:ext cx="2025430" cy="1793001"/>
          </a:xfrm>
          <a:prstGeom prst="rect">
            <a:avLst/>
          </a:prstGeom>
        </p:spPr>
      </p:pic>
    </p:spTree>
    <p:extLst>
      <p:ext uri="{BB962C8B-B14F-4D97-AF65-F5344CB8AC3E}">
        <p14:creationId xmlns:p14="http://schemas.microsoft.com/office/powerpoint/2010/main" val="1223213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http://t0.gstatic.com/images?q=tbn:As7USMhyblFxpM:http://funnyhub.com/content_images/6059_3030_wimbledon-streak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85813"/>
            <a:ext cx="1638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t1.gstatic.com/images?q=tbn:TgXdic81DIpRMM:http://subeelvolumen.files.wordpress.com/2010/04/glastonbury-pyramid-stag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69" y="2763840"/>
            <a:ext cx="2788442" cy="18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t0.gstatic.com/images?q=tbn:e7tEQc6QXMqsoM:http://eatandbehappy.files.wordpress.com/2008/07/english-villag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813" y="2928939"/>
            <a:ext cx="2286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t3.gstatic.com/images?q=tbn:Ubk3Fz-aD7dXgM:http://www.getusonline.co.uk/portsmouthandsouthsea/images/stories/title/Portsmouth-Historic-Dockyard_intr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2487" y="5246690"/>
            <a:ext cx="19288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http://www.bbc.co.uk/cumbria/content/images/2007/03/30/haig_colliery_mining_msm9_470x35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3313" y="714376"/>
            <a:ext cx="2297112"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http://t2.gstatic.com/images?q=tbn:3Vhi8auAKmw_RM:http://trickyrelativity.files.wordpress.com/2009/10/lake-distric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974" y="4804816"/>
            <a:ext cx="2422526" cy="182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http://t2.gstatic.com/images?q=tbn:UKSK2vFcdLRelM:http://www.spicebristolcardiff.com/bookit/events/images/snowdon.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1" y="2807496"/>
            <a:ext cx="15001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5"/>
          <a:stretch>
            <a:fillRect/>
          </a:stretch>
        </p:blipFill>
        <p:spPr>
          <a:xfrm>
            <a:off x="7596191" y="5032377"/>
            <a:ext cx="2343150" cy="1581150"/>
          </a:xfrm>
          <a:prstGeom prst="rect">
            <a:avLst/>
          </a:prstGeom>
        </p:spPr>
      </p:pic>
      <p:pic>
        <p:nvPicPr>
          <p:cNvPr id="12" name="Picture 11"/>
          <p:cNvPicPr>
            <a:picLocks noChangeAspect="1"/>
          </p:cNvPicPr>
          <p:nvPr/>
        </p:nvPicPr>
        <p:blipFill>
          <a:blip r:embed="rId16"/>
          <a:stretch>
            <a:fillRect/>
          </a:stretch>
        </p:blipFill>
        <p:spPr>
          <a:xfrm>
            <a:off x="815974" y="785813"/>
            <a:ext cx="3184525" cy="1795530"/>
          </a:xfrm>
          <a:prstGeom prst="rect">
            <a:avLst/>
          </a:prstGeom>
        </p:spPr>
      </p:pic>
      <p:pic>
        <p:nvPicPr>
          <p:cNvPr id="2" name="Picture 1"/>
          <p:cNvPicPr>
            <a:picLocks noChangeAspect="1"/>
          </p:cNvPicPr>
          <p:nvPr/>
        </p:nvPicPr>
        <p:blipFill>
          <a:blip r:embed="rId17"/>
          <a:stretch>
            <a:fillRect/>
          </a:stretch>
        </p:blipFill>
        <p:spPr>
          <a:xfrm>
            <a:off x="9588500" y="2928940"/>
            <a:ext cx="2436960" cy="1614486"/>
          </a:xfrm>
          <a:prstGeom prst="rect">
            <a:avLst/>
          </a:prstGeom>
        </p:spPr>
      </p:pic>
    </p:spTree>
    <p:extLst>
      <p:ext uri="{BB962C8B-B14F-4D97-AF65-F5344CB8AC3E}">
        <p14:creationId xmlns:p14="http://schemas.microsoft.com/office/powerpoint/2010/main" val="3277035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http://t3.gstatic.com/images?q=tbn:pmxrsJAC5K-4cM:http://vincentloy.files.wordpress.com/2009/09/42722513_wembley_aerial_pa_4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164" y="2500314"/>
            <a:ext cx="20970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t1.gstatic.com/images?q=tbn:GM41QuTRNZn9xM:http://a52s.files.wordpress.com/2010/03/o2-arena-0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6" y="4440240"/>
            <a:ext cx="2073274" cy="207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http://t0.gstatic.com/images?q=tbn:LAX0N60BiUT9dM:http://sam1235.files.wordpress.com/2009/02/london-eye3.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295" y="4486553"/>
            <a:ext cx="157162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See full 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6538" y="4573595"/>
            <a:ext cx="2570162" cy="19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http://t1.gstatic.com/images?q=tbn:TV5l_lX6gwP_WM:http://www.cityguidelondon.dk/wp-content/uploads/2010/04/Tower-of-London.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1" y="571501"/>
            <a:ext cx="221456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6" descr="http://t2.gstatic.com/images?q=tbn:oCbeggI9vknD0M:http://www.photos.sportvac.com/formulatours/gp/F1GrandPrixGreatBritain1.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4063" y="642938"/>
            <a:ext cx="20002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4"/>
          <a:stretch>
            <a:fillRect/>
          </a:stretch>
        </p:blipFill>
        <p:spPr>
          <a:xfrm>
            <a:off x="4424992" y="2498749"/>
            <a:ext cx="3131508" cy="1825602"/>
          </a:xfrm>
          <a:prstGeom prst="rect">
            <a:avLst/>
          </a:prstGeom>
        </p:spPr>
      </p:pic>
      <p:pic>
        <p:nvPicPr>
          <p:cNvPr id="14" name="Picture 13"/>
          <p:cNvPicPr>
            <a:picLocks noChangeAspect="1"/>
          </p:cNvPicPr>
          <p:nvPr/>
        </p:nvPicPr>
        <p:blipFill>
          <a:blip r:embed="rId15"/>
          <a:stretch>
            <a:fillRect/>
          </a:stretch>
        </p:blipFill>
        <p:spPr>
          <a:xfrm>
            <a:off x="7886700" y="355699"/>
            <a:ext cx="2832099" cy="1816002"/>
          </a:xfrm>
          <a:prstGeom prst="rect">
            <a:avLst/>
          </a:prstGeom>
        </p:spPr>
      </p:pic>
      <p:pic>
        <p:nvPicPr>
          <p:cNvPr id="15" name="Picture 14"/>
          <p:cNvPicPr>
            <a:picLocks noChangeAspect="1"/>
          </p:cNvPicPr>
          <p:nvPr/>
        </p:nvPicPr>
        <p:blipFill>
          <a:blip r:embed="rId16"/>
          <a:stretch>
            <a:fillRect/>
          </a:stretch>
        </p:blipFill>
        <p:spPr>
          <a:xfrm>
            <a:off x="8451645" y="4440240"/>
            <a:ext cx="2673555" cy="1754190"/>
          </a:xfrm>
          <a:prstGeom prst="rect">
            <a:avLst/>
          </a:prstGeom>
        </p:spPr>
      </p:pic>
      <p:pic>
        <p:nvPicPr>
          <p:cNvPr id="16" name="Picture 15"/>
          <p:cNvPicPr>
            <a:picLocks noChangeAspect="1"/>
          </p:cNvPicPr>
          <p:nvPr/>
        </p:nvPicPr>
        <p:blipFill>
          <a:blip r:embed="rId17"/>
          <a:stretch>
            <a:fillRect/>
          </a:stretch>
        </p:blipFill>
        <p:spPr>
          <a:xfrm>
            <a:off x="528637" y="2244991"/>
            <a:ext cx="3067051" cy="1966659"/>
          </a:xfrm>
          <a:prstGeom prst="rect">
            <a:avLst/>
          </a:prstGeom>
        </p:spPr>
      </p:pic>
    </p:spTree>
    <p:extLst>
      <p:ext uri="{BB962C8B-B14F-4D97-AF65-F5344CB8AC3E}">
        <p14:creationId xmlns:p14="http://schemas.microsoft.com/office/powerpoint/2010/main" val="2749455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economic terms</a:t>
            </a:r>
            <a:endParaRPr lang="en-GB" dirty="0"/>
          </a:p>
        </p:txBody>
      </p:sp>
      <p:sp>
        <p:nvSpPr>
          <p:cNvPr id="3" name="Content Placeholder 2"/>
          <p:cNvSpPr>
            <a:spLocks noGrp="1"/>
          </p:cNvSpPr>
          <p:nvPr>
            <p:ph sz="quarter" idx="13"/>
          </p:nvPr>
        </p:nvSpPr>
        <p:spPr>
          <a:xfrm>
            <a:off x="913774" y="1701800"/>
            <a:ext cx="10363826" cy="4686300"/>
          </a:xfrm>
        </p:spPr>
        <p:txBody>
          <a:bodyPr>
            <a:normAutofit fontScale="92500" lnSpcReduction="10000"/>
          </a:bodyPr>
          <a:lstStyle/>
          <a:p>
            <a:r>
              <a:rPr lang="en-GB" b="1" dirty="0" smtClean="0"/>
              <a:t>PRIMARY SECTOR </a:t>
            </a:r>
            <a:r>
              <a:rPr lang="en-GB" dirty="0" smtClean="0"/>
              <a:t>- </a:t>
            </a:r>
            <a:r>
              <a:rPr lang="en-GB" dirty="0"/>
              <a:t>The primary or production sector are all jobs from which raw materials from plants and animals are obtained. In this group, we can find agriculture, farming, forestry, fishing and mining. </a:t>
            </a:r>
            <a:endParaRPr lang="en-GB" dirty="0" smtClean="0"/>
          </a:p>
          <a:p>
            <a:r>
              <a:rPr lang="en-GB" b="1" dirty="0" smtClean="0"/>
              <a:t>Secondary sector </a:t>
            </a:r>
            <a:r>
              <a:rPr lang="en-GB" dirty="0"/>
              <a:t>- Secondary Industries involves the transformation of the raw material into the finished or manufactured goods</a:t>
            </a:r>
            <a:r>
              <a:rPr lang="en-GB" dirty="0" smtClean="0"/>
              <a:t>.</a:t>
            </a:r>
          </a:p>
          <a:p>
            <a:r>
              <a:rPr lang="en-GB" b="1" dirty="0"/>
              <a:t>Tertiary sector </a:t>
            </a:r>
            <a:r>
              <a:rPr lang="en-GB" dirty="0"/>
              <a:t>- The Tertiary Sector is actually the service sector, which involves the giving away direct services to its consumers. It supplies services to the immediate consumers and the business houses and it includes services related to retail, transportation, hotels, sales and much </a:t>
            </a:r>
            <a:r>
              <a:rPr lang="en-GB" dirty="0" smtClean="0"/>
              <a:t>more</a:t>
            </a:r>
          </a:p>
          <a:p>
            <a:r>
              <a:rPr lang="en-GB" b="1" dirty="0"/>
              <a:t>Quaternary sector </a:t>
            </a:r>
            <a:r>
              <a:rPr lang="en-GB" dirty="0"/>
              <a:t>- is an improved form of tertiary sector as it involves the services related to the knowledge sector, which includes the demand for the information- based services like taking the consultancy from tax managers, statisticians and software developers</a:t>
            </a:r>
          </a:p>
        </p:txBody>
      </p:sp>
    </p:spTree>
    <p:extLst>
      <p:ext uri="{BB962C8B-B14F-4D97-AF65-F5344CB8AC3E}">
        <p14:creationId xmlns:p14="http://schemas.microsoft.com/office/powerpoint/2010/main" val="1880405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B085-26C7-4356-8010-BDCC4AEB3DF1}"/>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How do visitor attractions contribute to the local/national economy?</a:t>
            </a:r>
          </a:p>
        </p:txBody>
      </p:sp>
      <p:sp>
        <p:nvSpPr>
          <p:cNvPr id="3" name="Content Placeholder 2">
            <a:extLst>
              <a:ext uri="{FF2B5EF4-FFF2-40B4-BE49-F238E27FC236}">
                <a16:creationId xmlns:a16="http://schemas.microsoft.com/office/drawing/2014/main" id="{6FD2CF0E-DCCE-4025-BC5D-04636357969D}"/>
              </a:ext>
            </a:extLst>
          </p:cNvPr>
          <p:cNvSpPr>
            <a:spLocks noGrp="1"/>
          </p:cNvSpPr>
          <p:nvPr>
            <p:ph idx="1"/>
          </p:nvPr>
        </p:nvSpPr>
        <p:spPr>
          <a:xfrm>
            <a:off x="838200" y="2048909"/>
            <a:ext cx="10515600" cy="4351338"/>
          </a:xfrm>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GB" dirty="0"/>
              <a:t>Visitor attractions can be incredibly important to both the local and national economy.</a:t>
            </a:r>
          </a:p>
          <a:p>
            <a:r>
              <a:rPr lang="en-GB" dirty="0"/>
              <a:t>The bigger an attraction becomes, the more staff it will employ – this is positive for the local economy as employment opportunities can be sparse (think Alton Towers location). Additional employment means that more tax is also being paid.</a:t>
            </a:r>
          </a:p>
          <a:p>
            <a:r>
              <a:rPr lang="en-GB" dirty="0"/>
              <a:t>Attractions can also be the beginning of the positive </a:t>
            </a:r>
            <a:r>
              <a:rPr lang="en-GB" b="1" dirty="0"/>
              <a:t>multiplier effect </a:t>
            </a:r>
            <a:r>
              <a:rPr lang="en-GB" dirty="0"/>
              <a:t>– leading to the regeneration and development of areas. The London Docklands has benefitted hugely from the opening of the O2 Arena (Millennium Dome), the Emirates Airline and other attractions such as The London Dockland Museum. </a:t>
            </a:r>
          </a:p>
          <a:p>
            <a:r>
              <a:rPr lang="en-GB" dirty="0"/>
              <a:t>Tourists staying near attractions will also bring money into the economy as they will spend money in local businesses – further benefitting the local economy. </a:t>
            </a:r>
          </a:p>
        </p:txBody>
      </p:sp>
    </p:spTree>
    <p:extLst>
      <p:ext uri="{BB962C8B-B14F-4D97-AF65-F5344CB8AC3E}">
        <p14:creationId xmlns:p14="http://schemas.microsoft.com/office/powerpoint/2010/main" val="17876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A385-381B-4FE1-A55E-46FADD44A51E}"/>
              </a:ext>
            </a:extLst>
          </p:cNvPr>
          <p:cNvSpPr>
            <a:spLocks noGrp="1"/>
          </p:cNvSpPr>
          <p:nvPr>
            <p:ph type="title"/>
          </p:nvPr>
        </p:nvSpPr>
        <p:spPr>
          <a:xfrm>
            <a:off x="838200" y="365125"/>
            <a:ext cx="5643282" cy="1325563"/>
          </a:xfrm>
        </p:spPr>
        <p:style>
          <a:lnRef idx="1">
            <a:schemeClr val="accent4"/>
          </a:lnRef>
          <a:fillRef idx="2">
            <a:schemeClr val="accent4"/>
          </a:fillRef>
          <a:effectRef idx="1">
            <a:schemeClr val="accent4"/>
          </a:effectRef>
          <a:fontRef idx="minor">
            <a:schemeClr val="dk1"/>
          </a:fontRef>
        </p:style>
        <p:txBody>
          <a:bodyPr/>
          <a:lstStyle/>
          <a:p>
            <a:r>
              <a:rPr lang="en-GB" dirty="0"/>
              <a:t>Scale</a:t>
            </a:r>
          </a:p>
        </p:txBody>
      </p:sp>
      <p:sp>
        <p:nvSpPr>
          <p:cNvPr id="3" name="Content Placeholder 2">
            <a:extLst>
              <a:ext uri="{FF2B5EF4-FFF2-40B4-BE49-F238E27FC236}">
                <a16:creationId xmlns:a16="http://schemas.microsoft.com/office/drawing/2014/main" id="{B1FF9557-DB2D-4887-B2C7-85DFD4547FCB}"/>
              </a:ext>
            </a:extLst>
          </p:cNvPr>
          <p:cNvSpPr>
            <a:spLocks noGrp="1"/>
          </p:cNvSpPr>
          <p:nvPr>
            <p:ph idx="1"/>
          </p:nvPr>
        </p:nvSpPr>
        <p:spPr>
          <a:xfrm>
            <a:off x="838200" y="1825625"/>
            <a:ext cx="5643282" cy="4351338"/>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GB" sz="2800" dirty="0"/>
              <a:t>Scale relates to the size of an attraction and </a:t>
            </a:r>
            <a:r>
              <a:rPr lang="en-GB" sz="2800" dirty="0" smtClean="0"/>
              <a:t>its potential customer reach (where customers come from to go the attraction)</a:t>
            </a:r>
            <a:endParaRPr lang="en-GB" sz="2800" dirty="0"/>
          </a:p>
          <a:p>
            <a:pPr marL="0" indent="0">
              <a:buNone/>
            </a:pPr>
            <a:r>
              <a:rPr lang="en-GB" sz="2800" dirty="0"/>
              <a:t>International </a:t>
            </a:r>
            <a:r>
              <a:rPr lang="en-GB" sz="2800" dirty="0" smtClean="0"/>
              <a:t>= </a:t>
            </a:r>
            <a:r>
              <a:rPr lang="en-GB" sz="2800" dirty="0"/>
              <a:t>Disney </a:t>
            </a:r>
            <a:r>
              <a:rPr lang="en-GB" sz="2800" dirty="0" smtClean="0"/>
              <a:t>World / stonehenge</a:t>
            </a:r>
            <a:endParaRPr lang="en-GB" sz="2800" dirty="0"/>
          </a:p>
          <a:p>
            <a:pPr marL="0" indent="0">
              <a:buNone/>
            </a:pPr>
            <a:r>
              <a:rPr lang="en-GB" sz="2800" dirty="0"/>
              <a:t>National = </a:t>
            </a:r>
            <a:r>
              <a:rPr lang="en-GB" sz="2800" dirty="0" smtClean="0"/>
              <a:t>Eden project</a:t>
            </a:r>
          </a:p>
          <a:p>
            <a:pPr marL="0" indent="0">
              <a:buNone/>
            </a:pPr>
            <a:r>
              <a:rPr lang="en-GB" sz="2800" dirty="0" smtClean="0"/>
              <a:t>Regional </a:t>
            </a:r>
            <a:r>
              <a:rPr lang="en-GB" sz="2800" dirty="0"/>
              <a:t>= Whipsnade Zoo</a:t>
            </a:r>
          </a:p>
          <a:p>
            <a:pPr marL="0" indent="0">
              <a:buNone/>
            </a:pPr>
            <a:r>
              <a:rPr lang="en-GB" sz="2800" dirty="0"/>
              <a:t>Local = </a:t>
            </a:r>
            <a:r>
              <a:rPr lang="en-GB" sz="2800" dirty="0" smtClean="0"/>
              <a:t>Godalming museum</a:t>
            </a:r>
            <a:endParaRPr lang="en-GB" sz="2800" dirty="0"/>
          </a:p>
          <a:p>
            <a:endParaRPr lang="en-GB" dirty="0"/>
          </a:p>
        </p:txBody>
      </p:sp>
      <p:pic>
        <p:nvPicPr>
          <p:cNvPr id="2050" name="Picture 2" descr="https://d2d6mu5qcvgbk5.cloudfront.net/attachments/original/2104347-Teaching%20About%20the%20World%20-%20Scales.jpg?response-content-disposition=attachment%3B%20filename%3D%22Teaching%20About%20the%20World%20-%20Scales.jpg%22%3B%20filename%2A%3DUTF-8%27%27Teaching%2520About%2520the%2520World%2520-%2520Scales.jpg&amp;X-Amz-Expires=90000&amp;X-Amz-Date=20190904T080026Z&amp;X-Amz-Algorithm=AWS4-HMAC-SHA256&amp;X-Amz-Credential=AKIAX2L5PPJE23U5WN72%2F20190904%2Fus-east-1%2Fs3%2Faws4_request&amp;X-Amz-SignedHeaders=host&amp;X-Amz-Signature=3997d639acbbd737c667b1a717ad948088ccd4928b22af9cb756fa40401e0bf7">
            <a:extLst>
              <a:ext uri="{FF2B5EF4-FFF2-40B4-BE49-F238E27FC236}">
                <a16:creationId xmlns:a16="http://schemas.microsoft.com/office/drawing/2014/main" id="{B8234EB4-35C3-433A-9C33-A71C4D39B0D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696634" y="365126"/>
            <a:ext cx="5311589" cy="581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4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visitor attractions benefit the local and national economies</a:t>
            </a:r>
            <a:endParaRPr lang="en-GB" dirty="0"/>
          </a:p>
        </p:txBody>
      </p:sp>
      <p:sp>
        <p:nvSpPr>
          <p:cNvPr id="4" name="Content Placeholder 3"/>
          <p:cNvSpPr>
            <a:spLocks noGrp="1"/>
          </p:cNvSpPr>
          <p:nvPr>
            <p:ph sz="quarter" idx="13"/>
          </p:nvPr>
        </p:nvSpPr>
        <p:spPr/>
        <p:txBody>
          <a:bodyPr/>
          <a:lstStyle/>
          <a:p>
            <a:pPr marL="0" indent="0">
              <a:buNone/>
            </a:pPr>
            <a:r>
              <a:rPr lang="en-GB" b="1" dirty="0" smtClean="0"/>
              <a:t>National</a:t>
            </a:r>
            <a:endParaRPr lang="en-GB" b="1" dirty="0"/>
          </a:p>
        </p:txBody>
      </p:sp>
      <p:sp>
        <p:nvSpPr>
          <p:cNvPr id="5" name="Content Placeholder 4"/>
          <p:cNvSpPr>
            <a:spLocks noGrp="1"/>
          </p:cNvSpPr>
          <p:nvPr>
            <p:ph sz="quarter" idx="14"/>
          </p:nvPr>
        </p:nvSpPr>
        <p:spPr/>
        <p:txBody>
          <a:bodyPr/>
          <a:lstStyle/>
          <a:p>
            <a:pPr marL="0" indent="0">
              <a:buNone/>
            </a:pPr>
            <a:r>
              <a:rPr lang="en-GB" b="1" dirty="0" smtClean="0"/>
              <a:t>Local</a:t>
            </a:r>
            <a:endParaRPr lang="en-GB" b="1" dirty="0"/>
          </a:p>
        </p:txBody>
      </p:sp>
    </p:spTree>
    <p:extLst>
      <p:ext uri="{BB962C8B-B14F-4D97-AF65-F5344CB8AC3E}">
        <p14:creationId xmlns:p14="http://schemas.microsoft.com/office/powerpoint/2010/main" val="377001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0875" y="-130783"/>
            <a:ext cx="10364451" cy="1596177"/>
          </a:xfrm>
        </p:spPr>
        <p:txBody>
          <a:bodyPr/>
          <a:lstStyle/>
          <a:p>
            <a:r>
              <a:rPr lang="en-GB" dirty="0" smtClean="0"/>
              <a:t>What is the Multiplier effect? </a:t>
            </a:r>
            <a:endParaRPr lang="en-GB" dirty="0"/>
          </a:p>
        </p:txBody>
      </p:sp>
      <p:sp>
        <p:nvSpPr>
          <p:cNvPr id="8" name="Content Placeholder 7"/>
          <p:cNvSpPr>
            <a:spLocks noGrp="1"/>
          </p:cNvSpPr>
          <p:nvPr>
            <p:ph sz="quarter" idx="14"/>
          </p:nvPr>
        </p:nvSpPr>
        <p:spPr>
          <a:xfrm>
            <a:off x="5384800" y="990600"/>
            <a:ext cx="6680200" cy="5680189"/>
          </a:xfrm>
        </p:spPr>
        <p:txBody>
          <a:bodyPr>
            <a:noAutofit/>
          </a:bodyPr>
          <a:lstStyle/>
          <a:p>
            <a:r>
              <a:rPr lang="en-GB" sz="1800" dirty="0"/>
              <a:t>Tourism not only creates jobs in the tertiary sector, it also encourages growth in the primary and secondary sectors of industry. This is known as the multiplier effect which in its simplest form is how many times money spent by a tourist circulates through a country's economy.</a:t>
            </a:r>
          </a:p>
          <a:p>
            <a:r>
              <a:rPr lang="en-GB" sz="1800" dirty="0"/>
              <a:t>Money spent in a hotel helps to create jobs directly in the hotel, but it also creates jobs indirectly elsewhere in the economy. The hotel, for example, has to buy food from local farmers, who may spend some of this money on fertiliser or clothes. The demand for local products increases as tourists often buy souvenirs, which increases secondary employment.</a:t>
            </a:r>
          </a:p>
          <a:p>
            <a:r>
              <a:rPr lang="en-GB" sz="1800" dirty="0"/>
              <a:t>The multiplier effect continues until the money eventually 'leaks' from the economy through imports - the purchase of goods from other countries</a:t>
            </a:r>
            <a:r>
              <a:rPr lang="en-GB" sz="1800" dirty="0" smtClean="0"/>
              <a:t>.</a:t>
            </a:r>
            <a:endParaRPr lang="en-GB" sz="1800" dirty="0"/>
          </a:p>
        </p:txBody>
      </p:sp>
      <p:pic>
        <p:nvPicPr>
          <p:cNvPr id="13" name="Picture 2" descr="Image result for positive multiplier effect">
            <a:extLst>
              <a:ext uri="{FF2B5EF4-FFF2-40B4-BE49-F238E27FC236}">
                <a16:creationId xmlns:a16="http://schemas.microsoft.com/office/drawing/2014/main" id="{A6C9ABE4-D19D-47A3-A052-056B9DE3FB0E}"/>
              </a:ext>
            </a:extLst>
          </p:cNvPr>
          <p:cNvPicPr>
            <a:picLocks noGrp="1" noChangeAspect="1" noChangeArrowheads="1" noCro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990600"/>
            <a:ext cx="5633244" cy="568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2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ositive multiplier effect">
            <a:extLst>
              <a:ext uri="{FF2B5EF4-FFF2-40B4-BE49-F238E27FC236}">
                <a16:creationId xmlns:a16="http://schemas.microsoft.com/office/drawing/2014/main" id="{9A4BE927-3A16-4B12-A037-4B85A3F9F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27" y="578223"/>
            <a:ext cx="5665695" cy="570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25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Company Accounts</a:t>
            </a:r>
            <a:endParaRPr lang="en-GB" dirty="0"/>
          </a:p>
        </p:txBody>
      </p:sp>
      <p:sp>
        <p:nvSpPr>
          <p:cNvPr id="3" name="Content Placeholder 2"/>
          <p:cNvSpPr>
            <a:spLocks noGrp="1"/>
          </p:cNvSpPr>
          <p:nvPr>
            <p:ph sz="quarter" idx="13"/>
          </p:nvPr>
        </p:nvSpPr>
        <p:spPr/>
        <p:txBody>
          <a:bodyPr/>
          <a:lstStyle/>
          <a:p>
            <a:r>
              <a:rPr lang="en-GB" dirty="0" smtClean="0"/>
              <a:t>We will now look at the company accounts of </a:t>
            </a:r>
            <a:r>
              <a:rPr lang="en-GB" dirty="0" smtClean="0"/>
              <a:t>Natural history museum</a:t>
            </a:r>
            <a:r>
              <a:rPr lang="en-GB" dirty="0" smtClean="0"/>
              <a:t> </a:t>
            </a:r>
            <a:endParaRPr lang="en-GB" dirty="0" smtClean="0"/>
          </a:p>
          <a:p>
            <a:r>
              <a:rPr lang="en-GB" dirty="0" smtClean="0"/>
              <a:t>Take note of what information to look out for in these documents</a:t>
            </a:r>
          </a:p>
          <a:p>
            <a:r>
              <a:rPr lang="en-GB" dirty="0" smtClean="0"/>
              <a:t>When researching your visitor attractions,  ask google to look for ‘company accounts for ???. This should then take you to ‘companies house’ website, go to ‘filing history’ tab and search for the latest account information pdf (this will usually be a long document at the top)</a:t>
            </a:r>
          </a:p>
          <a:p>
            <a:r>
              <a:rPr lang="en-GB" dirty="0" smtClean="0"/>
              <a:t>You can then download the document and search for the relevant information (income/profit/loss) and company statements into the financial trading year. </a:t>
            </a:r>
          </a:p>
          <a:p>
            <a:endParaRPr lang="en-GB" dirty="0"/>
          </a:p>
        </p:txBody>
      </p:sp>
    </p:spTree>
    <p:extLst>
      <p:ext uri="{BB962C8B-B14F-4D97-AF65-F5344CB8AC3E}">
        <p14:creationId xmlns:p14="http://schemas.microsoft.com/office/powerpoint/2010/main" val="1089369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Scale of attractions</a:t>
            </a:r>
            <a:endParaRPr lang="en-GB" dirty="0"/>
          </a:p>
        </p:txBody>
      </p:sp>
      <p:sp>
        <p:nvSpPr>
          <p:cNvPr id="3" name="Content Placeholder 2"/>
          <p:cNvSpPr>
            <a:spLocks noGrp="1"/>
          </p:cNvSpPr>
          <p:nvPr>
            <p:ph sz="quarter" idx="13"/>
          </p:nvPr>
        </p:nvSpPr>
        <p:spPr/>
        <p:txBody>
          <a:bodyPr>
            <a:normAutofit/>
          </a:bodyPr>
          <a:lstStyle/>
          <a:p>
            <a:r>
              <a:rPr lang="en-GB" sz="2800" dirty="0" smtClean="0"/>
              <a:t>From what we have studied so far you should now start to see a correlation between the scale of an attraction, the way it is funded (links with their aims and objectives) and how they can benefit both local and national economies….. </a:t>
            </a:r>
            <a:endParaRPr lang="en-GB" sz="2800" dirty="0"/>
          </a:p>
        </p:txBody>
      </p:sp>
    </p:spTree>
    <p:extLst>
      <p:ext uri="{BB962C8B-B14F-4D97-AF65-F5344CB8AC3E}">
        <p14:creationId xmlns:p14="http://schemas.microsoft.com/office/powerpoint/2010/main" val="1129903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Scale of different attraction</a:t>
            </a:r>
            <a:endParaRPr lang="en-GB" dirty="0"/>
          </a:p>
        </p:txBody>
      </p:sp>
      <p:sp>
        <p:nvSpPr>
          <p:cNvPr id="3" name="Content Placeholder 2"/>
          <p:cNvSpPr>
            <a:spLocks noGrp="1"/>
          </p:cNvSpPr>
          <p:nvPr>
            <p:ph idx="1"/>
          </p:nvPr>
        </p:nvSpPr>
        <p:spPr>
          <a:xfrm>
            <a:off x="913774" y="1943101"/>
            <a:ext cx="10681325" cy="3848100"/>
          </a:xfrm>
        </p:spPr>
        <p:txBody>
          <a:bodyPr>
            <a:normAutofit/>
          </a:bodyPr>
          <a:lstStyle/>
          <a:p>
            <a:r>
              <a:rPr lang="en-GB" dirty="0" smtClean="0"/>
              <a:t>Using our list of attractions from the previous lesson, make four columns and decide if the attraction is:</a:t>
            </a:r>
          </a:p>
          <a:p>
            <a:r>
              <a:rPr lang="en-GB" dirty="0" smtClean="0"/>
              <a:t>International</a:t>
            </a:r>
          </a:p>
          <a:p>
            <a:r>
              <a:rPr lang="en-GB" dirty="0" smtClean="0"/>
              <a:t>National</a:t>
            </a:r>
          </a:p>
          <a:p>
            <a:r>
              <a:rPr lang="en-GB" dirty="0" smtClean="0"/>
              <a:t>regional</a:t>
            </a:r>
          </a:p>
          <a:p>
            <a:r>
              <a:rPr lang="en-GB" dirty="0" smtClean="0"/>
              <a:t>Local</a:t>
            </a:r>
          </a:p>
          <a:p>
            <a:pPr marL="0" indent="0">
              <a:buNone/>
            </a:pPr>
            <a:r>
              <a:rPr lang="en-GB" dirty="0" smtClean="0"/>
              <a:t>Now look at the attractions again and decide if they have an international, National, regional or local customer reach. </a:t>
            </a:r>
          </a:p>
        </p:txBody>
      </p:sp>
    </p:spTree>
    <p:extLst>
      <p:ext uri="{BB962C8B-B14F-4D97-AF65-F5344CB8AC3E}">
        <p14:creationId xmlns:p14="http://schemas.microsoft.com/office/powerpoint/2010/main" val="425961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t1.gstatic.com/images?q=tbn:_EwlTKqUt3bF4M:http://page247.files.wordpress.com/2009/10/local_stonehen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49094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descr="http://t3.gstatic.com/images?q=tbn:-MvDicZPfiCCLM:http://www.music.ed.ac.uk/Research/imhsd/Workshop2007/images/HerstmonceuxCast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0" y="532343"/>
            <a:ext cx="2528890" cy="161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descr="http://t3.gstatic.com/images?q=tbn:pdHz8Xdip0yHDM:http://www.luxury-trains.co.uk/images/blenheim-palac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10" y="2239802"/>
            <a:ext cx="1868490" cy="20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http://t1.gstatic.com/images?q=tbn:6P6xP03TUG9FfM:http://petra91.files.wordpress.com/2009/01/paul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00" y="2511425"/>
            <a:ext cx="20716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http://t1.gstatic.com/images?q=tbn:3Db5eBX3R9F2aM:http://lifeissimplydelicious.files.wordpress.com/2009/11/piccadilly-circus.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1964" y="532343"/>
            <a:ext cx="2552680" cy="170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0" descr="http://t3.gstatic.com/images?q=tbn:Ld8zMc2y15EFzM:http://billgoldmanmagic.com/blog/wp-content/uploads/2009/04/blackpool.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18126" y="2632075"/>
            <a:ext cx="20716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2" descr="See full size imag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730" y="4892372"/>
            <a:ext cx="2340770" cy="148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http://t3.gstatic.com/images?q=tbn:7ezHVsZrXRKwwM:http://www.propertyinvesting.net/cgi-script/csNews/image_upload/specialreports_2edb.Notting%2520Hill%2520Carnival.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7536" y="4775200"/>
            <a:ext cx="15001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8" descr="http://t1.gstatic.com/images?q=tbn:USqB5raufioZSM:http://www.jaunted.com/files/7156/gay_pride_angel.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099677" y="3708890"/>
            <a:ext cx="15716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0"/>
          <a:stretch>
            <a:fillRect/>
          </a:stretch>
        </p:blipFill>
        <p:spPr>
          <a:xfrm>
            <a:off x="5027614" y="4775200"/>
            <a:ext cx="2362200" cy="1562100"/>
          </a:xfrm>
          <a:prstGeom prst="rect">
            <a:avLst/>
          </a:prstGeom>
        </p:spPr>
      </p:pic>
      <p:pic>
        <p:nvPicPr>
          <p:cNvPr id="3" name="Picture 2"/>
          <p:cNvPicPr>
            <a:picLocks noChangeAspect="1"/>
          </p:cNvPicPr>
          <p:nvPr/>
        </p:nvPicPr>
        <p:blipFill>
          <a:blip r:embed="rId21"/>
          <a:stretch>
            <a:fillRect/>
          </a:stretch>
        </p:blipFill>
        <p:spPr>
          <a:xfrm>
            <a:off x="9867902" y="1298981"/>
            <a:ext cx="1841498" cy="2282420"/>
          </a:xfrm>
          <a:prstGeom prst="rect">
            <a:avLst/>
          </a:prstGeom>
        </p:spPr>
      </p:pic>
      <p:pic>
        <p:nvPicPr>
          <p:cNvPr id="4" name="Picture 3"/>
          <p:cNvPicPr>
            <a:picLocks noChangeAspect="1"/>
          </p:cNvPicPr>
          <p:nvPr/>
        </p:nvPicPr>
        <p:blipFill>
          <a:blip r:embed="rId22"/>
          <a:stretch>
            <a:fillRect/>
          </a:stretch>
        </p:blipFill>
        <p:spPr>
          <a:xfrm>
            <a:off x="7591426" y="4329114"/>
            <a:ext cx="2239936" cy="1746739"/>
          </a:xfrm>
          <a:prstGeom prst="rect">
            <a:avLst/>
          </a:prstGeom>
        </p:spPr>
      </p:pic>
      <p:pic>
        <p:nvPicPr>
          <p:cNvPr id="5" name="Picture 4"/>
          <p:cNvPicPr>
            <a:picLocks noChangeAspect="1"/>
          </p:cNvPicPr>
          <p:nvPr/>
        </p:nvPicPr>
        <p:blipFill>
          <a:blip r:embed="rId23"/>
          <a:stretch>
            <a:fillRect/>
          </a:stretch>
        </p:blipFill>
        <p:spPr>
          <a:xfrm>
            <a:off x="7591426" y="2400300"/>
            <a:ext cx="2025430" cy="1793001"/>
          </a:xfrm>
          <a:prstGeom prst="rect">
            <a:avLst/>
          </a:prstGeom>
        </p:spPr>
      </p:pic>
    </p:spTree>
    <p:extLst>
      <p:ext uri="{BB962C8B-B14F-4D97-AF65-F5344CB8AC3E}">
        <p14:creationId xmlns:p14="http://schemas.microsoft.com/office/powerpoint/2010/main" val="368747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http://t0.gstatic.com/images?q=tbn:As7USMhyblFxpM:http://funnyhub.com/content_images/6059_3030_wimbledon-streak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85813"/>
            <a:ext cx="1638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t1.gstatic.com/images?q=tbn:TgXdic81DIpRMM:http://subeelvolumen.files.wordpress.com/2010/04/glastonbury-pyramid-stag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69" y="2763840"/>
            <a:ext cx="2788442" cy="18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t0.gstatic.com/images?q=tbn:e7tEQc6QXMqsoM:http://eatandbehappy.files.wordpress.com/2008/07/english-villag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813" y="2928939"/>
            <a:ext cx="2286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t3.gstatic.com/images?q=tbn:Ubk3Fz-aD7dXgM:http://www.getusonline.co.uk/portsmouthandsouthsea/images/stories/title/Portsmouth-Historic-Dockyard_intr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2487" y="5246690"/>
            <a:ext cx="19288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http://www.bbc.co.uk/cumbria/content/images/2007/03/30/haig_colliery_mining_msm9_470x35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3313" y="714376"/>
            <a:ext cx="2297112"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http://t2.gstatic.com/images?q=tbn:3Vhi8auAKmw_RM:http://trickyrelativity.files.wordpress.com/2009/10/lake-distric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974" y="4804816"/>
            <a:ext cx="2422526" cy="182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http://t2.gstatic.com/images?q=tbn:UKSK2vFcdLRelM:http://www.spicebristolcardiff.com/bookit/events/images/snowdon.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1" y="2807496"/>
            <a:ext cx="15001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5"/>
          <a:stretch>
            <a:fillRect/>
          </a:stretch>
        </p:blipFill>
        <p:spPr>
          <a:xfrm>
            <a:off x="7596191" y="5032377"/>
            <a:ext cx="2343150" cy="1581150"/>
          </a:xfrm>
          <a:prstGeom prst="rect">
            <a:avLst/>
          </a:prstGeom>
        </p:spPr>
      </p:pic>
      <p:pic>
        <p:nvPicPr>
          <p:cNvPr id="12" name="Picture 11"/>
          <p:cNvPicPr>
            <a:picLocks noChangeAspect="1"/>
          </p:cNvPicPr>
          <p:nvPr/>
        </p:nvPicPr>
        <p:blipFill>
          <a:blip r:embed="rId16"/>
          <a:stretch>
            <a:fillRect/>
          </a:stretch>
        </p:blipFill>
        <p:spPr>
          <a:xfrm>
            <a:off x="815974" y="785813"/>
            <a:ext cx="3184525" cy="1795530"/>
          </a:xfrm>
          <a:prstGeom prst="rect">
            <a:avLst/>
          </a:prstGeom>
        </p:spPr>
      </p:pic>
      <p:pic>
        <p:nvPicPr>
          <p:cNvPr id="2" name="Picture 1"/>
          <p:cNvPicPr>
            <a:picLocks noChangeAspect="1"/>
          </p:cNvPicPr>
          <p:nvPr/>
        </p:nvPicPr>
        <p:blipFill>
          <a:blip r:embed="rId17"/>
          <a:stretch>
            <a:fillRect/>
          </a:stretch>
        </p:blipFill>
        <p:spPr>
          <a:xfrm>
            <a:off x="9588500" y="2928940"/>
            <a:ext cx="2436960" cy="1614486"/>
          </a:xfrm>
          <a:prstGeom prst="rect">
            <a:avLst/>
          </a:prstGeom>
        </p:spPr>
      </p:pic>
    </p:spTree>
    <p:extLst>
      <p:ext uri="{BB962C8B-B14F-4D97-AF65-F5344CB8AC3E}">
        <p14:creationId xmlns:p14="http://schemas.microsoft.com/office/powerpoint/2010/main" val="266022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http://t3.gstatic.com/images?q=tbn:pmxrsJAC5K-4cM:http://vincentloy.files.wordpress.com/2009/09/42722513_wembley_aerial_pa_4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164" y="2500314"/>
            <a:ext cx="20970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t1.gstatic.com/images?q=tbn:GM41QuTRNZn9xM:http://a52s.files.wordpress.com/2010/03/o2-arena-0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6" y="4440240"/>
            <a:ext cx="2073274" cy="207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http://t0.gstatic.com/images?q=tbn:LAX0N60BiUT9dM:http://sam1235.files.wordpress.com/2009/02/london-eye3.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295" y="4486553"/>
            <a:ext cx="157162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See full 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6538" y="4573595"/>
            <a:ext cx="2570162" cy="19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http://t1.gstatic.com/images?q=tbn:TV5l_lX6gwP_WM:http://www.cityguidelondon.dk/wp-content/uploads/2010/04/Tower-of-London.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1" y="571501"/>
            <a:ext cx="221456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6" descr="http://t2.gstatic.com/images?q=tbn:oCbeggI9vknD0M:http://www.photos.sportvac.com/formulatours/gp/F1GrandPrixGreatBritain1.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4063" y="642938"/>
            <a:ext cx="20002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4"/>
          <a:stretch>
            <a:fillRect/>
          </a:stretch>
        </p:blipFill>
        <p:spPr>
          <a:xfrm>
            <a:off x="4424992" y="2498749"/>
            <a:ext cx="3131508" cy="1825602"/>
          </a:xfrm>
          <a:prstGeom prst="rect">
            <a:avLst/>
          </a:prstGeom>
        </p:spPr>
      </p:pic>
      <p:pic>
        <p:nvPicPr>
          <p:cNvPr id="14" name="Picture 13"/>
          <p:cNvPicPr>
            <a:picLocks noChangeAspect="1"/>
          </p:cNvPicPr>
          <p:nvPr/>
        </p:nvPicPr>
        <p:blipFill>
          <a:blip r:embed="rId15"/>
          <a:stretch>
            <a:fillRect/>
          </a:stretch>
        </p:blipFill>
        <p:spPr>
          <a:xfrm>
            <a:off x="7886700" y="355699"/>
            <a:ext cx="2832099" cy="1816002"/>
          </a:xfrm>
          <a:prstGeom prst="rect">
            <a:avLst/>
          </a:prstGeom>
        </p:spPr>
      </p:pic>
      <p:pic>
        <p:nvPicPr>
          <p:cNvPr id="15" name="Picture 14"/>
          <p:cNvPicPr>
            <a:picLocks noChangeAspect="1"/>
          </p:cNvPicPr>
          <p:nvPr/>
        </p:nvPicPr>
        <p:blipFill>
          <a:blip r:embed="rId16"/>
          <a:stretch>
            <a:fillRect/>
          </a:stretch>
        </p:blipFill>
        <p:spPr>
          <a:xfrm>
            <a:off x="8451645" y="4440240"/>
            <a:ext cx="2673555" cy="1754190"/>
          </a:xfrm>
          <a:prstGeom prst="rect">
            <a:avLst/>
          </a:prstGeom>
        </p:spPr>
      </p:pic>
      <p:pic>
        <p:nvPicPr>
          <p:cNvPr id="16" name="Picture 15"/>
          <p:cNvPicPr>
            <a:picLocks noChangeAspect="1"/>
          </p:cNvPicPr>
          <p:nvPr/>
        </p:nvPicPr>
        <p:blipFill>
          <a:blip r:embed="rId17"/>
          <a:stretch>
            <a:fillRect/>
          </a:stretch>
        </p:blipFill>
        <p:spPr>
          <a:xfrm>
            <a:off x="528637" y="2244991"/>
            <a:ext cx="3067051" cy="1966659"/>
          </a:xfrm>
          <a:prstGeom prst="rect">
            <a:avLst/>
          </a:prstGeom>
        </p:spPr>
      </p:pic>
    </p:spTree>
    <p:extLst>
      <p:ext uri="{BB962C8B-B14F-4D97-AF65-F5344CB8AC3E}">
        <p14:creationId xmlns:p14="http://schemas.microsoft.com/office/powerpoint/2010/main" val="162303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a:t>Ownership of attractions</a:t>
            </a:r>
            <a:r>
              <a:rPr lang="en-GB" altLang="en-US" dirty="0" smtClean="0"/>
              <a:t/>
            </a:r>
            <a:br>
              <a:rPr lang="en-GB" altLang="en-US" dirty="0" smtClean="0"/>
            </a:br>
            <a:r>
              <a:rPr lang="en-GB" altLang="en-US" dirty="0" smtClean="0"/>
              <a:t>   The 3 Tourism Sectors	</a:t>
            </a:r>
          </a:p>
        </p:txBody>
      </p:sp>
      <p:sp>
        <p:nvSpPr>
          <p:cNvPr id="3" name="Content Placeholder 2"/>
          <p:cNvSpPr>
            <a:spLocks noGrp="1"/>
          </p:cNvSpPr>
          <p:nvPr>
            <p:ph idx="1"/>
          </p:nvPr>
        </p:nvSpPr>
        <p:spPr/>
        <p:txBody>
          <a:bodyPr>
            <a:normAutofit fontScale="70000" lnSpcReduction="20000"/>
          </a:bodyPr>
          <a:lstStyle/>
          <a:p>
            <a:pPr marL="274320" indent="-274320">
              <a:buClr>
                <a:schemeClr val="accent3"/>
              </a:buClr>
              <a:buNone/>
              <a:defRPr/>
            </a:pPr>
            <a:r>
              <a:rPr lang="en-GB" sz="2400" dirty="0"/>
              <a:t>Organisations in travel and tourism are often put into one of</a:t>
            </a:r>
          </a:p>
          <a:p>
            <a:pPr marL="274320" indent="-274320">
              <a:buClr>
                <a:schemeClr val="accent3"/>
              </a:buClr>
              <a:buNone/>
              <a:defRPr/>
            </a:pPr>
            <a:r>
              <a:rPr lang="en-GB" sz="2400" dirty="0"/>
              <a:t>three categories</a:t>
            </a:r>
          </a:p>
          <a:p>
            <a:pPr marL="274320" indent="-274320">
              <a:buClr>
                <a:schemeClr val="accent3"/>
              </a:buClr>
              <a:buFont typeface="Wingdings 2"/>
              <a:buChar char=""/>
              <a:defRPr/>
            </a:pPr>
            <a:r>
              <a:rPr lang="en-GB" sz="2400" b="1" dirty="0"/>
              <a:t>Private Sector </a:t>
            </a:r>
            <a:r>
              <a:rPr lang="en-GB" sz="2400" dirty="0"/>
              <a:t>– These organisations are owned and operated by private individuals or partnerships.  Profits made are for the people who own or have shares in the organisation</a:t>
            </a:r>
          </a:p>
          <a:p>
            <a:pPr marL="274320" indent="-274320">
              <a:buClr>
                <a:schemeClr val="accent3"/>
              </a:buClr>
              <a:buFont typeface="Wingdings 2"/>
              <a:buChar char=""/>
              <a:defRPr/>
            </a:pPr>
            <a:r>
              <a:rPr lang="en-GB" sz="2400" b="1" dirty="0"/>
              <a:t>Public Sector </a:t>
            </a:r>
            <a:r>
              <a:rPr lang="en-GB" sz="2400" dirty="0"/>
              <a:t>– These organisations are owned and operated by local or central government</a:t>
            </a:r>
          </a:p>
          <a:p>
            <a:pPr marL="274320" indent="-274320">
              <a:buClr>
                <a:schemeClr val="accent3"/>
              </a:buClr>
              <a:buFont typeface="Wingdings 2"/>
              <a:buChar char=""/>
              <a:defRPr/>
            </a:pPr>
            <a:r>
              <a:rPr lang="en-GB" sz="2400" b="1" dirty="0"/>
              <a:t>Voluntary Sector </a:t>
            </a:r>
            <a:r>
              <a:rPr lang="en-GB" sz="2400" dirty="0"/>
              <a:t>– These organisations are supported by voluntary contributions and grants.  Many of, but not all of the employees will be on very low salaries or they may be working voluntary.</a:t>
            </a:r>
          </a:p>
          <a:p>
            <a:pPr marL="274320" indent="-274320">
              <a:buClr>
                <a:schemeClr val="accent3"/>
              </a:buClr>
              <a:buFont typeface="Wingdings 2"/>
              <a:buChar char=""/>
              <a:defRPr/>
            </a:pPr>
            <a:endParaRPr lang="en-GB" sz="2400" dirty="0"/>
          </a:p>
          <a:p>
            <a:pPr marL="274320" indent="-274320">
              <a:buClr>
                <a:schemeClr val="accent3"/>
              </a:buClr>
              <a:buNone/>
              <a:defRPr/>
            </a:pPr>
            <a:endParaRPr lang="en-GB" dirty="0"/>
          </a:p>
        </p:txBody>
      </p:sp>
    </p:spTree>
    <p:extLst>
      <p:ext uri="{BB962C8B-B14F-4D97-AF65-F5344CB8AC3E}">
        <p14:creationId xmlns:p14="http://schemas.microsoft.com/office/powerpoint/2010/main" val="175163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895600" y="692150"/>
            <a:ext cx="7772400" cy="762000"/>
          </a:xfrm>
          <a:ln>
            <a:miter lim="800000"/>
            <a:headEnd/>
            <a:tailEnd/>
          </a:ln>
          <a:extLst/>
        </p:spPr>
        <p:txBody>
          <a:bodyPr>
            <a:normAutofit fontScale="90000"/>
          </a:bodyPr>
          <a:lstStyle/>
          <a:p>
            <a:pPr eaLnBrk="1" hangingPunct="1">
              <a:defRPr/>
            </a:pPr>
            <a:r>
              <a:rPr lang="en-GB" sz="4400" b="1" dirty="0"/>
              <a:t>Objectives of Private Sector/Commercial  Businesses</a:t>
            </a:r>
            <a:endParaRPr lang="en-US" sz="4400" b="1" dirty="0"/>
          </a:p>
        </p:txBody>
      </p:sp>
      <p:sp>
        <p:nvSpPr>
          <p:cNvPr id="60419" name="Oval 3"/>
          <p:cNvSpPr>
            <a:spLocks noChangeArrowheads="1"/>
          </p:cNvSpPr>
          <p:nvPr/>
        </p:nvSpPr>
        <p:spPr bwMode="auto">
          <a:xfrm>
            <a:off x="5375275" y="3429001"/>
            <a:ext cx="1657350" cy="792163"/>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2000" b="1">
                <a:solidFill>
                  <a:srgbClr val="0066CC"/>
                </a:solidFill>
                <a:latin typeface="Verdana" panose="020B0604030504040204" pitchFamily="34" charset="0"/>
                <a:cs typeface="Times New Roman" panose="02020603050405020304" pitchFamily="18" charset="0"/>
              </a:rPr>
              <a:t>Objectives</a:t>
            </a:r>
            <a:endParaRPr lang="en-US" altLang="en-US" sz="2000" b="1">
              <a:solidFill>
                <a:srgbClr val="0066CC"/>
              </a:solidFill>
              <a:latin typeface="Verdana" panose="020B0604030504040204" pitchFamily="34" charset="0"/>
              <a:cs typeface="Times New Roman" panose="02020603050405020304" pitchFamily="18" charset="0"/>
            </a:endParaRPr>
          </a:p>
        </p:txBody>
      </p:sp>
      <p:sp>
        <p:nvSpPr>
          <p:cNvPr id="60420" name="Line 4"/>
          <p:cNvSpPr>
            <a:spLocks noChangeShapeType="1"/>
          </p:cNvSpPr>
          <p:nvPr/>
        </p:nvSpPr>
        <p:spPr bwMode="auto">
          <a:xfrm flipV="1">
            <a:off x="6816725" y="2708276"/>
            <a:ext cx="1366838"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1" name="Line 5"/>
          <p:cNvSpPr>
            <a:spLocks noChangeShapeType="1"/>
          </p:cNvSpPr>
          <p:nvPr/>
        </p:nvSpPr>
        <p:spPr bwMode="auto">
          <a:xfrm flipV="1">
            <a:off x="6240463" y="2349500"/>
            <a:ext cx="360362"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2" name="Line 6"/>
          <p:cNvSpPr>
            <a:spLocks noChangeShapeType="1"/>
          </p:cNvSpPr>
          <p:nvPr/>
        </p:nvSpPr>
        <p:spPr bwMode="auto">
          <a:xfrm flipH="1" flipV="1">
            <a:off x="3503613" y="3429000"/>
            <a:ext cx="187325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3" name="Line 7"/>
          <p:cNvSpPr>
            <a:spLocks noChangeShapeType="1"/>
          </p:cNvSpPr>
          <p:nvPr/>
        </p:nvSpPr>
        <p:spPr bwMode="auto">
          <a:xfrm flipH="1">
            <a:off x="3359151" y="3933826"/>
            <a:ext cx="201612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4" name="Line 8"/>
          <p:cNvSpPr>
            <a:spLocks noChangeShapeType="1"/>
          </p:cNvSpPr>
          <p:nvPr/>
        </p:nvSpPr>
        <p:spPr bwMode="auto">
          <a:xfrm flipH="1">
            <a:off x="4151314" y="4149725"/>
            <a:ext cx="1584325"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5" name="Line 9"/>
          <p:cNvSpPr>
            <a:spLocks noChangeShapeType="1"/>
          </p:cNvSpPr>
          <p:nvPr/>
        </p:nvSpPr>
        <p:spPr bwMode="auto">
          <a:xfrm>
            <a:off x="6311901" y="4221163"/>
            <a:ext cx="144463"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6" name="Line 10"/>
          <p:cNvSpPr>
            <a:spLocks noChangeShapeType="1"/>
          </p:cNvSpPr>
          <p:nvPr/>
        </p:nvSpPr>
        <p:spPr bwMode="auto">
          <a:xfrm>
            <a:off x="6888163" y="4076700"/>
            <a:ext cx="1008062"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7" name="Line 11"/>
          <p:cNvSpPr>
            <a:spLocks noChangeShapeType="1"/>
          </p:cNvSpPr>
          <p:nvPr/>
        </p:nvSpPr>
        <p:spPr bwMode="auto">
          <a:xfrm flipV="1">
            <a:off x="7032625" y="3357563"/>
            <a:ext cx="17272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8" name="Text Box 12"/>
          <p:cNvSpPr txBox="1">
            <a:spLocks noChangeArrowheads="1"/>
          </p:cNvSpPr>
          <p:nvPr/>
        </p:nvSpPr>
        <p:spPr bwMode="auto">
          <a:xfrm>
            <a:off x="6240463" y="2030414"/>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Profit</a:t>
            </a:r>
            <a:endParaRPr lang="en-US" altLang="en-US" sz="2000">
              <a:latin typeface="Verdana" panose="020B0604030504040204" pitchFamily="34" charset="0"/>
              <a:cs typeface="Times New Roman" panose="02020603050405020304" pitchFamily="18" charset="0"/>
            </a:endParaRPr>
          </a:p>
        </p:txBody>
      </p:sp>
      <p:sp>
        <p:nvSpPr>
          <p:cNvPr id="60429" name="Text Box 13"/>
          <p:cNvSpPr txBox="1">
            <a:spLocks noChangeArrowheads="1"/>
          </p:cNvSpPr>
          <p:nvPr/>
        </p:nvSpPr>
        <p:spPr bwMode="auto">
          <a:xfrm>
            <a:off x="8235950" y="2409826"/>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Survival</a:t>
            </a:r>
            <a:endParaRPr lang="en-US" altLang="en-US" sz="2000">
              <a:latin typeface="Verdana" panose="020B0604030504040204" pitchFamily="34" charset="0"/>
              <a:cs typeface="Times New Roman" panose="02020603050405020304" pitchFamily="18" charset="0"/>
            </a:endParaRPr>
          </a:p>
        </p:txBody>
      </p:sp>
      <p:sp>
        <p:nvSpPr>
          <p:cNvPr id="60430" name="Text Box 14"/>
          <p:cNvSpPr txBox="1">
            <a:spLocks noChangeArrowheads="1"/>
          </p:cNvSpPr>
          <p:nvPr/>
        </p:nvSpPr>
        <p:spPr bwMode="auto">
          <a:xfrm>
            <a:off x="8759826" y="3109914"/>
            <a:ext cx="163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Share Price</a:t>
            </a:r>
            <a:endParaRPr lang="en-US" altLang="en-US" sz="2000">
              <a:latin typeface="Verdana" panose="020B0604030504040204" pitchFamily="34" charset="0"/>
              <a:cs typeface="Times New Roman" panose="02020603050405020304" pitchFamily="18" charset="0"/>
            </a:endParaRPr>
          </a:p>
        </p:txBody>
      </p:sp>
      <p:sp>
        <p:nvSpPr>
          <p:cNvPr id="60431" name="Text Box 15"/>
          <p:cNvSpPr txBox="1">
            <a:spLocks noChangeArrowheads="1"/>
          </p:cNvSpPr>
          <p:nvPr/>
        </p:nvSpPr>
        <p:spPr bwMode="auto">
          <a:xfrm>
            <a:off x="7751763" y="4983164"/>
            <a:ext cx="1922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Market Power</a:t>
            </a:r>
            <a:endParaRPr lang="en-US" altLang="en-US" sz="2000">
              <a:latin typeface="Verdana" panose="020B0604030504040204" pitchFamily="34" charset="0"/>
              <a:cs typeface="Times New Roman" panose="02020603050405020304" pitchFamily="18" charset="0"/>
            </a:endParaRPr>
          </a:p>
        </p:txBody>
      </p:sp>
      <p:sp>
        <p:nvSpPr>
          <p:cNvPr id="60432" name="Text Box 16"/>
          <p:cNvSpPr txBox="1">
            <a:spLocks noChangeArrowheads="1"/>
          </p:cNvSpPr>
          <p:nvPr/>
        </p:nvSpPr>
        <p:spPr bwMode="auto">
          <a:xfrm>
            <a:off x="5591176" y="5270501"/>
            <a:ext cx="2189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Sales and Sales</a:t>
            </a:r>
          </a:p>
          <a:p>
            <a:pPr algn="ct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 Revenue</a:t>
            </a:r>
            <a:endParaRPr lang="en-US" altLang="en-US" sz="2000">
              <a:latin typeface="Verdana" panose="020B0604030504040204" pitchFamily="34" charset="0"/>
              <a:cs typeface="Times New Roman" panose="02020603050405020304" pitchFamily="18" charset="0"/>
            </a:endParaRPr>
          </a:p>
        </p:txBody>
      </p:sp>
      <p:sp>
        <p:nvSpPr>
          <p:cNvPr id="60433" name="Text Box 17"/>
          <p:cNvSpPr txBox="1">
            <a:spLocks noChangeArrowheads="1"/>
          </p:cNvSpPr>
          <p:nvPr/>
        </p:nvSpPr>
        <p:spPr bwMode="auto">
          <a:xfrm>
            <a:off x="3143251" y="5126039"/>
            <a:ext cx="1387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Efficiency</a:t>
            </a:r>
            <a:endParaRPr lang="en-US" altLang="en-US" sz="2000">
              <a:latin typeface="Verdana" panose="020B0604030504040204" pitchFamily="34" charset="0"/>
              <a:cs typeface="Times New Roman" panose="02020603050405020304" pitchFamily="18" charset="0"/>
            </a:endParaRPr>
          </a:p>
        </p:txBody>
      </p:sp>
      <p:sp>
        <p:nvSpPr>
          <p:cNvPr id="60434" name="Text Box 18"/>
          <p:cNvSpPr txBox="1">
            <a:spLocks noChangeArrowheads="1"/>
          </p:cNvSpPr>
          <p:nvPr/>
        </p:nvSpPr>
        <p:spPr bwMode="auto">
          <a:xfrm>
            <a:off x="1703389" y="4117976"/>
            <a:ext cx="173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Quality and </a:t>
            </a:r>
          </a:p>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Innovation</a:t>
            </a:r>
            <a:endParaRPr lang="en-US" altLang="en-US" sz="2000">
              <a:latin typeface="Verdana" panose="020B0604030504040204" pitchFamily="34" charset="0"/>
              <a:cs typeface="Times New Roman" panose="02020603050405020304" pitchFamily="18" charset="0"/>
            </a:endParaRPr>
          </a:p>
        </p:txBody>
      </p:sp>
      <p:sp>
        <p:nvSpPr>
          <p:cNvPr id="60435" name="Text Box 19"/>
          <p:cNvSpPr txBox="1">
            <a:spLocks noChangeArrowheads="1"/>
          </p:cNvSpPr>
          <p:nvPr/>
        </p:nvSpPr>
        <p:spPr bwMode="auto">
          <a:xfrm>
            <a:off x="2063751" y="3038476"/>
            <a:ext cx="1649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Image and </a:t>
            </a:r>
          </a:p>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Reputation</a:t>
            </a:r>
            <a:endParaRPr lang="en-US" altLang="en-US" sz="2000">
              <a:latin typeface="Verdana" panose="020B0604030504040204" pitchFamily="34" charset="0"/>
              <a:cs typeface="Times New Roman" panose="02020603050405020304" pitchFamily="18" charset="0"/>
            </a:endParaRPr>
          </a:p>
        </p:txBody>
      </p:sp>
      <p:sp>
        <p:nvSpPr>
          <p:cNvPr id="60436" name="Line 20"/>
          <p:cNvSpPr>
            <a:spLocks noChangeShapeType="1"/>
          </p:cNvSpPr>
          <p:nvPr/>
        </p:nvSpPr>
        <p:spPr bwMode="auto">
          <a:xfrm flipH="1" flipV="1">
            <a:off x="4151314" y="2781300"/>
            <a:ext cx="1512887"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7" name="Text Box 21"/>
          <p:cNvSpPr txBox="1">
            <a:spLocks noChangeArrowheads="1"/>
          </p:cNvSpPr>
          <p:nvPr/>
        </p:nvSpPr>
        <p:spPr bwMode="auto">
          <a:xfrm>
            <a:off x="2279651" y="2533651"/>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Environment</a:t>
            </a:r>
            <a:endParaRPr lang="en-US" altLang="en-US" sz="2000">
              <a:latin typeface="Verdana" panose="020B0604030504040204" pitchFamily="34" charset="0"/>
              <a:cs typeface="Times New Roman" panose="02020603050405020304" pitchFamily="18" charset="0"/>
            </a:endParaRPr>
          </a:p>
        </p:txBody>
      </p:sp>
      <p:sp>
        <p:nvSpPr>
          <p:cNvPr id="60438" name="Line 22"/>
          <p:cNvSpPr>
            <a:spLocks noChangeShapeType="1"/>
          </p:cNvSpPr>
          <p:nvPr/>
        </p:nvSpPr>
        <p:spPr bwMode="auto">
          <a:xfrm flipH="1" flipV="1">
            <a:off x="5519738" y="2492376"/>
            <a:ext cx="43180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9" name="Text Box 23"/>
          <p:cNvSpPr txBox="1">
            <a:spLocks noChangeArrowheads="1"/>
          </p:cNvSpPr>
          <p:nvPr/>
        </p:nvSpPr>
        <p:spPr bwMode="auto">
          <a:xfrm>
            <a:off x="4183533" y="1731963"/>
            <a:ext cx="15600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dirty="0" smtClean="0">
                <a:latin typeface="Verdana" panose="020B0604030504040204" pitchFamily="34" charset="0"/>
                <a:cs typeface="Times New Roman" panose="02020603050405020304" pitchFamily="18" charset="0"/>
              </a:rPr>
              <a:t>Satisfying</a:t>
            </a:r>
          </a:p>
          <a:p>
            <a:pPr eaLnBrk="1" hangingPunct="1">
              <a:spcBef>
                <a:spcPct val="0"/>
              </a:spcBef>
              <a:buClrTx/>
              <a:buSzTx/>
              <a:buFontTx/>
              <a:buNone/>
            </a:pPr>
            <a:r>
              <a:rPr lang="en-GB" altLang="en-US" sz="2000" dirty="0" smtClean="0">
                <a:latin typeface="Verdana" panose="020B0604030504040204" pitchFamily="34" charset="0"/>
                <a:cs typeface="Times New Roman" panose="02020603050405020304" pitchFamily="18" charset="0"/>
              </a:rPr>
              <a:t>Customers</a:t>
            </a:r>
            <a:endParaRPr lang="en-US" altLang="en-US" sz="2000" dirty="0">
              <a:latin typeface="Verdana" panose="020B0604030504040204" pitchFamily="34" charset="0"/>
              <a:cs typeface="Times New Roman" panose="02020603050405020304" pitchFamily="18" charset="0"/>
            </a:endParaRPr>
          </a:p>
        </p:txBody>
      </p:sp>
      <p:sp>
        <p:nvSpPr>
          <p:cNvPr id="60440" name="Line 24"/>
          <p:cNvSpPr>
            <a:spLocks noChangeShapeType="1"/>
          </p:cNvSpPr>
          <p:nvPr/>
        </p:nvSpPr>
        <p:spPr bwMode="auto">
          <a:xfrm>
            <a:off x="7032625" y="3933825"/>
            <a:ext cx="17272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41" name="Text Box 25"/>
          <p:cNvSpPr txBox="1">
            <a:spLocks noChangeArrowheads="1"/>
          </p:cNvSpPr>
          <p:nvPr/>
        </p:nvSpPr>
        <p:spPr bwMode="auto">
          <a:xfrm>
            <a:off x="8688389" y="3975101"/>
            <a:ext cx="1836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2000">
                <a:latin typeface="Verdana" panose="020B0604030504040204" pitchFamily="34" charset="0"/>
                <a:cs typeface="Times New Roman" panose="02020603050405020304" pitchFamily="18" charset="0"/>
              </a:rPr>
              <a:t>Social Issues</a:t>
            </a:r>
            <a:endParaRPr lang="en-US" altLang="en-US" sz="200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70815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0421"/>
                                        </p:tgtEl>
                                        <p:attrNameLst>
                                          <p:attrName>style.visibility</p:attrName>
                                        </p:attrNameLst>
                                      </p:cBhvr>
                                      <p:to>
                                        <p:strVal val="visible"/>
                                      </p:to>
                                    </p:set>
                                    <p:anim calcmode="lin" valueType="num">
                                      <p:cBhvr additive="base">
                                        <p:cTn id="12" dur="500" fill="hold"/>
                                        <p:tgtEl>
                                          <p:spTgt spid="60421"/>
                                        </p:tgtEl>
                                        <p:attrNameLst>
                                          <p:attrName>ppt_x</p:attrName>
                                        </p:attrNameLst>
                                      </p:cBhvr>
                                      <p:tavLst>
                                        <p:tav tm="0">
                                          <p:val>
                                            <p:strVal val="#ppt_x"/>
                                          </p:val>
                                        </p:tav>
                                        <p:tav tm="100000">
                                          <p:val>
                                            <p:strVal val="#ppt_x"/>
                                          </p:val>
                                        </p:tav>
                                      </p:tavLst>
                                    </p:anim>
                                    <p:anim calcmode="lin" valueType="num">
                                      <p:cBhvr additive="base">
                                        <p:cTn id="13"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8"/>
                                        </p:tgtEl>
                                        <p:attrNameLst>
                                          <p:attrName>style.visibility</p:attrName>
                                        </p:attrNameLst>
                                      </p:cBhvr>
                                      <p:to>
                                        <p:strVal val="visible"/>
                                      </p:to>
                                    </p:set>
                                    <p:animEffect transition="in" filter="dissolve">
                                      <p:cBhvr>
                                        <p:cTn id="18" dur="500"/>
                                        <p:tgtEl>
                                          <p:spTgt spid="604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0420"/>
                                        </p:tgtEl>
                                        <p:attrNameLst>
                                          <p:attrName>style.visibility</p:attrName>
                                        </p:attrNameLst>
                                      </p:cBhvr>
                                      <p:to>
                                        <p:strVal val="visible"/>
                                      </p:to>
                                    </p:set>
                                    <p:anim calcmode="lin" valueType="num">
                                      <p:cBhvr additive="base">
                                        <p:cTn id="23" dur="500" fill="hold"/>
                                        <p:tgtEl>
                                          <p:spTgt spid="60420"/>
                                        </p:tgtEl>
                                        <p:attrNameLst>
                                          <p:attrName>ppt_x</p:attrName>
                                        </p:attrNameLst>
                                      </p:cBhvr>
                                      <p:tavLst>
                                        <p:tav tm="0">
                                          <p:val>
                                            <p:strVal val="#ppt_x"/>
                                          </p:val>
                                        </p:tav>
                                        <p:tav tm="100000">
                                          <p:val>
                                            <p:strVal val="#ppt_x"/>
                                          </p:val>
                                        </p:tav>
                                      </p:tavLst>
                                    </p:anim>
                                    <p:anim calcmode="lin" valueType="num">
                                      <p:cBhvr additive="base">
                                        <p:cTn id="24"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429"/>
                                        </p:tgtEl>
                                        <p:attrNameLst>
                                          <p:attrName>style.visibility</p:attrName>
                                        </p:attrNameLst>
                                      </p:cBhvr>
                                      <p:to>
                                        <p:strVal val="visible"/>
                                      </p:to>
                                    </p:set>
                                    <p:animEffect transition="in" filter="dissolve">
                                      <p:cBhvr>
                                        <p:cTn id="29" dur="500"/>
                                        <p:tgtEl>
                                          <p:spTgt spid="604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0427"/>
                                        </p:tgtEl>
                                        <p:attrNameLst>
                                          <p:attrName>style.visibility</p:attrName>
                                        </p:attrNameLst>
                                      </p:cBhvr>
                                      <p:to>
                                        <p:strVal val="visible"/>
                                      </p:to>
                                    </p:set>
                                    <p:anim calcmode="lin" valueType="num">
                                      <p:cBhvr additive="base">
                                        <p:cTn id="34" dur="500" fill="hold"/>
                                        <p:tgtEl>
                                          <p:spTgt spid="60427"/>
                                        </p:tgtEl>
                                        <p:attrNameLst>
                                          <p:attrName>ppt_x</p:attrName>
                                        </p:attrNameLst>
                                      </p:cBhvr>
                                      <p:tavLst>
                                        <p:tav tm="0">
                                          <p:val>
                                            <p:strVal val="#ppt_x"/>
                                          </p:val>
                                        </p:tav>
                                        <p:tav tm="100000">
                                          <p:val>
                                            <p:strVal val="#ppt_x"/>
                                          </p:val>
                                        </p:tav>
                                      </p:tavLst>
                                    </p:anim>
                                    <p:anim calcmode="lin" valueType="num">
                                      <p:cBhvr additive="base">
                                        <p:cTn id="35" dur="500" fill="hold"/>
                                        <p:tgtEl>
                                          <p:spTgt spid="6042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0430"/>
                                        </p:tgtEl>
                                        <p:attrNameLst>
                                          <p:attrName>style.visibility</p:attrName>
                                        </p:attrNameLst>
                                      </p:cBhvr>
                                      <p:to>
                                        <p:strVal val="visible"/>
                                      </p:to>
                                    </p:set>
                                    <p:animEffect transition="in" filter="dissolve">
                                      <p:cBhvr>
                                        <p:cTn id="40" dur="500"/>
                                        <p:tgtEl>
                                          <p:spTgt spid="6043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0440"/>
                                        </p:tgtEl>
                                        <p:attrNameLst>
                                          <p:attrName>style.visibility</p:attrName>
                                        </p:attrNameLst>
                                      </p:cBhvr>
                                      <p:to>
                                        <p:strVal val="visible"/>
                                      </p:to>
                                    </p:set>
                                    <p:anim calcmode="lin" valueType="num">
                                      <p:cBhvr additive="base">
                                        <p:cTn id="45" dur="500" fill="hold"/>
                                        <p:tgtEl>
                                          <p:spTgt spid="60440"/>
                                        </p:tgtEl>
                                        <p:attrNameLst>
                                          <p:attrName>ppt_x</p:attrName>
                                        </p:attrNameLst>
                                      </p:cBhvr>
                                      <p:tavLst>
                                        <p:tav tm="0">
                                          <p:val>
                                            <p:strVal val="#ppt_x"/>
                                          </p:val>
                                        </p:tav>
                                        <p:tav tm="100000">
                                          <p:val>
                                            <p:strVal val="#ppt_x"/>
                                          </p:val>
                                        </p:tav>
                                      </p:tavLst>
                                    </p:anim>
                                    <p:anim calcmode="lin" valueType="num">
                                      <p:cBhvr additive="base">
                                        <p:cTn id="46" dur="500" fill="hold"/>
                                        <p:tgtEl>
                                          <p:spTgt spid="60440"/>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0441"/>
                                        </p:tgtEl>
                                        <p:attrNameLst>
                                          <p:attrName>style.visibility</p:attrName>
                                        </p:attrNameLst>
                                      </p:cBhvr>
                                      <p:to>
                                        <p:strVal val="visible"/>
                                      </p:to>
                                    </p:set>
                                    <p:animEffect transition="in" filter="dissolve">
                                      <p:cBhvr>
                                        <p:cTn id="51" dur="500"/>
                                        <p:tgtEl>
                                          <p:spTgt spid="604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0426"/>
                                        </p:tgtEl>
                                        <p:attrNameLst>
                                          <p:attrName>style.visibility</p:attrName>
                                        </p:attrNameLst>
                                      </p:cBhvr>
                                      <p:to>
                                        <p:strVal val="visible"/>
                                      </p:to>
                                    </p:set>
                                    <p:anim calcmode="lin" valueType="num">
                                      <p:cBhvr additive="base">
                                        <p:cTn id="56" dur="500" fill="hold"/>
                                        <p:tgtEl>
                                          <p:spTgt spid="60426"/>
                                        </p:tgtEl>
                                        <p:attrNameLst>
                                          <p:attrName>ppt_x</p:attrName>
                                        </p:attrNameLst>
                                      </p:cBhvr>
                                      <p:tavLst>
                                        <p:tav tm="0">
                                          <p:val>
                                            <p:strVal val="#ppt_x"/>
                                          </p:val>
                                        </p:tav>
                                        <p:tav tm="100000">
                                          <p:val>
                                            <p:strVal val="#ppt_x"/>
                                          </p:val>
                                        </p:tav>
                                      </p:tavLst>
                                    </p:anim>
                                    <p:anim calcmode="lin" valueType="num">
                                      <p:cBhvr additive="base">
                                        <p:cTn id="57"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0431"/>
                                        </p:tgtEl>
                                        <p:attrNameLst>
                                          <p:attrName>style.visibility</p:attrName>
                                        </p:attrNameLst>
                                      </p:cBhvr>
                                      <p:to>
                                        <p:strVal val="visible"/>
                                      </p:to>
                                    </p:set>
                                    <p:animEffect transition="in" filter="dissolve">
                                      <p:cBhvr>
                                        <p:cTn id="62" dur="500"/>
                                        <p:tgtEl>
                                          <p:spTgt spid="604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0425"/>
                                        </p:tgtEl>
                                        <p:attrNameLst>
                                          <p:attrName>style.visibility</p:attrName>
                                        </p:attrNameLst>
                                      </p:cBhvr>
                                      <p:to>
                                        <p:strVal val="visible"/>
                                      </p:to>
                                    </p:set>
                                    <p:anim calcmode="lin" valueType="num">
                                      <p:cBhvr additive="base">
                                        <p:cTn id="67" dur="500" fill="hold"/>
                                        <p:tgtEl>
                                          <p:spTgt spid="60425"/>
                                        </p:tgtEl>
                                        <p:attrNameLst>
                                          <p:attrName>ppt_x</p:attrName>
                                        </p:attrNameLst>
                                      </p:cBhvr>
                                      <p:tavLst>
                                        <p:tav tm="0">
                                          <p:val>
                                            <p:strVal val="#ppt_x"/>
                                          </p:val>
                                        </p:tav>
                                        <p:tav tm="100000">
                                          <p:val>
                                            <p:strVal val="#ppt_x"/>
                                          </p:val>
                                        </p:tav>
                                      </p:tavLst>
                                    </p:anim>
                                    <p:anim calcmode="lin" valueType="num">
                                      <p:cBhvr additive="base">
                                        <p:cTn id="68"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0432"/>
                                        </p:tgtEl>
                                        <p:attrNameLst>
                                          <p:attrName>style.visibility</p:attrName>
                                        </p:attrNameLst>
                                      </p:cBhvr>
                                      <p:to>
                                        <p:strVal val="visible"/>
                                      </p:to>
                                    </p:set>
                                    <p:animEffect transition="in" filter="dissolve">
                                      <p:cBhvr>
                                        <p:cTn id="73" dur="500"/>
                                        <p:tgtEl>
                                          <p:spTgt spid="604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0424"/>
                                        </p:tgtEl>
                                        <p:attrNameLst>
                                          <p:attrName>style.visibility</p:attrName>
                                        </p:attrNameLst>
                                      </p:cBhvr>
                                      <p:to>
                                        <p:strVal val="visible"/>
                                      </p:to>
                                    </p:set>
                                    <p:anim calcmode="lin" valueType="num">
                                      <p:cBhvr additive="base">
                                        <p:cTn id="78" dur="500" fill="hold"/>
                                        <p:tgtEl>
                                          <p:spTgt spid="60424"/>
                                        </p:tgtEl>
                                        <p:attrNameLst>
                                          <p:attrName>ppt_x</p:attrName>
                                        </p:attrNameLst>
                                      </p:cBhvr>
                                      <p:tavLst>
                                        <p:tav tm="0">
                                          <p:val>
                                            <p:strVal val="#ppt_x"/>
                                          </p:val>
                                        </p:tav>
                                        <p:tav tm="100000">
                                          <p:val>
                                            <p:strVal val="#ppt_x"/>
                                          </p:val>
                                        </p:tav>
                                      </p:tavLst>
                                    </p:anim>
                                    <p:anim calcmode="lin" valueType="num">
                                      <p:cBhvr additive="base">
                                        <p:cTn id="79"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60433"/>
                                        </p:tgtEl>
                                        <p:attrNameLst>
                                          <p:attrName>style.visibility</p:attrName>
                                        </p:attrNameLst>
                                      </p:cBhvr>
                                      <p:to>
                                        <p:strVal val="visible"/>
                                      </p:to>
                                    </p:set>
                                    <p:animEffect transition="in" filter="dissolve">
                                      <p:cBhvr>
                                        <p:cTn id="84" dur="500"/>
                                        <p:tgtEl>
                                          <p:spTgt spid="6043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60423"/>
                                        </p:tgtEl>
                                        <p:attrNameLst>
                                          <p:attrName>style.visibility</p:attrName>
                                        </p:attrNameLst>
                                      </p:cBhvr>
                                      <p:to>
                                        <p:strVal val="visible"/>
                                      </p:to>
                                    </p:set>
                                    <p:anim calcmode="lin" valueType="num">
                                      <p:cBhvr additive="base">
                                        <p:cTn id="89" dur="500" fill="hold"/>
                                        <p:tgtEl>
                                          <p:spTgt spid="60423"/>
                                        </p:tgtEl>
                                        <p:attrNameLst>
                                          <p:attrName>ppt_x</p:attrName>
                                        </p:attrNameLst>
                                      </p:cBhvr>
                                      <p:tavLst>
                                        <p:tav tm="0">
                                          <p:val>
                                            <p:strVal val="#ppt_x"/>
                                          </p:val>
                                        </p:tav>
                                        <p:tav tm="100000">
                                          <p:val>
                                            <p:strVal val="#ppt_x"/>
                                          </p:val>
                                        </p:tav>
                                      </p:tavLst>
                                    </p:anim>
                                    <p:anim calcmode="lin" valueType="num">
                                      <p:cBhvr additive="base">
                                        <p:cTn id="90"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60434"/>
                                        </p:tgtEl>
                                        <p:attrNameLst>
                                          <p:attrName>style.visibility</p:attrName>
                                        </p:attrNameLst>
                                      </p:cBhvr>
                                      <p:to>
                                        <p:strVal val="visible"/>
                                      </p:to>
                                    </p:set>
                                    <p:animEffect transition="in" filter="dissolve">
                                      <p:cBhvr>
                                        <p:cTn id="95" dur="500"/>
                                        <p:tgtEl>
                                          <p:spTgt spid="6043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60422"/>
                                        </p:tgtEl>
                                        <p:attrNameLst>
                                          <p:attrName>style.visibility</p:attrName>
                                        </p:attrNameLst>
                                      </p:cBhvr>
                                      <p:to>
                                        <p:strVal val="visible"/>
                                      </p:to>
                                    </p:set>
                                    <p:anim calcmode="lin" valueType="num">
                                      <p:cBhvr additive="base">
                                        <p:cTn id="100" dur="500" fill="hold"/>
                                        <p:tgtEl>
                                          <p:spTgt spid="60422"/>
                                        </p:tgtEl>
                                        <p:attrNameLst>
                                          <p:attrName>ppt_x</p:attrName>
                                        </p:attrNameLst>
                                      </p:cBhvr>
                                      <p:tavLst>
                                        <p:tav tm="0">
                                          <p:val>
                                            <p:strVal val="#ppt_x"/>
                                          </p:val>
                                        </p:tav>
                                        <p:tav tm="100000">
                                          <p:val>
                                            <p:strVal val="#ppt_x"/>
                                          </p:val>
                                        </p:tav>
                                      </p:tavLst>
                                    </p:anim>
                                    <p:anim calcmode="lin" valueType="num">
                                      <p:cBhvr additive="base">
                                        <p:cTn id="101"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60435"/>
                                        </p:tgtEl>
                                        <p:attrNameLst>
                                          <p:attrName>style.visibility</p:attrName>
                                        </p:attrNameLst>
                                      </p:cBhvr>
                                      <p:to>
                                        <p:strVal val="visible"/>
                                      </p:to>
                                    </p:set>
                                    <p:animEffect transition="in" filter="dissolve">
                                      <p:cBhvr>
                                        <p:cTn id="106" dur="500"/>
                                        <p:tgtEl>
                                          <p:spTgt spid="6043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60436"/>
                                        </p:tgtEl>
                                        <p:attrNameLst>
                                          <p:attrName>style.visibility</p:attrName>
                                        </p:attrNameLst>
                                      </p:cBhvr>
                                      <p:to>
                                        <p:strVal val="visible"/>
                                      </p:to>
                                    </p:set>
                                    <p:anim calcmode="lin" valueType="num">
                                      <p:cBhvr additive="base">
                                        <p:cTn id="111" dur="500" fill="hold"/>
                                        <p:tgtEl>
                                          <p:spTgt spid="60436"/>
                                        </p:tgtEl>
                                        <p:attrNameLst>
                                          <p:attrName>ppt_x</p:attrName>
                                        </p:attrNameLst>
                                      </p:cBhvr>
                                      <p:tavLst>
                                        <p:tav tm="0">
                                          <p:val>
                                            <p:strVal val="#ppt_x"/>
                                          </p:val>
                                        </p:tav>
                                        <p:tav tm="100000">
                                          <p:val>
                                            <p:strVal val="#ppt_x"/>
                                          </p:val>
                                        </p:tav>
                                      </p:tavLst>
                                    </p:anim>
                                    <p:anim calcmode="lin" valueType="num">
                                      <p:cBhvr additive="base">
                                        <p:cTn id="112" dur="500" fill="hold"/>
                                        <p:tgtEl>
                                          <p:spTgt spid="60436"/>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0437"/>
                                        </p:tgtEl>
                                        <p:attrNameLst>
                                          <p:attrName>style.visibility</p:attrName>
                                        </p:attrNameLst>
                                      </p:cBhvr>
                                      <p:to>
                                        <p:strVal val="visible"/>
                                      </p:to>
                                    </p:set>
                                    <p:animEffect transition="in" filter="dissolve">
                                      <p:cBhvr>
                                        <p:cTn id="117" dur="500"/>
                                        <p:tgtEl>
                                          <p:spTgt spid="6043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60438"/>
                                        </p:tgtEl>
                                        <p:attrNameLst>
                                          <p:attrName>style.visibility</p:attrName>
                                        </p:attrNameLst>
                                      </p:cBhvr>
                                      <p:to>
                                        <p:strVal val="visible"/>
                                      </p:to>
                                    </p:set>
                                    <p:anim calcmode="lin" valueType="num">
                                      <p:cBhvr additive="base">
                                        <p:cTn id="122" dur="500" fill="hold"/>
                                        <p:tgtEl>
                                          <p:spTgt spid="60438"/>
                                        </p:tgtEl>
                                        <p:attrNameLst>
                                          <p:attrName>ppt_x</p:attrName>
                                        </p:attrNameLst>
                                      </p:cBhvr>
                                      <p:tavLst>
                                        <p:tav tm="0">
                                          <p:val>
                                            <p:strVal val="#ppt_x"/>
                                          </p:val>
                                        </p:tav>
                                        <p:tav tm="100000">
                                          <p:val>
                                            <p:strVal val="#ppt_x"/>
                                          </p:val>
                                        </p:tav>
                                      </p:tavLst>
                                    </p:anim>
                                    <p:anim calcmode="lin" valueType="num">
                                      <p:cBhvr additive="base">
                                        <p:cTn id="123" dur="500" fill="hold"/>
                                        <p:tgtEl>
                                          <p:spTgt spid="60438"/>
                                        </p:tgtEl>
                                        <p:attrNameLst>
                                          <p:attrName>ppt_y</p:attrName>
                                        </p:attrNameLst>
                                      </p:cBhvr>
                                      <p:tavLst>
                                        <p:tav tm="0">
                                          <p:val>
                                            <p:strVal val="1+#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60439"/>
                                        </p:tgtEl>
                                        <p:attrNameLst>
                                          <p:attrName>style.visibility</p:attrName>
                                        </p:attrNameLst>
                                      </p:cBhvr>
                                      <p:to>
                                        <p:strVal val="visible"/>
                                      </p:to>
                                    </p:set>
                                    <p:animEffect transition="in" filter="dissolve">
                                      <p:cBhvr>
                                        <p:cTn id="128" dur="500"/>
                                        <p:tgtEl>
                                          <p:spTgt spid="60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8" grpId="0"/>
      <p:bldP spid="60429" grpId="0"/>
      <p:bldP spid="60430" grpId="0"/>
      <p:bldP spid="60431" grpId="0"/>
      <p:bldP spid="60432" grpId="0"/>
      <p:bldP spid="60433" grpId="0"/>
      <p:bldP spid="60434" grpId="0"/>
      <p:bldP spid="60435" grpId="0"/>
      <p:bldP spid="60437" grpId="0"/>
      <p:bldP spid="60439" grpId="0"/>
      <p:bldP spid="604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smtClean="0"/>
              <a:t>Private / Commercial Organisations</a:t>
            </a:r>
          </a:p>
        </p:txBody>
      </p:sp>
      <p:sp>
        <p:nvSpPr>
          <p:cNvPr id="10243" name="Content Placeholder 2"/>
          <p:cNvSpPr>
            <a:spLocks noGrp="1"/>
          </p:cNvSpPr>
          <p:nvPr>
            <p:ph idx="1"/>
          </p:nvPr>
        </p:nvSpPr>
        <p:spPr/>
        <p:txBody>
          <a:bodyPr/>
          <a:lstStyle/>
          <a:p>
            <a:pPr eaLnBrk="1" hangingPunct="1"/>
            <a:r>
              <a:rPr lang="en-GB" altLang="en-US" dirty="0" smtClean="0"/>
              <a:t>private organisations can be categorised further by their size!</a:t>
            </a:r>
          </a:p>
          <a:p>
            <a:pPr eaLnBrk="1" hangingPunct="1"/>
            <a:r>
              <a:rPr lang="en-GB" altLang="en-US" dirty="0" smtClean="0"/>
              <a:t>Large global companies e.g. Virgin Atlantic, </a:t>
            </a:r>
            <a:r>
              <a:rPr lang="en-GB" altLang="en-US" dirty="0" err="1" smtClean="0"/>
              <a:t>Tui</a:t>
            </a:r>
            <a:r>
              <a:rPr lang="en-GB" altLang="en-US" dirty="0" smtClean="0"/>
              <a:t>, Intercontinental Hotel Group.  Expected to make a profit for the shareholders who have invested in the company.</a:t>
            </a:r>
          </a:p>
          <a:p>
            <a:pPr eaLnBrk="1" hangingPunct="1"/>
            <a:r>
              <a:rPr lang="en-GB" altLang="en-US" dirty="0" smtClean="0"/>
              <a:t>Small to medium sized enterprises (SME’s), e.g. small independent hotels, attractions and travel agents.  Aim again is to make a profit to keep their businesses running!</a:t>
            </a:r>
          </a:p>
          <a:p>
            <a:pPr eaLnBrk="1" hangingPunct="1"/>
            <a:endParaRPr lang="en-GB" altLang="en-US" dirty="0" smtClean="0"/>
          </a:p>
        </p:txBody>
      </p:sp>
    </p:spTree>
    <p:extLst>
      <p:ext uri="{BB962C8B-B14F-4D97-AF65-F5344CB8AC3E}">
        <p14:creationId xmlns:p14="http://schemas.microsoft.com/office/powerpoint/2010/main" val="2287664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2845</TotalTime>
  <Words>1157</Words>
  <Application>Microsoft Office PowerPoint</Application>
  <PresentationFormat>Widescreen</PresentationFormat>
  <Paragraphs>103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Tw Cen MT</vt:lpstr>
      <vt:lpstr>Verdana</vt:lpstr>
      <vt:lpstr>Wingdings 2</vt:lpstr>
      <vt:lpstr>Droplet</vt:lpstr>
      <vt:lpstr>Scale of visitor attractions &amp; ownership structures </vt:lpstr>
      <vt:lpstr>Scale</vt:lpstr>
      <vt:lpstr>Scale of different attraction</vt:lpstr>
      <vt:lpstr>PowerPoint Presentation</vt:lpstr>
      <vt:lpstr>PowerPoint Presentation</vt:lpstr>
      <vt:lpstr>PowerPoint Presentation</vt:lpstr>
      <vt:lpstr>Ownership of attractions    The 3 Tourism Sectors </vt:lpstr>
      <vt:lpstr>Objectives of Private Sector/Commercial  Businesses</vt:lpstr>
      <vt:lpstr>Private / Commercial Organisations</vt:lpstr>
      <vt:lpstr>Non Commercial Organisations </vt:lpstr>
      <vt:lpstr>Aims and objectives of public sector services</vt:lpstr>
      <vt:lpstr>Voluntary Sector Organisations</vt:lpstr>
      <vt:lpstr>Aims and Objectives of voluntary organisations</vt:lpstr>
      <vt:lpstr>Ownership Structure task </vt:lpstr>
      <vt:lpstr>PowerPoint Presentation</vt:lpstr>
      <vt:lpstr>PowerPoint Presentation</vt:lpstr>
      <vt:lpstr>PowerPoint Presentation</vt:lpstr>
      <vt:lpstr>Key economic terms</vt:lpstr>
      <vt:lpstr>How do visitor attractions contribute to the local/national economy?</vt:lpstr>
      <vt:lpstr>How do visitor attractions benefit the local and national economies</vt:lpstr>
      <vt:lpstr>What is the Multiplier effect? </vt:lpstr>
      <vt:lpstr>PowerPoint Presentation</vt:lpstr>
      <vt:lpstr>Understanding Company Accounts</vt:lpstr>
      <vt:lpstr>Scale of attractions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 of visitor attractions</dc:title>
  <dc:creator>Helen Sharp</dc:creator>
  <cp:lastModifiedBy>Helen Sharp</cp:lastModifiedBy>
  <cp:revision>14</cp:revision>
  <dcterms:created xsi:type="dcterms:W3CDTF">2020-09-10T09:08:23Z</dcterms:created>
  <dcterms:modified xsi:type="dcterms:W3CDTF">2020-09-22T10:15:06Z</dcterms:modified>
</cp:coreProperties>
</file>