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  <p:sldMasterId id="2147483780" r:id="rId2"/>
  </p:sldMasterIdLst>
  <p:notesMasterIdLst>
    <p:notesMasterId r:id="rId14"/>
  </p:notesMasterIdLst>
  <p:sldIdLst>
    <p:sldId id="256" r:id="rId3"/>
    <p:sldId id="264" r:id="rId4"/>
    <p:sldId id="266" r:id="rId5"/>
    <p:sldId id="257" r:id="rId6"/>
    <p:sldId id="258" r:id="rId7"/>
    <p:sldId id="259" r:id="rId8"/>
    <p:sldId id="265" r:id="rId9"/>
    <p:sldId id="260" r:id="rId10"/>
    <p:sldId id="262" r:id="rId11"/>
    <p:sldId id="263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9884" autoAdjust="0"/>
  </p:normalViewPr>
  <p:slideViewPr>
    <p:cSldViewPr snapToGrid="0">
      <p:cViewPr varScale="1">
        <p:scale>
          <a:sx n="103" d="100"/>
          <a:sy n="103" d="100"/>
        </p:scale>
        <p:origin x="6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34F380-2DF5-4D17-84AB-67537DAE8425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E59F5A1B-4B69-4247-91D0-F497500FAAFD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Additional revenue</a:t>
          </a:r>
        </a:p>
      </dgm:t>
    </dgm:pt>
    <dgm:pt modelId="{9CDFF46F-8180-47B3-BC47-FF97B36CF0F8}" type="parTrans" cxnId="{09D1CC48-4393-4FC8-AE73-44864B8D494C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ABE8D9AF-1655-462B-97A6-3C04BADDDD6F}" type="sibTrans" cxnId="{09D1CC48-4393-4FC8-AE73-44864B8D494C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8B9DA226-7D30-47E3-BBA7-FA7122163C3B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Novelty events e.g. </a:t>
          </a:r>
          <a:r>
            <a:rPr lang="en-GB" b="1" dirty="0" err="1">
              <a:solidFill>
                <a:schemeClr val="tx1"/>
              </a:solidFill>
            </a:rPr>
            <a:t>xmas</a:t>
          </a:r>
          <a:r>
            <a:rPr lang="en-GB" b="1" dirty="0">
              <a:solidFill>
                <a:schemeClr val="tx1"/>
              </a:solidFill>
            </a:rPr>
            <a:t> fair</a:t>
          </a:r>
        </a:p>
      </dgm:t>
    </dgm:pt>
    <dgm:pt modelId="{5099760C-84E6-4BB1-BA46-78604627FC92}" type="parTrans" cxnId="{E03B573A-A2E2-4160-A49A-7E1443D4EB31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882C3EA1-0479-4AA7-9206-10EFB0417437}" type="sibTrans" cxnId="{E03B573A-A2E2-4160-A49A-7E1443D4EB31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D3E735D1-C3CC-40F6-AB2D-F9AFB09630F2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New exhibitions or travelling exhibitions e.g. Dippy</a:t>
          </a:r>
        </a:p>
      </dgm:t>
    </dgm:pt>
    <dgm:pt modelId="{C93E32A3-13CC-409D-85BF-FC9B2390D391}" type="parTrans" cxnId="{B5862E12-E6B2-4CEE-9AF6-174817ADBE14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50B2D32D-0CE8-4759-B902-C7506914D5F7}" type="sibTrans" cxnId="{B5862E12-E6B2-4CEE-9AF6-174817ADBE14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E9DEF94B-4F8D-4001-A262-7D46240126F0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Offering/ expanding accommodation</a:t>
          </a:r>
        </a:p>
      </dgm:t>
    </dgm:pt>
    <dgm:pt modelId="{210BEC8B-F71D-4447-BDB8-F9153E788F65}" type="parTrans" cxnId="{6C61FE6C-BD29-46B0-906E-8A722270DB34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570D4179-CDA1-4456-9296-CA120799A49D}" type="sibTrans" cxnId="{6C61FE6C-BD29-46B0-906E-8A722270DB34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332B569C-DB0D-4D14-B274-821085B8F2FC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Merchandise and gift shops </a:t>
          </a:r>
        </a:p>
      </dgm:t>
    </dgm:pt>
    <dgm:pt modelId="{8D4EF7CA-B2AB-48E1-862B-0C4BA3D1DF7B}" type="parTrans" cxnId="{798E3891-9D1B-4182-855A-B267E34F17CA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FE024DF3-8F3A-4B60-BDC7-7F93AC9E6226}" type="sibTrans" cxnId="{798E3891-9D1B-4182-855A-B267E34F17CA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3B0129A3-04C0-49D8-8F9A-C2634844CF80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Offering tours at set times</a:t>
          </a:r>
        </a:p>
      </dgm:t>
    </dgm:pt>
    <dgm:pt modelId="{2871BC52-D098-496B-AB23-D80345CC6EE8}" type="parTrans" cxnId="{75A46AD2-AE9B-4E18-B634-735438AD2BFF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EE5A3B09-E017-4344-B448-4D033765E5D1}" type="sibTrans" cxnId="{75A46AD2-AE9B-4E18-B634-735438AD2BFF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44886CF2-5BEF-43FA-899E-3C8ADACEEC83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Venue hire (hiring out to others)</a:t>
          </a:r>
        </a:p>
      </dgm:t>
    </dgm:pt>
    <dgm:pt modelId="{67F4BFF3-90E2-4B29-B789-58C8A34F6E48}" type="parTrans" cxnId="{C2930C43-A4AA-44F2-BA4F-B4EAAE971D01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A7FBBFAB-C955-4CFA-911B-CDB202AC7902}" type="sibTrans" cxnId="{C2930C43-A4AA-44F2-BA4F-B4EAAE971D01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F7334AC3-0EAF-41EC-AD1E-1A435191BB93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Opening rides or 4D cinema e.g. Cadbury World</a:t>
          </a:r>
        </a:p>
      </dgm:t>
    </dgm:pt>
    <dgm:pt modelId="{1E535D2E-82E6-4920-9E3B-F866EA85E315}" type="parTrans" cxnId="{C5F79710-FC5C-47A2-8099-16E2554DB594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6F71AF15-97A9-4A78-BD67-A48508ED3A0E}" type="sibTrans" cxnId="{C5F79710-FC5C-47A2-8099-16E2554DB594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E2F02994-351D-4193-9FA2-58DBD22C004C}" type="pres">
      <dgm:prSet presAssocID="{9334F380-2DF5-4D17-84AB-67537DAE842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A32598-0957-4BF1-B406-E3B0F894DBC7}" type="pres">
      <dgm:prSet presAssocID="{E59F5A1B-4B69-4247-91D0-F497500FAAFD}" presName="centerShape" presStyleLbl="node0" presStyleIdx="0" presStyleCnt="1"/>
      <dgm:spPr/>
      <dgm:t>
        <a:bodyPr/>
        <a:lstStyle/>
        <a:p>
          <a:endParaRPr lang="en-US"/>
        </a:p>
      </dgm:t>
    </dgm:pt>
    <dgm:pt modelId="{4C75A51F-BC2F-4A94-A9DC-A7C9B5153825}" type="pres">
      <dgm:prSet presAssocID="{5099760C-84E6-4BB1-BA46-78604627FC92}" presName="parTrans" presStyleLbl="sibTrans2D1" presStyleIdx="0" presStyleCnt="7"/>
      <dgm:spPr/>
      <dgm:t>
        <a:bodyPr/>
        <a:lstStyle/>
        <a:p>
          <a:endParaRPr lang="en-US"/>
        </a:p>
      </dgm:t>
    </dgm:pt>
    <dgm:pt modelId="{4D714F5A-52B5-40A2-AFFF-C01C526B7598}" type="pres">
      <dgm:prSet presAssocID="{5099760C-84E6-4BB1-BA46-78604627FC92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9AA4C200-3597-4974-B930-4359CCB04F01}" type="pres">
      <dgm:prSet presAssocID="{8B9DA226-7D30-47E3-BBA7-FA7122163C3B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FFE53F-230C-4804-81EA-1A9158F3CBB1}" type="pres">
      <dgm:prSet presAssocID="{C93E32A3-13CC-409D-85BF-FC9B2390D391}" presName="parTrans" presStyleLbl="sibTrans2D1" presStyleIdx="1" presStyleCnt="7"/>
      <dgm:spPr/>
      <dgm:t>
        <a:bodyPr/>
        <a:lstStyle/>
        <a:p>
          <a:endParaRPr lang="en-US"/>
        </a:p>
      </dgm:t>
    </dgm:pt>
    <dgm:pt modelId="{B9F297B0-A792-471B-A7FB-98B8BF500228}" type="pres">
      <dgm:prSet presAssocID="{C93E32A3-13CC-409D-85BF-FC9B2390D391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3C503CEA-CDFC-4B11-9742-DC39149ED6E2}" type="pres">
      <dgm:prSet presAssocID="{D3E735D1-C3CC-40F6-AB2D-F9AFB09630F2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F5B304-DF14-4E0E-A56D-D8FEE69F2FFF}" type="pres">
      <dgm:prSet presAssocID="{210BEC8B-F71D-4447-BDB8-F9153E788F65}" presName="parTrans" presStyleLbl="sibTrans2D1" presStyleIdx="2" presStyleCnt="7"/>
      <dgm:spPr/>
      <dgm:t>
        <a:bodyPr/>
        <a:lstStyle/>
        <a:p>
          <a:endParaRPr lang="en-US"/>
        </a:p>
      </dgm:t>
    </dgm:pt>
    <dgm:pt modelId="{61F8CC1F-CC53-402B-B27D-B5CEC3193294}" type="pres">
      <dgm:prSet presAssocID="{210BEC8B-F71D-4447-BDB8-F9153E788F65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7D1AD834-8081-4CC1-A195-EAFAF321B70E}" type="pres">
      <dgm:prSet presAssocID="{E9DEF94B-4F8D-4001-A262-7D46240126F0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839B59-4760-4393-8C95-66B48A2D367E}" type="pres">
      <dgm:prSet presAssocID="{8D4EF7CA-B2AB-48E1-862B-0C4BA3D1DF7B}" presName="parTrans" presStyleLbl="sibTrans2D1" presStyleIdx="3" presStyleCnt="7"/>
      <dgm:spPr/>
      <dgm:t>
        <a:bodyPr/>
        <a:lstStyle/>
        <a:p>
          <a:endParaRPr lang="en-US"/>
        </a:p>
      </dgm:t>
    </dgm:pt>
    <dgm:pt modelId="{7E69276A-D7F8-41A3-B8EA-66BCD5E85B72}" type="pres">
      <dgm:prSet presAssocID="{8D4EF7CA-B2AB-48E1-862B-0C4BA3D1DF7B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E42F7654-C45A-4AE2-ABB4-31173DA15149}" type="pres">
      <dgm:prSet presAssocID="{332B569C-DB0D-4D14-B274-821085B8F2F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17ECC5-B38A-49F5-9D60-0A2A0130F0C6}" type="pres">
      <dgm:prSet presAssocID="{67F4BFF3-90E2-4B29-B789-58C8A34F6E48}" presName="parTrans" presStyleLbl="sibTrans2D1" presStyleIdx="4" presStyleCnt="7"/>
      <dgm:spPr/>
      <dgm:t>
        <a:bodyPr/>
        <a:lstStyle/>
        <a:p>
          <a:endParaRPr lang="en-US"/>
        </a:p>
      </dgm:t>
    </dgm:pt>
    <dgm:pt modelId="{FFF9BEED-F0EE-4E74-B6EA-DC85037DBD85}" type="pres">
      <dgm:prSet presAssocID="{67F4BFF3-90E2-4B29-B789-58C8A34F6E48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77F2FF9C-E99C-4B9F-A53D-7CEDF9A1BBA6}" type="pres">
      <dgm:prSet presAssocID="{44886CF2-5BEF-43FA-899E-3C8ADACEEC8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CE628-E0D6-49EF-A1E2-BC17AE58C1B8}" type="pres">
      <dgm:prSet presAssocID="{1E535D2E-82E6-4920-9E3B-F866EA85E315}" presName="parTrans" presStyleLbl="sibTrans2D1" presStyleIdx="5" presStyleCnt="7"/>
      <dgm:spPr/>
      <dgm:t>
        <a:bodyPr/>
        <a:lstStyle/>
        <a:p>
          <a:endParaRPr lang="en-US"/>
        </a:p>
      </dgm:t>
    </dgm:pt>
    <dgm:pt modelId="{DFF13563-58EF-481E-B593-B4D434522186}" type="pres">
      <dgm:prSet presAssocID="{1E535D2E-82E6-4920-9E3B-F866EA85E315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9183743D-D8DE-496A-8EA7-6B621E99BF85}" type="pres">
      <dgm:prSet presAssocID="{F7334AC3-0EAF-41EC-AD1E-1A435191BB93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998F2F-E532-40FE-921D-471763BF128A}" type="pres">
      <dgm:prSet presAssocID="{2871BC52-D098-496B-AB23-D80345CC6EE8}" presName="parTrans" presStyleLbl="sibTrans2D1" presStyleIdx="6" presStyleCnt="7"/>
      <dgm:spPr/>
      <dgm:t>
        <a:bodyPr/>
        <a:lstStyle/>
        <a:p>
          <a:endParaRPr lang="en-US"/>
        </a:p>
      </dgm:t>
    </dgm:pt>
    <dgm:pt modelId="{AE258C8D-7E01-43CF-9127-64475FCC5AA2}" type="pres">
      <dgm:prSet presAssocID="{2871BC52-D098-496B-AB23-D80345CC6EE8}" presName="connectorText" presStyleLbl="sibTrans2D1" presStyleIdx="6" presStyleCnt="7"/>
      <dgm:spPr/>
      <dgm:t>
        <a:bodyPr/>
        <a:lstStyle/>
        <a:p>
          <a:endParaRPr lang="en-US"/>
        </a:p>
      </dgm:t>
    </dgm:pt>
    <dgm:pt modelId="{30FE0BED-061B-4076-966E-00BE0AC310AE}" type="pres">
      <dgm:prSet presAssocID="{3B0129A3-04C0-49D8-8F9A-C2634844CF80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F79710-FC5C-47A2-8099-16E2554DB594}" srcId="{E59F5A1B-4B69-4247-91D0-F497500FAAFD}" destId="{F7334AC3-0EAF-41EC-AD1E-1A435191BB93}" srcOrd="5" destOrd="0" parTransId="{1E535D2E-82E6-4920-9E3B-F866EA85E315}" sibTransId="{6F71AF15-97A9-4A78-BD67-A48508ED3A0E}"/>
    <dgm:cxn modelId="{5609BE70-C9B3-4CF1-B9E2-AF557C79711C}" type="presOf" srcId="{5099760C-84E6-4BB1-BA46-78604627FC92}" destId="{4C75A51F-BC2F-4A94-A9DC-A7C9B5153825}" srcOrd="0" destOrd="0" presId="urn:microsoft.com/office/officeart/2005/8/layout/radial5"/>
    <dgm:cxn modelId="{1B267F7B-C797-42B4-8C8F-EFCD2BF17F66}" type="presOf" srcId="{E59F5A1B-4B69-4247-91D0-F497500FAAFD}" destId="{24A32598-0957-4BF1-B406-E3B0F894DBC7}" srcOrd="0" destOrd="0" presId="urn:microsoft.com/office/officeart/2005/8/layout/radial5"/>
    <dgm:cxn modelId="{5CA457FC-0511-46F5-9F7F-87AF29A0408A}" type="presOf" srcId="{D3E735D1-C3CC-40F6-AB2D-F9AFB09630F2}" destId="{3C503CEA-CDFC-4B11-9742-DC39149ED6E2}" srcOrd="0" destOrd="0" presId="urn:microsoft.com/office/officeart/2005/8/layout/radial5"/>
    <dgm:cxn modelId="{9581AAE4-C516-4384-86FD-8EDE10DDCC3F}" type="presOf" srcId="{9334F380-2DF5-4D17-84AB-67537DAE8425}" destId="{E2F02994-351D-4193-9FA2-58DBD22C004C}" srcOrd="0" destOrd="0" presId="urn:microsoft.com/office/officeart/2005/8/layout/radial5"/>
    <dgm:cxn modelId="{C240203A-DE75-4B70-9BAB-F7BB61D5CD16}" type="presOf" srcId="{44886CF2-5BEF-43FA-899E-3C8ADACEEC83}" destId="{77F2FF9C-E99C-4B9F-A53D-7CEDF9A1BBA6}" srcOrd="0" destOrd="0" presId="urn:microsoft.com/office/officeart/2005/8/layout/radial5"/>
    <dgm:cxn modelId="{22210CD2-6BBD-4930-9A9C-728E8B28861C}" type="presOf" srcId="{210BEC8B-F71D-4447-BDB8-F9153E788F65}" destId="{61F8CC1F-CC53-402B-B27D-B5CEC3193294}" srcOrd="1" destOrd="0" presId="urn:microsoft.com/office/officeart/2005/8/layout/radial5"/>
    <dgm:cxn modelId="{42B3C5BD-38EC-4F3D-9C2A-44241457AB8E}" type="presOf" srcId="{8D4EF7CA-B2AB-48E1-862B-0C4BA3D1DF7B}" destId="{7E69276A-D7F8-41A3-B8EA-66BCD5E85B72}" srcOrd="1" destOrd="0" presId="urn:microsoft.com/office/officeart/2005/8/layout/radial5"/>
    <dgm:cxn modelId="{4BFD02E9-DB67-442F-BA20-836AB4AC101D}" type="presOf" srcId="{5099760C-84E6-4BB1-BA46-78604627FC92}" destId="{4D714F5A-52B5-40A2-AFFF-C01C526B7598}" srcOrd="1" destOrd="0" presId="urn:microsoft.com/office/officeart/2005/8/layout/radial5"/>
    <dgm:cxn modelId="{37A96A59-A5CE-4E34-8A3E-AD03E8892A0F}" type="presOf" srcId="{332B569C-DB0D-4D14-B274-821085B8F2FC}" destId="{E42F7654-C45A-4AE2-ABB4-31173DA15149}" srcOrd="0" destOrd="0" presId="urn:microsoft.com/office/officeart/2005/8/layout/radial5"/>
    <dgm:cxn modelId="{43BE96D3-C5A1-4429-980B-C8EAA21118DB}" type="presOf" srcId="{2871BC52-D098-496B-AB23-D80345CC6EE8}" destId="{71998F2F-E532-40FE-921D-471763BF128A}" srcOrd="0" destOrd="0" presId="urn:microsoft.com/office/officeart/2005/8/layout/radial5"/>
    <dgm:cxn modelId="{11F466BB-AFC0-4228-8781-BC3260F423ED}" type="presOf" srcId="{67F4BFF3-90E2-4B29-B789-58C8A34F6E48}" destId="{7017ECC5-B38A-49F5-9D60-0A2A0130F0C6}" srcOrd="0" destOrd="0" presId="urn:microsoft.com/office/officeart/2005/8/layout/radial5"/>
    <dgm:cxn modelId="{B5862E12-E6B2-4CEE-9AF6-174817ADBE14}" srcId="{E59F5A1B-4B69-4247-91D0-F497500FAAFD}" destId="{D3E735D1-C3CC-40F6-AB2D-F9AFB09630F2}" srcOrd="1" destOrd="0" parTransId="{C93E32A3-13CC-409D-85BF-FC9B2390D391}" sibTransId="{50B2D32D-0CE8-4759-B902-C7506914D5F7}"/>
    <dgm:cxn modelId="{D7E0A190-0C2C-48B0-82F0-74AE22D53079}" type="presOf" srcId="{1E535D2E-82E6-4920-9E3B-F866EA85E315}" destId="{DA6CE628-E0D6-49EF-A1E2-BC17AE58C1B8}" srcOrd="0" destOrd="0" presId="urn:microsoft.com/office/officeart/2005/8/layout/radial5"/>
    <dgm:cxn modelId="{75A46AD2-AE9B-4E18-B634-735438AD2BFF}" srcId="{E59F5A1B-4B69-4247-91D0-F497500FAAFD}" destId="{3B0129A3-04C0-49D8-8F9A-C2634844CF80}" srcOrd="6" destOrd="0" parTransId="{2871BC52-D098-496B-AB23-D80345CC6EE8}" sibTransId="{EE5A3B09-E017-4344-B448-4D033765E5D1}"/>
    <dgm:cxn modelId="{5C43DB4A-49AA-4D5C-9CCD-57D1032000FA}" type="presOf" srcId="{C93E32A3-13CC-409D-85BF-FC9B2390D391}" destId="{5EFFE53F-230C-4804-81EA-1A9158F3CBB1}" srcOrd="0" destOrd="0" presId="urn:microsoft.com/office/officeart/2005/8/layout/radial5"/>
    <dgm:cxn modelId="{6C61FE6C-BD29-46B0-906E-8A722270DB34}" srcId="{E59F5A1B-4B69-4247-91D0-F497500FAAFD}" destId="{E9DEF94B-4F8D-4001-A262-7D46240126F0}" srcOrd="2" destOrd="0" parTransId="{210BEC8B-F71D-4447-BDB8-F9153E788F65}" sibTransId="{570D4179-CDA1-4456-9296-CA120799A49D}"/>
    <dgm:cxn modelId="{7AB098B5-B15A-4C97-8412-D0AD7F91DB83}" type="presOf" srcId="{8D4EF7CA-B2AB-48E1-862B-0C4BA3D1DF7B}" destId="{F8839B59-4760-4393-8C95-66B48A2D367E}" srcOrd="0" destOrd="0" presId="urn:microsoft.com/office/officeart/2005/8/layout/radial5"/>
    <dgm:cxn modelId="{F3A25278-2617-4C5F-84EA-A84FC4A44A8F}" type="presOf" srcId="{F7334AC3-0EAF-41EC-AD1E-1A435191BB93}" destId="{9183743D-D8DE-496A-8EA7-6B621E99BF85}" srcOrd="0" destOrd="0" presId="urn:microsoft.com/office/officeart/2005/8/layout/radial5"/>
    <dgm:cxn modelId="{1A5DA0BC-E99C-4BAB-85A4-F8F53ABC83AC}" type="presOf" srcId="{1E535D2E-82E6-4920-9E3B-F866EA85E315}" destId="{DFF13563-58EF-481E-B593-B4D434522186}" srcOrd="1" destOrd="0" presId="urn:microsoft.com/office/officeart/2005/8/layout/radial5"/>
    <dgm:cxn modelId="{09D1CC48-4393-4FC8-AE73-44864B8D494C}" srcId="{9334F380-2DF5-4D17-84AB-67537DAE8425}" destId="{E59F5A1B-4B69-4247-91D0-F497500FAAFD}" srcOrd="0" destOrd="0" parTransId="{9CDFF46F-8180-47B3-BC47-FF97B36CF0F8}" sibTransId="{ABE8D9AF-1655-462B-97A6-3C04BADDDD6F}"/>
    <dgm:cxn modelId="{798E3891-9D1B-4182-855A-B267E34F17CA}" srcId="{E59F5A1B-4B69-4247-91D0-F497500FAAFD}" destId="{332B569C-DB0D-4D14-B274-821085B8F2FC}" srcOrd="3" destOrd="0" parTransId="{8D4EF7CA-B2AB-48E1-862B-0C4BA3D1DF7B}" sibTransId="{FE024DF3-8F3A-4B60-BDC7-7F93AC9E6226}"/>
    <dgm:cxn modelId="{016EF163-FB89-4E78-8D4C-6A6398FE2639}" type="presOf" srcId="{E9DEF94B-4F8D-4001-A262-7D46240126F0}" destId="{7D1AD834-8081-4CC1-A195-EAFAF321B70E}" srcOrd="0" destOrd="0" presId="urn:microsoft.com/office/officeart/2005/8/layout/radial5"/>
    <dgm:cxn modelId="{4EF977F9-5EA0-4419-B6D2-3FEB1E096F91}" type="presOf" srcId="{210BEC8B-F71D-4447-BDB8-F9153E788F65}" destId="{CEF5B304-DF14-4E0E-A56D-D8FEE69F2FFF}" srcOrd="0" destOrd="0" presId="urn:microsoft.com/office/officeart/2005/8/layout/radial5"/>
    <dgm:cxn modelId="{E0636144-90F5-4824-B016-0902DD54C2AA}" type="presOf" srcId="{67F4BFF3-90E2-4B29-B789-58C8A34F6E48}" destId="{FFF9BEED-F0EE-4E74-B6EA-DC85037DBD85}" srcOrd="1" destOrd="0" presId="urn:microsoft.com/office/officeart/2005/8/layout/radial5"/>
    <dgm:cxn modelId="{BD4816DD-7A8B-4261-89D2-B58D03793FE8}" type="presOf" srcId="{8B9DA226-7D30-47E3-BBA7-FA7122163C3B}" destId="{9AA4C200-3597-4974-B930-4359CCB04F01}" srcOrd="0" destOrd="0" presId="urn:microsoft.com/office/officeart/2005/8/layout/radial5"/>
    <dgm:cxn modelId="{C2930C43-A4AA-44F2-BA4F-B4EAAE971D01}" srcId="{E59F5A1B-4B69-4247-91D0-F497500FAAFD}" destId="{44886CF2-5BEF-43FA-899E-3C8ADACEEC83}" srcOrd="4" destOrd="0" parTransId="{67F4BFF3-90E2-4B29-B789-58C8A34F6E48}" sibTransId="{A7FBBFAB-C955-4CFA-911B-CDB202AC7902}"/>
    <dgm:cxn modelId="{5AF3CDD3-F47F-42A0-AADA-C32C54F17F03}" type="presOf" srcId="{2871BC52-D098-496B-AB23-D80345CC6EE8}" destId="{AE258C8D-7E01-43CF-9127-64475FCC5AA2}" srcOrd="1" destOrd="0" presId="urn:microsoft.com/office/officeart/2005/8/layout/radial5"/>
    <dgm:cxn modelId="{1ABE8C40-E3D5-4A7E-A3BD-46884A891DDA}" type="presOf" srcId="{C93E32A3-13CC-409D-85BF-FC9B2390D391}" destId="{B9F297B0-A792-471B-A7FB-98B8BF500228}" srcOrd="1" destOrd="0" presId="urn:microsoft.com/office/officeart/2005/8/layout/radial5"/>
    <dgm:cxn modelId="{97E01B80-AACF-4803-B0DF-5E1CC9F157BF}" type="presOf" srcId="{3B0129A3-04C0-49D8-8F9A-C2634844CF80}" destId="{30FE0BED-061B-4076-966E-00BE0AC310AE}" srcOrd="0" destOrd="0" presId="urn:microsoft.com/office/officeart/2005/8/layout/radial5"/>
    <dgm:cxn modelId="{E03B573A-A2E2-4160-A49A-7E1443D4EB31}" srcId="{E59F5A1B-4B69-4247-91D0-F497500FAAFD}" destId="{8B9DA226-7D30-47E3-BBA7-FA7122163C3B}" srcOrd="0" destOrd="0" parTransId="{5099760C-84E6-4BB1-BA46-78604627FC92}" sibTransId="{882C3EA1-0479-4AA7-9206-10EFB0417437}"/>
    <dgm:cxn modelId="{5846981C-543C-4279-B42D-C0D9E8E36C09}" type="presParOf" srcId="{E2F02994-351D-4193-9FA2-58DBD22C004C}" destId="{24A32598-0957-4BF1-B406-E3B0F894DBC7}" srcOrd="0" destOrd="0" presId="urn:microsoft.com/office/officeart/2005/8/layout/radial5"/>
    <dgm:cxn modelId="{244FD947-FC3B-4B84-9BFD-CAF945F10E6D}" type="presParOf" srcId="{E2F02994-351D-4193-9FA2-58DBD22C004C}" destId="{4C75A51F-BC2F-4A94-A9DC-A7C9B5153825}" srcOrd="1" destOrd="0" presId="urn:microsoft.com/office/officeart/2005/8/layout/radial5"/>
    <dgm:cxn modelId="{7F09314F-FBE9-486D-9E30-00B337F20927}" type="presParOf" srcId="{4C75A51F-BC2F-4A94-A9DC-A7C9B5153825}" destId="{4D714F5A-52B5-40A2-AFFF-C01C526B7598}" srcOrd="0" destOrd="0" presId="urn:microsoft.com/office/officeart/2005/8/layout/radial5"/>
    <dgm:cxn modelId="{6D67E405-ABEC-430A-9699-6026644E6CA8}" type="presParOf" srcId="{E2F02994-351D-4193-9FA2-58DBD22C004C}" destId="{9AA4C200-3597-4974-B930-4359CCB04F01}" srcOrd="2" destOrd="0" presId="urn:microsoft.com/office/officeart/2005/8/layout/radial5"/>
    <dgm:cxn modelId="{729D8578-A64A-411D-BA4B-6D34AD3DA42F}" type="presParOf" srcId="{E2F02994-351D-4193-9FA2-58DBD22C004C}" destId="{5EFFE53F-230C-4804-81EA-1A9158F3CBB1}" srcOrd="3" destOrd="0" presId="urn:microsoft.com/office/officeart/2005/8/layout/radial5"/>
    <dgm:cxn modelId="{8F7BD5E8-B3C0-4958-AE45-71450A294E06}" type="presParOf" srcId="{5EFFE53F-230C-4804-81EA-1A9158F3CBB1}" destId="{B9F297B0-A792-471B-A7FB-98B8BF500228}" srcOrd="0" destOrd="0" presId="urn:microsoft.com/office/officeart/2005/8/layout/radial5"/>
    <dgm:cxn modelId="{66ACA49F-0F0E-4EE3-8482-456EBB29EA09}" type="presParOf" srcId="{E2F02994-351D-4193-9FA2-58DBD22C004C}" destId="{3C503CEA-CDFC-4B11-9742-DC39149ED6E2}" srcOrd="4" destOrd="0" presId="urn:microsoft.com/office/officeart/2005/8/layout/radial5"/>
    <dgm:cxn modelId="{8CAF5F85-C35C-4EE1-A267-6FD256FE61EE}" type="presParOf" srcId="{E2F02994-351D-4193-9FA2-58DBD22C004C}" destId="{CEF5B304-DF14-4E0E-A56D-D8FEE69F2FFF}" srcOrd="5" destOrd="0" presId="urn:microsoft.com/office/officeart/2005/8/layout/radial5"/>
    <dgm:cxn modelId="{6DEF79FE-578F-4636-A848-5C0011B37706}" type="presParOf" srcId="{CEF5B304-DF14-4E0E-A56D-D8FEE69F2FFF}" destId="{61F8CC1F-CC53-402B-B27D-B5CEC3193294}" srcOrd="0" destOrd="0" presId="urn:microsoft.com/office/officeart/2005/8/layout/radial5"/>
    <dgm:cxn modelId="{107A4B88-12A3-4DBF-B625-B5741DA10756}" type="presParOf" srcId="{E2F02994-351D-4193-9FA2-58DBD22C004C}" destId="{7D1AD834-8081-4CC1-A195-EAFAF321B70E}" srcOrd="6" destOrd="0" presId="urn:microsoft.com/office/officeart/2005/8/layout/radial5"/>
    <dgm:cxn modelId="{1FF60A31-E3A4-4AF8-ADB0-DC98F53F0F0F}" type="presParOf" srcId="{E2F02994-351D-4193-9FA2-58DBD22C004C}" destId="{F8839B59-4760-4393-8C95-66B48A2D367E}" srcOrd="7" destOrd="0" presId="urn:microsoft.com/office/officeart/2005/8/layout/radial5"/>
    <dgm:cxn modelId="{96902864-9A7A-494A-9306-104F5DFC3838}" type="presParOf" srcId="{F8839B59-4760-4393-8C95-66B48A2D367E}" destId="{7E69276A-D7F8-41A3-B8EA-66BCD5E85B72}" srcOrd="0" destOrd="0" presId="urn:microsoft.com/office/officeart/2005/8/layout/radial5"/>
    <dgm:cxn modelId="{89E5A3AC-8EA2-447E-9909-0541F6168294}" type="presParOf" srcId="{E2F02994-351D-4193-9FA2-58DBD22C004C}" destId="{E42F7654-C45A-4AE2-ABB4-31173DA15149}" srcOrd="8" destOrd="0" presId="urn:microsoft.com/office/officeart/2005/8/layout/radial5"/>
    <dgm:cxn modelId="{06E9A7C5-8433-49AB-8DCE-B25C4248CE6C}" type="presParOf" srcId="{E2F02994-351D-4193-9FA2-58DBD22C004C}" destId="{7017ECC5-B38A-49F5-9D60-0A2A0130F0C6}" srcOrd="9" destOrd="0" presId="urn:microsoft.com/office/officeart/2005/8/layout/radial5"/>
    <dgm:cxn modelId="{2F01E8EF-23B1-46BA-9281-B8C8155EA29A}" type="presParOf" srcId="{7017ECC5-B38A-49F5-9D60-0A2A0130F0C6}" destId="{FFF9BEED-F0EE-4E74-B6EA-DC85037DBD85}" srcOrd="0" destOrd="0" presId="urn:microsoft.com/office/officeart/2005/8/layout/radial5"/>
    <dgm:cxn modelId="{61D25D3C-7D87-4EA0-B66D-960F7C4F0750}" type="presParOf" srcId="{E2F02994-351D-4193-9FA2-58DBD22C004C}" destId="{77F2FF9C-E99C-4B9F-A53D-7CEDF9A1BBA6}" srcOrd="10" destOrd="0" presId="urn:microsoft.com/office/officeart/2005/8/layout/radial5"/>
    <dgm:cxn modelId="{777D257C-0BCA-4B21-9CAC-14E6598CC17D}" type="presParOf" srcId="{E2F02994-351D-4193-9FA2-58DBD22C004C}" destId="{DA6CE628-E0D6-49EF-A1E2-BC17AE58C1B8}" srcOrd="11" destOrd="0" presId="urn:microsoft.com/office/officeart/2005/8/layout/radial5"/>
    <dgm:cxn modelId="{21DA5C78-A1C7-422C-90AE-20448EB80880}" type="presParOf" srcId="{DA6CE628-E0D6-49EF-A1E2-BC17AE58C1B8}" destId="{DFF13563-58EF-481E-B593-B4D434522186}" srcOrd="0" destOrd="0" presId="urn:microsoft.com/office/officeart/2005/8/layout/radial5"/>
    <dgm:cxn modelId="{FB635B66-E6CA-4084-A437-49A5ED9CC61A}" type="presParOf" srcId="{E2F02994-351D-4193-9FA2-58DBD22C004C}" destId="{9183743D-D8DE-496A-8EA7-6B621E99BF85}" srcOrd="12" destOrd="0" presId="urn:microsoft.com/office/officeart/2005/8/layout/radial5"/>
    <dgm:cxn modelId="{A6DF9FE4-3137-4DB9-90DE-51A78CA2B49B}" type="presParOf" srcId="{E2F02994-351D-4193-9FA2-58DBD22C004C}" destId="{71998F2F-E532-40FE-921D-471763BF128A}" srcOrd="13" destOrd="0" presId="urn:microsoft.com/office/officeart/2005/8/layout/radial5"/>
    <dgm:cxn modelId="{E6B5A4CB-D8E9-4989-B39F-83D26CC855F8}" type="presParOf" srcId="{71998F2F-E532-40FE-921D-471763BF128A}" destId="{AE258C8D-7E01-43CF-9127-64475FCC5AA2}" srcOrd="0" destOrd="0" presId="urn:microsoft.com/office/officeart/2005/8/layout/radial5"/>
    <dgm:cxn modelId="{B5C83084-56FF-4591-85CF-1E762A060975}" type="presParOf" srcId="{E2F02994-351D-4193-9FA2-58DBD22C004C}" destId="{30FE0BED-061B-4076-966E-00BE0AC310AE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A32598-0957-4BF1-B406-E3B0F894DBC7}">
      <dsp:nvSpPr>
        <dsp:cNvPr id="0" name=""/>
        <dsp:cNvSpPr/>
      </dsp:nvSpPr>
      <dsp:spPr>
        <a:xfrm>
          <a:off x="4042238" y="2655226"/>
          <a:ext cx="1367866" cy="1367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>
              <a:solidFill>
                <a:schemeClr val="tx1"/>
              </a:solidFill>
            </a:rPr>
            <a:t>Additional revenue</a:t>
          </a:r>
        </a:p>
      </dsp:txBody>
      <dsp:txXfrm>
        <a:off x="4242557" y="2855545"/>
        <a:ext cx="967228" cy="967228"/>
      </dsp:txXfrm>
    </dsp:sp>
    <dsp:sp modelId="{4C75A51F-BC2F-4A94-A9DC-A7C9B5153825}">
      <dsp:nvSpPr>
        <dsp:cNvPr id="0" name=""/>
        <dsp:cNvSpPr/>
      </dsp:nvSpPr>
      <dsp:spPr>
        <a:xfrm rot="16200000">
          <a:off x="4474718" y="1962482"/>
          <a:ext cx="502906" cy="46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b="1" kern="1200">
            <a:solidFill>
              <a:schemeClr val="tx1"/>
            </a:solidFill>
          </a:endParaRPr>
        </a:p>
      </dsp:txBody>
      <dsp:txXfrm>
        <a:off x="4544479" y="2125258"/>
        <a:ext cx="363384" cy="279044"/>
      </dsp:txXfrm>
    </dsp:sp>
    <dsp:sp modelId="{9AA4C200-3597-4974-B930-4359CCB04F01}">
      <dsp:nvSpPr>
        <dsp:cNvPr id="0" name=""/>
        <dsp:cNvSpPr/>
      </dsp:nvSpPr>
      <dsp:spPr>
        <a:xfrm>
          <a:off x="3878735" y="11474"/>
          <a:ext cx="1694872" cy="169487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>
              <a:solidFill>
                <a:schemeClr val="tx1"/>
              </a:solidFill>
            </a:rPr>
            <a:t>Novelty events e.g. </a:t>
          </a:r>
          <a:r>
            <a:rPr lang="en-GB" sz="1100" b="1" kern="1200" dirty="0" err="1">
              <a:solidFill>
                <a:schemeClr val="tx1"/>
              </a:solidFill>
            </a:rPr>
            <a:t>xmas</a:t>
          </a:r>
          <a:r>
            <a:rPr lang="en-GB" sz="1100" b="1" kern="1200" dirty="0">
              <a:solidFill>
                <a:schemeClr val="tx1"/>
              </a:solidFill>
            </a:rPr>
            <a:t> fair</a:t>
          </a:r>
        </a:p>
      </dsp:txBody>
      <dsp:txXfrm>
        <a:off x="4126943" y="259682"/>
        <a:ext cx="1198456" cy="1198456"/>
      </dsp:txXfrm>
    </dsp:sp>
    <dsp:sp modelId="{5EFFE53F-230C-4804-81EA-1A9158F3CBB1}">
      <dsp:nvSpPr>
        <dsp:cNvPr id="0" name=""/>
        <dsp:cNvSpPr/>
      </dsp:nvSpPr>
      <dsp:spPr>
        <a:xfrm rot="19285714">
          <a:off x="5369242" y="2393262"/>
          <a:ext cx="502906" cy="46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b="1" kern="1200">
            <a:solidFill>
              <a:schemeClr val="tx1"/>
            </a:solidFill>
          </a:endParaRPr>
        </a:p>
      </dsp:txBody>
      <dsp:txXfrm>
        <a:off x="5384462" y="2529772"/>
        <a:ext cx="363384" cy="279044"/>
      </dsp:txXfrm>
    </dsp:sp>
    <dsp:sp modelId="{3C503CEA-CDFC-4B11-9742-DC39149ED6E2}">
      <dsp:nvSpPr>
        <dsp:cNvPr id="0" name=""/>
        <dsp:cNvSpPr/>
      </dsp:nvSpPr>
      <dsp:spPr>
        <a:xfrm>
          <a:off x="5817871" y="945313"/>
          <a:ext cx="1694872" cy="169487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>
              <a:solidFill>
                <a:schemeClr val="tx1"/>
              </a:solidFill>
            </a:rPr>
            <a:t>New exhibitions or travelling exhibitions e.g. Dippy</a:t>
          </a:r>
        </a:p>
      </dsp:txBody>
      <dsp:txXfrm>
        <a:off x="6066079" y="1193521"/>
        <a:ext cx="1198456" cy="1198456"/>
      </dsp:txXfrm>
    </dsp:sp>
    <dsp:sp modelId="{CEF5B304-DF14-4E0E-A56D-D8FEE69F2FFF}">
      <dsp:nvSpPr>
        <dsp:cNvPr id="0" name=""/>
        <dsp:cNvSpPr/>
      </dsp:nvSpPr>
      <dsp:spPr>
        <a:xfrm rot="771429">
          <a:off x="5590172" y="3361217"/>
          <a:ext cx="502906" cy="46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b="1" kern="1200">
            <a:solidFill>
              <a:schemeClr val="tx1"/>
            </a:solidFill>
          </a:endParaRPr>
        </a:p>
      </dsp:txBody>
      <dsp:txXfrm>
        <a:off x="5591921" y="3438709"/>
        <a:ext cx="363384" cy="279044"/>
      </dsp:txXfrm>
    </dsp:sp>
    <dsp:sp modelId="{7D1AD834-8081-4CC1-A195-EAFAF321B70E}">
      <dsp:nvSpPr>
        <dsp:cNvPr id="0" name=""/>
        <dsp:cNvSpPr/>
      </dsp:nvSpPr>
      <dsp:spPr>
        <a:xfrm>
          <a:off x="6296799" y="3043630"/>
          <a:ext cx="1694872" cy="169487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>
              <a:solidFill>
                <a:schemeClr val="tx1"/>
              </a:solidFill>
            </a:rPr>
            <a:t>Offering/ expanding accommodation</a:t>
          </a:r>
        </a:p>
      </dsp:txBody>
      <dsp:txXfrm>
        <a:off x="6545007" y="3291838"/>
        <a:ext cx="1198456" cy="1198456"/>
      </dsp:txXfrm>
    </dsp:sp>
    <dsp:sp modelId="{F8839B59-4760-4393-8C95-66B48A2D367E}">
      <dsp:nvSpPr>
        <dsp:cNvPr id="0" name=""/>
        <dsp:cNvSpPr/>
      </dsp:nvSpPr>
      <dsp:spPr>
        <a:xfrm rot="3857143">
          <a:off x="4971142" y="4137456"/>
          <a:ext cx="502906" cy="46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b="1" kern="1200">
            <a:solidFill>
              <a:schemeClr val="tx1"/>
            </a:solidFill>
          </a:endParaRPr>
        </a:p>
      </dsp:txBody>
      <dsp:txXfrm>
        <a:off x="5010635" y="4167619"/>
        <a:ext cx="363384" cy="279044"/>
      </dsp:txXfrm>
    </dsp:sp>
    <dsp:sp modelId="{E42F7654-C45A-4AE2-ABB4-31173DA15149}">
      <dsp:nvSpPr>
        <dsp:cNvPr id="0" name=""/>
        <dsp:cNvSpPr/>
      </dsp:nvSpPr>
      <dsp:spPr>
        <a:xfrm>
          <a:off x="4954874" y="4726350"/>
          <a:ext cx="1694872" cy="169487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>
              <a:solidFill>
                <a:schemeClr val="tx1"/>
              </a:solidFill>
            </a:rPr>
            <a:t>Merchandise and gift shops </a:t>
          </a:r>
        </a:p>
      </dsp:txBody>
      <dsp:txXfrm>
        <a:off x="5203082" y="4974558"/>
        <a:ext cx="1198456" cy="1198456"/>
      </dsp:txXfrm>
    </dsp:sp>
    <dsp:sp modelId="{7017ECC5-B38A-49F5-9D60-0A2A0130F0C6}">
      <dsp:nvSpPr>
        <dsp:cNvPr id="0" name=""/>
        <dsp:cNvSpPr/>
      </dsp:nvSpPr>
      <dsp:spPr>
        <a:xfrm rot="6942857">
          <a:off x="3978294" y="4137456"/>
          <a:ext cx="502906" cy="46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b="1" kern="1200">
            <a:solidFill>
              <a:schemeClr val="tx1"/>
            </a:solidFill>
          </a:endParaRPr>
        </a:p>
      </dsp:txBody>
      <dsp:txXfrm rot="10800000">
        <a:off x="4078323" y="4167619"/>
        <a:ext cx="363384" cy="279044"/>
      </dsp:txXfrm>
    </dsp:sp>
    <dsp:sp modelId="{77F2FF9C-E99C-4B9F-A53D-7CEDF9A1BBA6}">
      <dsp:nvSpPr>
        <dsp:cNvPr id="0" name=""/>
        <dsp:cNvSpPr/>
      </dsp:nvSpPr>
      <dsp:spPr>
        <a:xfrm>
          <a:off x="2802595" y="4726350"/>
          <a:ext cx="1694872" cy="169487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>
              <a:solidFill>
                <a:schemeClr val="tx1"/>
              </a:solidFill>
            </a:rPr>
            <a:t>Venue hire (hiring out to others)</a:t>
          </a:r>
        </a:p>
      </dsp:txBody>
      <dsp:txXfrm>
        <a:off x="3050803" y="4974558"/>
        <a:ext cx="1198456" cy="1198456"/>
      </dsp:txXfrm>
    </dsp:sp>
    <dsp:sp modelId="{DA6CE628-E0D6-49EF-A1E2-BC17AE58C1B8}">
      <dsp:nvSpPr>
        <dsp:cNvPr id="0" name=""/>
        <dsp:cNvSpPr/>
      </dsp:nvSpPr>
      <dsp:spPr>
        <a:xfrm rot="10028571">
          <a:off x="3359264" y="3361217"/>
          <a:ext cx="502906" cy="46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b="1" kern="1200">
            <a:solidFill>
              <a:schemeClr val="tx1"/>
            </a:solidFill>
          </a:endParaRPr>
        </a:p>
      </dsp:txBody>
      <dsp:txXfrm rot="10800000">
        <a:off x="3497037" y="3438709"/>
        <a:ext cx="363384" cy="279044"/>
      </dsp:txXfrm>
    </dsp:sp>
    <dsp:sp modelId="{9183743D-D8DE-496A-8EA7-6B621E99BF85}">
      <dsp:nvSpPr>
        <dsp:cNvPr id="0" name=""/>
        <dsp:cNvSpPr/>
      </dsp:nvSpPr>
      <dsp:spPr>
        <a:xfrm>
          <a:off x="1460671" y="3043630"/>
          <a:ext cx="1694872" cy="169487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>
              <a:solidFill>
                <a:schemeClr val="tx1"/>
              </a:solidFill>
            </a:rPr>
            <a:t>Opening rides or 4D cinema e.g. Cadbury World</a:t>
          </a:r>
        </a:p>
      </dsp:txBody>
      <dsp:txXfrm>
        <a:off x="1708879" y="3291838"/>
        <a:ext cx="1198456" cy="1198456"/>
      </dsp:txXfrm>
    </dsp:sp>
    <dsp:sp modelId="{71998F2F-E532-40FE-921D-471763BF128A}">
      <dsp:nvSpPr>
        <dsp:cNvPr id="0" name=""/>
        <dsp:cNvSpPr/>
      </dsp:nvSpPr>
      <dsp:spPr>
        <a:xfrm rot="13114286">
          <a:off x="3580193" y="2393262"/>
          <a:ext cx="502906" cy="46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b="1" kern="1200">
            <a:solidFill>
              <a:schemeClr val="tx1"/>
            </a:solidFill>
          </a:endParaRPr>
        </a:p>
      </dsp:txBody>
      <dsp:txXfrm rot="10800000">
        <a:off x="3704495" y="2529772"/>
        <a:ext cx="363384" cy="279044"/>
      </dsp:txXfrm>
    </dsp:sp>
    <dsp:sp modelId="{30FE0BED-061B-4076-966E-00BE0AC310AE}">
      <dsp:nvSpPr>
        <dsp:cNvPr id="0" name=""/>
        <dsp:cNvSpPr/>
      </dsp:nvSpPr>
      <dsp:spPr>
        <a:xfrm>
          <a:off x="1939598" y="945313"/>
          <a:ext cx="1694872" cy="169487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>
              <a:solidFill>
                <a:schemeClr val="tx1"/>
              </a:solidFill>
            </a:rPr>
            <a:t>Offering tours at set times</a:t>
          </a:r>
        </a:p>
      </dsp:txBody>
      <dsp:txXfrm>
        <a:off x="2187806" y="1193521"/>
        <a:ext cx="1198456" cy="11984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C7763-8A12-4B98-B055-5DE6E1A3B48C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E89E2-7540-4A56-BBB7-F31F9A841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879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E89E2-7540-4A56-BBB7-F31F9A841C1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277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35181-49C5-4511-9243-12FAFE390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98141A-DA8B-41F5-AFD8-F83572EC9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E2928-64EE-42EF-8027-F9E97BFB5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3183E-2E71-4D41-942B-BB7C461C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5422C-77C1-4850-9112-ADFE5E5C3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496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E12CA-1CCD-4CA6-9145-65AC7355D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0453E-4DC4-4605-BE3D-09EDF210E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82D1C-9A94-4E4A-997E-F47977653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7EAE3-7A6B-4035-B866-D0F0626C7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0AA9D-D237-40A3-8549-CA8B898AC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005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B0533-B920-4DDC-935B-C35F06CDB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52069-E7D3-477F-8232-B5929B07F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11F45-3B96-4597-A9DD-7F427E8E5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08E7F-C7AF-47E9-A746-141E3F2D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078A0-47F1-4C3F-BD58-7A97C6B40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940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05DF-B470-46CB-885F-A9B6D3942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8026B-A815-4255-B58D-95F63B3BDB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4B3891-473F-4A7A-A91F-CB05F13C3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2E228-F4B6-4E4D-8BB8-82D894934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3945F-4F54-42E0-8D6C-93CC984D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83F5C5-F122-4CF9-9B63-9AB4D7078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56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99FB6-D3B3-42F3-8679-B0885255C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0EFC2-E689-4A0B-B12E-07C27ECB4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78E9BC-CC6E-47C5-9D02-2FA4349C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F9BEB4-927C-4270-93D5-1ADCBB1D8A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545C4B-6BC3-4603-BA77-0304C99EDD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C37384-4C18-4B6E-AD3F-CC22C215D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19BA44-1168-488D-AB88-E332140D5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6366A9-4901-49A5-A438-16A128D02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326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0968B-3698-479A-A041-E32FECE2E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F94B1B-BDFD-4F2A-863C-879343B59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AAFF2D-7843-4BB8-AEA5-58EF85DC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F90C44-76BB-4CEB-AFA6-651023B65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7049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736E-94BC-49B3-9010-D155C07E8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9E1134-DE89-424F-AE0F-12FCC8202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0B15D-C18C-48AA-9F3C-708C0C85B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5141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A3FBA-2396-4097-BDEB-F329A705D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C2EA9-63E7-4AEB-946F-F95DC0C10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CDE311-9B26-49CA-8930-3E07370B6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BB6820-5209-4900-9899-6EB6D592A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8A8E1E-6188-4636-BD19-C7AD1F697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64007C-828C-4439-8079-F9F82729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42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EF8E2-C684-4053-A4FE-02BF379F4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E50B47-8B85-4CE8-A350-9D7BF0251C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BE8172-E09D-493B-B2DA-B29AEBA33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B4EDB7-1F1E-4876-973E-9BA4C17E4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AE66-47F7-49AB-8901-1EEF64B2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1A4B8-06EC-42E7-80B0-8CE74DF96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912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08690-238E-477E-85F9-33B5457AF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3F899-44C5-4317-97EF-CF537C357E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E66C7-6A9D-4CBB-9774-A6FFE419E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E8D86-CFE8-4386-B080-5034364CC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3A1C2-77A7-40A7-B3E2-C63BFCFF3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3982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9C2BE0-EB5A-4E93-942E-FD8440B8D8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EE46E1-5E56-4814-8B76-A408D200A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0CEF7-FA74-45E0-8D5B-EC82A38C7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86AFC-BA1C-4180-AD44-E7C6A4366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B7FB9-AB4B-4373-ADBC-59382DF62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13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E0B38D-FAEA-4EED-96FE-454E018D5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8E2AE-3CB2-4179-BC6E-89449DFF8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1B0FE-3CC4-4785-9F49-B732BE85C3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AEB1F-D38B-4BBA-A10B-61D0138E3A9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63B14-5224-4093-8E6A-79BFDA76E5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0F8A3-D6B9-42E1-AD21-72DD723B26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4591F-9A0F-4856-8633-45F1B4022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369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Launch%20of%20Blackpool%20Museum%20Article%20-%20Funding%20Activity.docx" TargetMode="External"/><Relationship Id="rId2" Type="http://schemas.openxmlformats.org/officeDocument/2006/relationships/hyperlink" Target="https://www.heritagefund.org.uk/stories/free-offers-across-uk-national-lottery-player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lipalas.co.uk/" TargetMode="External"/><Relationship Id="rId2" Type="http://schemas.openxmlformats.org/officeDocument/2006/relationships/hyperlink" Target="https://www.harbourpark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ldwood-adventure.co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Funding and revenue generation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800" b="1" dirty="0" smtClean="0"/>
              <a:t>A3/A4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48381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B399879-607C-48AD-9E61-38001234564C}"/>
              </a:ext>
            </a:extLst>
          </p:cNvPr>
          <p:cNvGraphicFramePr/>
          <p:nvPr>
            <p:extLst/>
          </p:nvPr>
        </p:nvGraphicFramePr>
        <p:xfrm>
          <a:off x="1541721" y="202019"/>
          <a:ext cx="9452343" cy="6432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loud 4">
            <a:extLst>
              <a:ext uri="{FF2B5EF4-FFF2-40B4-BE49-F238E27FC236}">
                <a16:creationId xmlns:a16="http://schemas.microsoft.com/office/drawing/2014/main" id="{CF2E286E-54BE-4D11-A4BB-1F6238DA8485}"/>
              </a:ext>
            </a:extLst>
          </p:cNvPr>
          <p:cNvSpPr/>
          <p:nvPr/>
        </p:nvSpPr>
        <p:spPr>
          <a:xfrm>
            <a:off x="148856" y="202019"/>
            <a:ext cx="2892056" cy="286015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What other options did you think of?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B2BDF40-5146-416F-B6B5-5BE18B35DDD6}"/>
              </a:ext>
            </a:extLst>
          </p:cNvPr>
          <p:cNvSpPr/>
          <p:nvPr/>
        </p:nvSpPr>
        <p:spPr>
          <a:xfrm>
            <a:off x="9877647" y="542260"/>
            <a:ext cx="2165497" cy="484844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Why is it important to have strategies to generate additional revenue? </a:t>
            </a:r>
          </a:p>
        </p:txBody>
      </p:sp>
    </p:spTree>
    <p:extLst>
      <p:ext uri="{BB962C8B-B14F-4D97-AF65-F5344CB8AC3E}">
        <p14:creationId xmlns:p14="http://schemas.microsoft.com/office/powerpoint/2010/main" val="234706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68837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Additional Revenue </a:t>
            </a:r>
            <a:r>
              <a:rPr lang="en-GB" dirty="0"/>
              <a:t>Generation</a:t>
            </a:r>
            <a:br>
              <a:rPr lang="en-GB" dirty="0"/>
            </a:br>
            <a:r>
              <a:rPr lang="en-GB" sz="2700" dirty="0"/>
              <a:t>Why is additional revenue generation important to a business?  What can it help it do?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Increase visitor numbers / new customers</a:t>
            </a:r>
          </a:p>
          <a:p>
            <a:r>
              <a:rPr lang="en-GB" dirty="0" smtClean="0"/>
              <a:t>Increase sales</a:t>
            </a:r>
          </a:p>
          <a:p>
            <a:r>
              <a:rPr lang="en-GB" dirty="0" smtClean="0"/>
              <a:t>Increase profits</a:t>
            </a:r>
          </a:p>
          <a:p>
            <a:r>
              <a:rPr lang="en-GB" dirty="0" smtClean="0"/>
              <a:t>Expand / improve the business</a:t>
            </a:r>
          </a:p>
          <a:p>
            <a:r>
              <a:rPr lang="en-GB" dirty="0" smtClean="0"/>
              <a:t>Encourage repeat business</a:t>
            </a:r>
          </a:p>
          <a:p>
            <a:r>
              <a:rPr lang="en-GB" dirty="0" smtClean="0"/>
              <a:t>Satisfy customer needs</a:t>
            </a:r>
          </a:p>
          <a:p>
            <a:r>
              <a:rPr lang="en-GB" dirty="0" smtClean="0"/>
              <a:t>Makes them competitive with other attractions</a:t>
            </a:r>
          </a:p>
          <a:p>
            <a:r>
              <a:rPr lang="en-GB" dirty="0" smtClean="0"/>
              <a:t>Gives them a USP </a:t>
            </a:r>
          </a:p>
          <a:p>
            <a:r>
              <a:rPr lang="en-GB" dirty="0" smtClean="0"/>
              <a:t>Can create good publicity and enhance their image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57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Q) How are visitor attractions funded?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67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Q) What do you think they use this funding for?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4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are visitor attractions funded?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Funding can be split into two categories </a:t>
            </a:r>
          </a:p>
          <a:p>
            <a:endParaRPr lang="en-GB" sz="2400" dirty="0"/>
          </a:p>
          <a:p>
            <a:r>
              <a:rPr lang="en-GB" sz="2400" dirty="0" smtClean="0">
                <a:solidFill>
                  <a:srgbClr val="FF0000"/>
                </a:solidFill>
              </a:rPr>
              <a:t>Funding from External Organisations</a:t>
            </a:r>
          </a:p>
          <a:p>
            <a:endParaRPr lang="en-GB" sz="2400" dirty="0">
              <a:solidFill>
                <a:srgbClr val="FF0000"/>
              </a:solidFill>
            </a:endParaRPr>
          </a:p>
          <a:p>
            <a:r>
              <a:rPr lang="en-GB" sz="2400" dirty="0" smtClean="0">
                <a:solidFill>
                  <a:srgbClr val="FF0000"/>
                </a:solidFill>
              </a:rPr>
              <a:t>Self Funded </a:t>
            </a:r>
          </a:p>
          <a:p>
            <a:endParaRPr lang="en-GB" sz="2400" dirty="0">
              <a:solidFill>
                <a:srgbClr val="FF0000"/>
              </a:solidFill>
            </a:endParaRPr>
          </a:p>
          <a:p>
            <a:r>
              <a:rPr lang="en-GB" sz="2400" dirty="0"/>
              <a:t>M</a:t>
            </a:r>
            <a:r>
              <a:rPr lang="en-GB" sz="2400" dirty="0" smtClean="0"/>
              <a:t>ake two columns and with the headings from above and see if you can place the correct funding option into the correct category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03284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04900" y="647700"/>
            <a:ext cx="3213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Department for Digital, Culture, Media &amp; Sport</a:t>
            </a:r>
          </a:p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(DCMS)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83200" y="863600"/>
            <a:ext cx="165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Visit Britain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08225" y="3248967"/>
            <a:ext cx="3314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National Lottery Funding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72500" y="37211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EU Funding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58900" y="4602946"/>
            <a:ext cx="515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Growth </a:t>
            </a:r>
            <a:r>
              <a:rPr lang="en-GB" sz="2400" dirty="0" smtClean="0">
                <a:solidFill>
                  <a:srgbClr val="FF0000"/>
                </a:solidFill>
              </a:rPr>
              <a:t>programmes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83500" y="770235"/>
            <a:ext cx="401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Heritage Lottery Fund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37300" y="5294868"/>
            <a:ext cx="3289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UNESCO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55050" y="4502750"/>
            <a:ext cx="2730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Global Heritage Fund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0400" y="2458145"/>
            <a:ext cx="340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Gift shops/souvenirs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83500" y="27317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Cafes/restaurants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0400" y="5664200"/>
            <a:ext cx="4737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Income from Visitors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24700" y="1730811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Income from Visitors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64000" y="2227888"/>
            <a:ext cx="2171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Memberships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988050" y="4079964"/>
            <a:ext cx="2584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Legacies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05700" y="5794836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Goodwill &amp; Donations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97500" y="3202800"/>
            <a:ext cx="2403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External Events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500" y="3401115"/>
            <a:ext cx="2019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MICE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65600" y="5511800"/>
            <a:ext cx="2349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Fast Track Passes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89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EE0AD48-E9CE-4021-BA9E-16B28699D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0219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dirty="0"/>
              <a:t>How are visitor attractions funded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99DC8A5-A0A1-48F7-A158-77555E2F4B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GB" dirty="0"/>
              <a:t>Funding from external</a:t>
            </a:r>
          </a:p>
          <a:p>
            <a:r>
              <a:rPr lang="en-GB" dirty="0"/>
              <a:t> organisations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999F769-28CB-4B59-8B27-9BE8874A7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99169"/>
            <a:ext cx="5157787" cy="3684588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Department for </a:t>
            </a:r>
            <a:r>
              <a:rPr lang="en-GB" dirty="0" smtClean="0"/>
              <a:t>Digital, Culture, Media </a:t>
            </a:r>
            <a:r>
              <a:rPr lang="en-GB" dirty="0"/>
              <a:t>and Sport (Government funding)</a:t>
            </a:r>
          </a:p>
          <a:p>
            <a:r>
              <a:rPr lang="en-GB" dirty="0"/>
              <a:t>Visit Britain</a:t>
            </a:r>
          </a:p>
          <a:p>
            <a:r>
              <a:rPr lang="en-GB" dirty="0"/>
              <a:t>National Lottery funding</a:t>
            </a:r>
          </a:p>
          <a:p>
            <a:r>
              <a:rPr lang="en-GB" dirty="0"/>
              <a:t>EU funding </a:t>
            </a:r>
          </a:p>
          <a:p>
            <a:r>
              <a:rPr lang="en-GB" dirty="0"/>
              <a:t>Growth </a:t>
            </a:r>
            <a:r>
              <a:rPr lang="en-GB" dirty="0" smtClean="0"/>
              <a:t>programmes(</a:t>
            </a:r>
            <a:r>
              <a:rPr lang="en-GB" dirty="0" err="1" smtClean="0"/>
              <a:t>e.g</a:t>
            </a:r>
            <a:r>
              <a:rPr lang="en-GB" dirty="0" smtClean="0"/>
              <a:t> Grants for the Rural Economy)</a:t>
            </a:r>
            <a:endParaRPr lang="en-GB" dirty="0"/>
          </a:p>
          <a:p>
            <a:r>
              <a:rPr lang="en-GB" dirty="0"/>
              <a:t>Heritage Lottery Fund</a:t>
            </a:r>
          </a:p>
          <a:p>
            <a:r>
              <a:rPr lang="en-GB" dirty="0"/>
              <a:t>UNESCO</a:t>
            </a:r>
          </a:p>
          <a:p>
            <a:r>
              <a:rPr lang="en-GB" dirty="0"/>
              <a:t>Global Heritage </a:t>
            </a:r>
            <a:r>
              <a:rPr lang="en-GB" dirty="0" smtClean="0"/>
              <a:t>Fund</a:t>
            </a:r>
          </a:p>
          <a:p>
            <a:r>
              <a:rPr lang="en-GB" dirty="0" smtClean="0"/>
              <a:t>Trusts 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77F615D-B38A-414A-8953-F7CCCB87E7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Self-funded – Trust’s, charities and private attractions</a:t>
            </a:r>
            <a:endParaRPr lang="en-GB" dirty="0"/>
          </a:p>
          <a:p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1920AFB-9695-45ED-9AF5-26E88C87D1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99169"/>
            <a:ext cx="5183188" cy="3684588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Income </a:t>
            </a:r>
            <a:r>
              <a:rPr lang="en-GB" dirty="0"/>
              <a:t>from visitors</a:t>
            </a:r>
          </a:p>
          <a:p>
            <a:r>
              <a:rPr lang="en-GB" dirty="0" smtClean="0"/>
              <a:t>Goodwill </a:t>
            </a:r>
            <a:r>
              <a:rPr lang="en-GB" dirty="0"/>
              <a:t>and </a:t>
            </a:r>
            <a:r>
              <a:rPr lang="en-GB" dirty="0" smtClean="0"/>
              <a:t>donations</a:t>
            </a:r>
          </a:p>
          <a:p>
            <a:r>
              <a:rPr lang="en-GB" dirty="0" smtClean="0"/>
              <a:t>Legacies</a:t>
            </a:r>
          </a:p>
          <a:p>
            <a:r>
              <a:rPr lang="en-GB" dirty="0" smtClean="0"/>
              <a:t>Memberships</a:t>
            </a:r>
          </a:p>
          <a:p>
            <a:r>
              <a:rPr lang="en-GB" dirty="0" smtClean="0"/>
              <a:t>Gift shop &amp; souvenir purchases</a:t>
            </a:r>
          </a:p>
          <a:p>
            <a:r>
              <a:rPr lang="en-GB" dirty="0" smtClean="0"/>
              <a:t>Cafes / restaurants</a:t>
            </a:r>
          </a:p>
          <a:p>
            <a:r>
              <a:rPr lang="en-GB" dirty="0" smtClean="0"/>
              <a:t>External Events </a:t>
            </a:r>
          </a:p>
          <a:p>
            <a:r>
              <a:rPr lang="en-GB" dirty="0" smtClean="0"/>
              <a:t>MICE</a:t>
            </a:r>
          </a:p>
          <a:p>
            <a:r>
              <a:rPr lang="en-GB" dirty="0" smtClean="0"/>
              <a:t>Fast track passes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36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Studies 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hlinkClick r:id="rId2"/>
              </a:rPr>
              <a:t>The Eden Project - National Lottery Funding 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>
                <a:hlinkClick r:id="rId3" action="ppaction://hlinkfile"/>
              </a:rPr>
              <a:t>Blackpool Museum 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Read the article and tell me how the new Blackpool Museum is to be funded and how it will benefit the local economy.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345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Self Funded Organisations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9928" y="2014194"/>
            <a:ext cx="10058400" cy="393192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Charitable Trusts &amp; Educational Charities</a:t>
            </a:r>
          </a:p>
          <a:p>
            <a:r>
              <a:rPr lang="en-GB" dirty="0"/>
              <a:t>Charitable </a:t>
            </a:r>
            <a:r>
              <a:rPr lang="en-GB" dirty="0" smtClean="0"/>
              <a:t>trusts &amp; Educational Charities </a:t>
            </a:r>
            <a:r>
              <a:rPr lang="en-GB" dirty="0"/>
              <a:t>are one of the most common types of trust in the UK. They offer </a:t>
            </a:r>
            <a:r>
              <a:rPr lang="en-GB" dirty="0" smtClean="0"/>
              <a:t>possibilities </a:t>
            </a:r>
            <a:r>
              <a:rPr lang="en-GB" dirty="0"/>
              <a:t>for individuals to give to charity in a tax-efficient manner, and </a:t>
            </a:r>
            <a:r>
              <a:rPr lang="en-GB" dirty="0" smtClean="0"/>
              <a:t> </a:t>
            </a:r>
            <a:r>
              <a:rPr lang="en-GB" dirty="0"/>
              <a:t>provide </a:t>
            </a:r>
            <a:r>
              <a:rPr lang="en-GB" dirty="0" smtClean="0"/>
              <a:t>an effective way of targeted </a:t>
            </a:r>
            <a:r>
              <a:rPr lang="en-GB" dirty="0"/>
              <a:t>charitable giving</a:t>
            </a:r>
            <a:r>
              <a:rPr lang="en-GB" dirty="0" smtClean="0"/>
              <a:t>. </a:t>
            </a:r>
            <a:r>
              <a:rPr lang="en-GB" dirty="0"/>
              <a:t>The main distinction between charitable trusts and other types is that the intended beneficiary is a charity or charitable cause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err="1" smtClean="0"/>
              <a:t>E.g</a:t>
            </a:r>
            <a:r>
              <a:rPr lang="en-GB" dirty="0" smtClean="0"/>
              <a:t>, Dynamic Earth, Wolfson Foundation, Winchester Science Centre and Planetarium, Godalming Museum. </a:t>
            </a:r>
          </a:p>
          <a:p>
            <a:pPr marL="0" indent="0">
              <a:buNone/>
            </a:pPr>
            <a:r>
              <a:rPr lang="en-GB" dirty="0" smtClean="0"/>
              <a:t>Private Attractions</a:t>
            </a:r>
          </a:p>
          <a:p>
            <a:r>
              <a:rPr lang="en-GB" dirty="0" smtClean="0"/>
              <a:t>These types of attractions rely solely on income from the visitors through entrance fees, gift shops, cafes etc…  E.g. </a:t>
            </a:r>
            <a:r>
              <a:rPr lang="en-GB" dirty="0" smtClean="0">
                <a:hlinkClick r:id="rId2"/>
              </a:rPr>
              <a:t>Harbour Park Littlehampton</a:t>
            </a:r>
            <a:r>
              <a:rPr lang="en-GB" dirty="0" smtClean="0"/>
              <a:t>,  </a:t>
            </a:r>
            <a:r>
              <a:rPr lang="en-GB" dirty="0" smtClean="0">
                <a:hlinkClick r:id="rId3"/>
              </a:rPr>
              <a:t>Pilis </a:t>
            </a:r>
            <a:r>
              <a:rPr lang="en-GB" dirty="0" err="1" smtClean="0">
                <a:hlinkClick r:id="rId3"/>
              </a:rPr>
              <a:t>Palas</a:t>
            </a:r>
            <a:r>
              <a:rPr lang="en-GB" dirty="0" smtClean="0"/>
              <a:t>, </a:t>
            </a:r>
            <a:r>
              <a:rPr lang="en-GB" dirty="0" smtClean="0">
                <a:hlinkClick r:id="rId4"/>
              </a:rPr>
              <a:t>Wildwood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26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347A98F9-3F31-4EEE-AFFE-E60D6F455A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486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How can attractions attract additional revenue?</a:t>
            </a:r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41E338A3-2F9F-466C-8EBC-BE3B87CD94B0}"/>
              </a:ext>
            </a:extLst>
          </p:cNvPr>
          <p:cNvSpPr/>
          <p:nvPr/>
        </p:nvSpPr>
        <p:spPr>
          <a:xfrm>
            <a:off x="265814" y="5443870"/>
            <a:ext cx="3455581" cy="125464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Create a spider diagram with your ideas.</a:t>
            </a:r>
          </a:p>
        </p:txBody>
      </p:sp>
    </p:spTree>
    <p:extLst>
      <p:ext uri="{BB962C8B-B14F-4D97-AF65-F5344CB8AC3E}">
        <p14:creationId xmlns:p14="http://schemas.microsoft.com/office/powerpoint/2010/main" val="357457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1576</TotalTime>
  <Words>490</Words>
  <Application>Microsoft Office PowerPoint</Application>
  <PresentationFormat>Widescreen</PresentationFormat>
  <Paragraphs>89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Garamond</vt:lpstr>
      <vt:lpstr>Savon</vt:lpstr>
      <vt:lpstr>Office Theme</vt:lpstr>
      <vt:lpstr>Funding and revenue generation</vt:lpstr>
      <vt:lpstr>Q) How are visitor attractions funded?</vt:lpstr>
      <vt:lpstr>Q) What do you think they use this funding for? </vt:lpstr>
      <vt:lpstr>How are visitor attractions funded?</vt:lpstr>
      <vt:lpstr>PowerPoint Presentation</vt:lpstr>
      <vt:lpstr>How are visitor attractions funded</vt:lpstr>
      <vt:lpstr>Case Studies </vt:lpstr>
      <vt:lpstr>Self Funded Organisations</vt:lpstr>
      <vt:lpstr>How can attractions attract additional revenue?</vt:lpstr>
      <vt:lpstr>PowerPoint Presentation</vt:lpstr>
      <vt:lpstr>Additional Revenue Generation Why is additional revenue generation important to a business?  What can it help it do? 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Funding</dc:title>
  <dc:creator>Helen Sharp</dc:creator>
  <cp:lastModifiedBy>Helen Sharp</cp:lastModifiedBy>
  <cp:revision>18</cp:revision>
  <dcterms:created xsi:type="dcterms:W3CDTF">2020-09-16T13:59:29Z</dcterms:created>
  <dcterms:modified xsi:type="dcterms:W3CDTF">2020-09-22T13:02:53Z</dcterms:modified>
</cp:coreProperties>
</file>