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2" r:id="rId6"/>
    <p:sldId id="260" r:id="rId7"/>
    <p:sldId id="261"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115" d="100"/>
          <a:sy n="115" d="100"/>
        </p:scale>
        <p:origin x="14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9/15/2020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9/15/2020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9/15/2020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9/15/2020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9/15/2020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9/15/2020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Travel and Tourism </a:t>
            </a:r>
            <a:endParaRPr lang="en-GB" dirty="0"/>
          </a:p>
        </p:txBody>
      </p:sp>
      <p:sp>
        <p:nvSpPr>
          <p:cNvPr id="3" name="Subtitle 2"/>
          <p:cNvSpPr>
            <a:spLocks noGrp="1"/>
          </p:cNvSpPr>
          <p:nvPr>
            <p:ph type="subTitle" idx="1"/>
          </p:nvPr>
        </p:nvSpPr>
        <p:spPr/>
        <p:txBody>
          <a:bodyPr>
            <a:normAutofit/>
          </a:bodyPr>
          <a:lstStyle/>
          <a:p>
            <a:r>
              <a:rPr lang="en-GB" sz="3200" b="1" dirty="0" smtClean="0"/>
              <a:t>Coursework Guidelines </a:t>
            </a:r>
            <a:endParaRPr lang="en-GB" sz="3200" b="1" dirty="0"/>
          </a:p>
        </p:txBody>
      </p:sp>
    </p:spTree>
    <p:extLst>
      <p:ext uri="{BB962C8B-B14F-4D97-AF65-F5344CB8AC3E}">
        <p14:creationId xmlns:p14="http://schemas.microsoft.com/office/powerpoint/2010/main" val="3241907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Assignment Work</a:t>
            </a:r>
            <a:endParaRPr lang="en-GB" dirty="0"/>
          </a:p>
        </p:txBody>
      </p:sp>
      <p:sp>
        <p:nvSpPr>
          <p:cNvPr id="3" name="Content Placeholder 2"/>
          <p:cNvSpPr>
            <a:spLocks noGrp="1"/>
          </p:cNvSpPr>
          <p:nvPr>
            <p:ph idx="1"/>
          </p:nvPr>
        </p:nvSpPr>
        <p:spPr/>
        <p:txBody>
          <a:bodyPr/>
          <a:lstStyle/>
          <a:p>
            <a:r>
              <a:rPr lang="en-GB" dirty="0" smtClean="0"/>
              <a:t>At the beginning of every new coursework learning aim, you will receive theoretical input and guidance and be expected to research around the subject area, preparing you for the assignment brief</a:t>
            </a:r>
          </a:p>
          <a:p>
            <a:r>
              <a:rPr lang="en-GB" dirty="0" smtClean="0"/>
              <a:t>Once the assignment brief is set you will have a period of approximately two weeks of controlled class assessment (and homework time) to complete the your first official assignment draft.</a:t>
            </a:r>
          </a:p>
          <a:p>
            <a:r>
              <a:rPr lang="en-GB" dirty="0" smtClean="0"/>
              <a:t>You must then by the set deadline date, upload the completed work to Godalming Online, YR 1 Travel and Tourism page. </a:t>
            </a:r>
            <a:endParaRPr lang="en-GB" dirty="0"/>
          </a:p>
        </p:txBody>
      </p:sp>
    </p:spTree>
    <p:extLst>
      <p:ext uri="{BB962C8B-B14F-4D97-AF65-F5344CB8AC3E}">
        <p14:creationId xmlns:p14="http://schemas.microsoft.com/office/powerpoint/2010/main" val="1334392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Late Submissions</a:t>
            </a:r>
            <a:endParaRPr lang="en-GB" dirty="0"/>
          </a:p>
        </p:txBody>
      </p:sp>
      <p:sp>
        <p:nvSpPr>
          <p:cNvPr id="3" name="Content Placeholder 2"/>
          <p:cNvSpPr>
            <a:spLocks noGrp="1"/>
          </p:cNvSpPr>
          <p:nvPr>
            <p:ph idx="1"/>
          </p:nvPr>
        </p:nvSpPr>
        <p:spPr/>
        <p:txBody>
          <a:bodyPr/>
          <a:lstStyle/>
          <a:p>
            <a:r>
              <a:rPr lang="en-GB" dirty="0" smtClean="0"/>
              <a:t>If you are late in uploading your work (the system tells me), then you are in breach of BTEC rules and will forgo the right to receive any formal feedback from your teacher.</a:t>
            </a:r>
          </a:p>
          <a:p>
            <a:r>
              <a:rPr lang="en-GB" dirty="0" smtClean="0"/>
              <a:t>Officially you get one resubmission attempt which will take place later in the term once the unit is complete or at a time </a:t>
            </a:r>
            <a:endParaRPr lang="en-GB" dirty="0"/>
          </a:p>
        </p:txBody>
      </p:sp>
    </p:spTree>
    <p:extLst>
      <p:ext uri="{BB962C8B-B14F-4D97-AF65-F5344CB8AC3E}">
        <p14:creationId xmlns:p14="http://schemas.microsoft.com/office/powerpoint/2010/main" val="759852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Unit 9 – Visitor Attractions </a:t>
            </a:r>
            <a:endParaRPr lang="en-GB" dirty="0"/>
          </a:p>
        </p:txBody>
      </p:sp>
      <p:sp>
        <p:nvSpPr>
          <p:cNvPr id="3" name="Content Placeholder 2"/>
          <p:cNvSpPr>
            <a:spLocks noGrp="1"/>
          </p:cNvSpPr>
          <p:nvPr>
            <p:ph idx="1"/>
          </p:nvPr>
        </p:nvSpPr>
        <p:spPr/>
        <p:txBody>
          <a:bodyPr>
            <a:normAutofit fontScale="92500" lnSpcReduction="10000"/>
          </a:bodyPr>
          <a:lstStyle/>
          <a:p>
            <a:pPr marL="0" indent="0">
              <a:buNone/>
            </a:pPr>
            <a:r>
              <a:rPr lang="en-GB" dirty="0" smtClean="0"/>
              <a:t>There will be three assignments within this unit of </a:t>
            </a:r>
            <a:r>
              <a:rPr lang="en-GB" dirty="0" smtClean="0"/>
              <a:t>work, with the aim to be complete by the end of January. </a:t>
            </a:r>
            <a:endParaRPr lang="en-GB" dirty="0" smtClean="0"/>
          </a:p>
          <a:p>
            <a:pPr marL="0" indent="0">
              <a:buNone/>
            </a:pPr>
            <a:r>
              <a:rPr lang="en-GB" dirty="0" smtClean="0"/>
              <a:t>Grades which </a:t>
            </a:r>
            <a:r>
              <a:rPr lang="en-GB" dirty="0" smtClean="0"/>
              <a:t>you can attain are:</a:t>
            </a:r>
          </a:p>
          <a:p>
            <a:r>
              <a:rPr lang="en-GB" dirty="0" smtClean="0"/>
              <a:t>Pass - Explain</a:t>
            </a:r>
          </a:p>
          <a:p>
            <a:r>
              <a:rPr lang="en-GB" dirty="0" smtClean="0"/>
              <a:t>Merit - Analyse</a:t>
            </a:r>
          </a:p>
          <a:p>
            <a:r>
              <a:rPr lang="en-GB" dirty="0" smtClean="0"/>
              <a:t>Distinction – Evaluate/Justify</a:t>
            </a:r>
          </a:p>
          <a:p>
            <a:pPr marL="0" indent="0">
              <a:buNone/>
            </a:pPr>
            <a:r>
              <a:rPr lang="en-GB" dirty="0" smtClean="0"/>
              <a:t>Your assignment will include all three grades therefore the more you are able to justify and evaluate the higher the grade you will get. </a:t>
            </a:r>
            <a:endParaRPr lang="en-GB" dirty="0"/>
          </a:p>
        </p:txBody>
      </p:sp>
    </p:spTree>
    <p:extLst>
      <p:ext uri="{BB962C8B-B14F-4D97-AF65-F5344CB8AC3E}">
        <p14:creationId xmlns:p14="http://schemas.microsoft.com/office/powerpoint/2010/main" val="2313809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Unit 9 Grade Boundaries - A</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06409452"/>
              </p:ext>
            </p:extLst>
          </p:nvPr>
        </p:nvGraphicFramePr>
        <p:xfrm>
          <a:off x="1404851" y="2934392"/>
          <a:ext cx="9651076" cy="2842952"/>
        </p:xfrm>
        <a:graphic>
          <a:graphicData uri="http://schemas.openxmlformats.org/drawingml/2006/table">
            <a:tbl>
              <a:tblPr/>
              <a:tblGrid>
                <a:gridCol w="1837552">
                  <a:extLst>
                    <a:ext uri="{9D8B030D-6E8A-4147-A177-3AD203B41FA5}">
                      <a16:colId xmlns:a16="http://schemas.microsoft.com/office/drawing/2014/main" val="3196253251"/>
                    </a:ext>
                  </a:extLst>
                </a:gridCol>
                <a:gridCol w="7813524">
                  <a:extLst>
                    <a:ext uri="{9D8B030D-6E8A-4147-A177-3AD203B41FA5}">
                      <a16:colId xmlns:a16="http://schemas.microsoft.com/office/drawing/2014/main" val="3766877038"/>
                    </a:ext>
                  </a:extLst>
                </a:gridCol>
              </a:tblGrid>
              <a:tr h="631767">
                <a:tc>
                  <a:txBody>
                    <a:bodyPr/>
                    <a:lstStyle/>
                    <a:p>
                      <a:pPr>
                        <a:spcAft>
                          <a:spcPts val="0"/>
                        </a:spcAft>
                      </a:pPr>
                      <a:r>
                        <a:rPr lang="en-GB" sz="1000">
                          <a:solidFill>
                            <a:srgbClr val="000000"/>
                          </a:solidFill>
                          <a:effectLst/>
                          <a:latin typeface="Verdana" panose="020B0604030504040204" pitchFamily="34" charset="0"/>
                          <a:ea typeface="Verdana" panose="020B0604030504040204" pitchFamily="34" charset="0"/>
                          <a:cs typeface="Verdana" panose="020B0604030504040204" pitchFamily="34" charset="0"/>
                        </a:rPr>
                        <a:t>Unit 9/A.P1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a:solidFill>
                            <a:srgbClr val="000000"/>
                          </a:solidFill>
                          <a:effectLst/>
                          <a:latin typeface="Verdana" panose="020B0604030504040204" pitchFamily="34" charset="0"/>
                          <a:ea typeface="Verdana" panose="020B0604030504040204" pitchFamily="34" charset="0"/>
                          <a:cs typeface="Verdana" panose="020B0604030504040204" pitchFamily="34" charset="0"/>
                        </a:rPr>
                        <a:t>Examine the appeal of two different visitor attractions and how they are funded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3907483"/>
                  </a:ext>
                </a:extLst>
              </a:tr>
              <a:tr h="631767">
                <a:tc>
                  <a:txBody>
                    <a:bodyPr/>
                    <a:lstStyle/>
                    <a:p>
                      <a:pPr>
                        <a:spcAft>
                          <a:spcPts val="0"/>
                        </a:spcAft>
                      </a:pPr>
                      <a:r>
                        <a:rPr lang="en-GB" sz="1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Unit 9/A.P2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Explain the scale and scope of two different visitor attractions and their contribution to the local and national economy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1475275"/>
                  </a:ext>
                </a:extLst>
              </a:tr>
              <a:tr h="947651">
                <a:tc>
                  <a:txBody>
                    <a:bodyPr/>
                    <a:lstStyle/>
                    <a:p>
                      <a:pPr>
                        <a:spcAft>
                          <a:spcPts val="0"/>
                        </a:spcAft>
                      </a:pPr>
                      <a:r>
                        <a:rPr lang="en-GB" sz="1000">
                          <a:solidFill>
                            <a:srgbClr val="000000"/>
                          </a:solidFill>
                          <a:effectLst/>
                          <a:latin typeface="Verdana" panose="020B0604030504040204" pitchFamily="34" charset="0"/>
                          <a:ea typeface="Verdana" panose="020B0604030504040204" pitchFamily="34" charset="0"/>
                          <a:cs typeface="Verdana" panose="020B0604030504040204" pitchFamily="34" charset="0"/>
                        </a:rPr>
                        <a:t>Unit 9/A.M1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a:solidFill>
                            <a:srgbClr val="000000"/>
                          </a:solidFill>
                          <a:effectLst/>
                          <a:latin typeface="Verdana" panose="020B0604030504040204" pitchFamily="34" charset="0"/>
                          <a:ea typeface="Verdana" panose="020B0604030504040204" pitchFamily="34" charset="0"/>
                          <a:cs typeface="Verdana" panose="020B0604030504040204" pitchFamily="34" charset="0"/>
                        </a:rPr>
                        <a:t>Analyse the appeal of two different visitor attractions, how they are funded and the importance the visitor attractions have for the local and national economy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8310861"/>
                  </a:ext>
                </a:extLst>
              </a:tr>
              <a:tr h="631767">
                <a:tc>
                  <a:txBody>
                    <a:bodyPr/>
                    <a:lstStyle/>
                    <a:p>
                      <a:pPr>
                        <a:spcAft>
                          <a:spcPts val="0"/>
                        </a:spcAft>
                      </a:pPr>
                      <a:r>
                        <a:rPr lang="en-GB" sz="1000">
                          <a:solidFill>
                            <a:srgbClr val="000000"/>
                          </a:solidFill>
                          <a:effectLst/>
                          <a:latin typeface="Verdana" panose="020B0604030504040204" pitchFamily="34" charset="0"/>
                          <a:ea typeface="Verdana" panose="020B0604030504040204" pitchFamily="34" charset="0"/>
                          <a:cs typeface="Verdana" panose="020B0604030504040204" pitchFamily="34" charset="0"/>
                        </a:rPr>
                        <a:t>Unit 9/A.D1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Evaluate the appeal of two different visitor attractions, the way they are funded and their contribution to the local and national economy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9520546"/>
                  </a:ext>
                </a:extLst>
              </a:tr>
            </a:tbl>
          </a:graphicData>
        </a:graphic>
      </p:graphicFrame>
    </p:spTree>
    <p:extLst>
      <p:ext uri="{BB962C8B-B14F-4D97-AF65-F5344CB8AC3E}">
        <p14:creationId xmlns:p14="http://schemas.microsoft.com/office/powerpoint/2010/main" val="2666971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A5FD53D-5A1C-47CF-A582-9C5EBBA5415C}"/>
              </a:ext>
            </a:extLst>
          </p:cNvPr>
          <p:cNvPicPr>
            <a:picLocks noChangeAspect="1"/>
          </p:cNvPicPr>
          <p:nvPr/>
        </p:nvPicPr>
        <p:blipFill>
          <a:blip r:embed="rId2"/>
          <a:stretch>
            <a:fillRect/>
          </a:stretch>
        </p:blipFill>
        <p:spPr>
          <a:xfrm>
            <a:off x="2794000" y="520700"/>
            <a:ext cx="6263674" cy="5815012"/>
          </a:xfrm>
          <a:prstGeom prst="rect">
            <a:avLst/>
          </a:prstGeom>
        </p:spPr>
      </p:pic>
    </p:spTree>
    <p:extLst>
      <p:ext uri="{BB962C8B-B14F-4D97-AF65-F5344CB8AC3E}">
        <p14:creationId xmlns:p14="http://schemas.microsoft.com/office/powerpoint/2010/main" val="4205465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2280458" y="1168573"/>
            <a:ext cx="7239000" cy="1143000"/>
          </a:xfrm>
        </p:spPr>
        <p:txBody>
          <a:bodyPr/>
          <a:lstStyle/>
          <a:p>
            <a:pPr eaLnBrk="1" hangingPunct="1"/>
            <a:r>
              <a:rPr lang="en-GB" altLang="en-US" dirty="0" smtClean="0">
                <a:solidFill>
                  <a:schemeClr val="tx1"/>
                </a:solidFill>
              </a:rPr>
              <a:t>Organising Work</a:t>
            </a:r>
          </a:p>
        </p:txBody>
      </p:sp>
      <p:sp>
        <p:nvSpPr>
          <p:cNvPr id="26627" name="Content Placeholder 2"/>
          <p:cNvSpPr>
            <a:spLocks noGrp="1"/>
          </p:cNvSpPr>
          <p:nvPr>
            <p:ph idx="1"/>
          </p:nvPr>
        </p:nvSpPr>
        <p:spPr/>
        <p:txBody>
          <a:bodyPr>
            <a:normAutofit/>
          </a:bodyPr>
          <a:lstStyle/>
          <a:p>
            <a:pPr>
              <a:spcAft>
                <a:spcPts val="0"/>
              </a:spcAft>
              <a:defRPr/>
            </a:pPr>
            <a:r>
              <a:rPr lang="en-GB" altLang="en-US" dirty="0" smtClean="0">
                <a:solidFill>
                  <a:schemeClr val="tx1"/>
                </a:solidFill>
              </a:rPr>
              <a:t>IT IS VITAL THAT YOU DO NOT LOSE YOUR COURSEWORK: Back up your work (College User Area? Cloud? Office 365? Home PC? USB Stick?)</a:t>
            </a:r>
          </a:p>
          <a:p>
            <a:pPr>
              <a:spcAft>
                <a:spcPts val="0"/>
              </a:spcAft>
              <a:defRPr/>
            </a:pPr>
            <a:r>
              <a:rPr lang="en-GB" altLang="en-US" dirty="0" smtClean="0">
                <a:solidFill>
                  <a:schemeClr val="tx1"/>
                </a:solidFill>
              </a:rPr>
              <a:t>Set up a Travel and Tourism Folder in your College user area.</a:t>
            </a:r>
          </a:p>
          <a:p>
            <a:pPr>
              <a:spcAft>
                <a:spcPts val="0"/>
              </a:spcAft>
              <a:defRPr/>
            </a:pPr>
            <a:r>
              <a:rPr lang="en-GB" altLang="en-US" dirty="0" smtClean="0">
                <a:solidFill>
                  <a:schemeClr val="tx1"/>
                </a:solidFill>
              </a:rPr>
              <a:t>Then set up a folder for each Unit.</a:t>
            </a:r>
          </a:p>
          <a:p>
            <a:pPr>
              <a:spcAft>
                <a:spcPts val="0"/>
              </a:spcAft>
              <a:defRPr/>
            </a:pPr>
            <a:r>
              <a:rPr lang="en-GB" altLang="en-US" dirty="0" smtClean="0">
                <a:solidFill>
                  <a:schemeClr val="tx1"/>
                </a:solidFill>
              </a:rPr>
              <a:t>Save each task into its relevant unit folder, with an appropriate file name (e.g. </a:t>
            </a:r>
            <a:r>
              <a:rPr lang="en-GB" altLang="en-US" dirty="0" smtClean="0">
                <a:solidFill>
                  <a:schemeClr val="tx1"/>
                </a:solidFill>
              </a:rPr>
              <a:t>Learning Aim A).</a:t>
            </a:r>
            <a:endParaRPr lang="en-GB" altLang="en-US" dirty="0" smtClean="0">
              <a:solidFill>
                <a:schemeClr val="tx1"/>
              </a:solidFill>
            </a:endParaRPr>
          </a:p>
          <a:p>
            <a:pPr marL="274320" indent="-274320">
              <a:spcAft>
                <a:spcPts val="0"/>
              </a:spcAft>
              <a:buFont typeface="Wingdings 2"/>
              <a:buChar char=""/>
              <a:defRPr/>
            </a:pPr>
            <a:endParaRPr lang="en-GB" altLang="en-US" dirty="0">
              <a:solidFill>
                <a:schemeClr val="tx1"/>
              </a:solidFill>
            </a:endParaRPr>
          </a:p>
          <a:p>
            <a:pPr marL="0" indent="0">
              <a:spcAft>
                <a:spcPts val="0"/>
              </a:spcAft>
              <a:buNone/>
              <a:defRPr/>
            </a:pPr>
            <a:endParaRPr lang="en-GB" altLang="en-US" dirty="0" smtClean="0"/>
          </a:p>
        </p:txBody>
      </p:sp>
    </p:spTree>
    <p:extLst>
      <p:ext uri="{BB962C8B-B14F-4D97-AF65-F5344CB8AC3E}">
        <p14:creationId xmlns:p14="http://schemas.microsoft.com/office/powerpoint/2010/main" val="28303610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Your Attraction Choices</a:t>
            </a:r>
            <a:endParaRPr lang="en-GB" dirty="0"/>
          </a:p>
        </p:txBody>
      </p:sp>
      <p:pic>
        <p:nvPicPr>
          <p:cNvPr id="4" name="Content Placeholder 3"/>
          <p:cNvPicPr>
            <a:picLocks noGrp="1" noChangeAspect="1"/>
          </p:cNvPicPr>
          <p:nvPr>
            <p:ph idx="1"/>
          </p:nvPr>
        </p:nvPicPr>
        <p:blipFill>
          <a:blip r:embed="rId2"/>
          <a:stretch>
            <a:fillRect/>
          </a:stretch>
        </p:blipFill>
        <p:spPr>
          <a:xfrm>
            <a:off x="3067396" y="2637709"/>
            <a:ext cx="5943600" cy="3523718"/>
          </a:xfrm>
          <a:prstGeom prst="rect">
            <a:avLst/>
          </a:prstGeom>
        </p:spPr>
      </p:pic>
    </p:spTree>
    <p:extLst>
      <p:ext uri="{BB962C8B-B14F-4D97-AF65-F5344CB8AC3E}">
        <p14:creationId xmlns:p14="http://schemas.microsoft.com/office/powerpoint/2010/main" val="159628317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25</TotalTime>
  <Words>401</Words>
  <Application>Microsoft Office PowerPoint</Application>
  <PresentationFormat>Widescreen</PresentationFormat>
  <Paragraphs>31</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Garamond</vt:lpstr>
      <vt:lpstr>Verdana</vt:lpstr>
      <vt:lpstr>Wingdings 2</vt:lpstr>
      <vt:lpstr>Organic</vt:lpstr>
      <vt:lpstr>Travel and Tourism </vt:lpstr>
      <vt:lpstr>Assignment Work</vt:lpstr>
      <vt:lpstr>Late Submissions</vt:lpstr>
      <vt:lpstr>Unit 9 – Visitor Attractions </vt:lpstr>
      <vt:lpstr>Unit 9 Grade Boundaries - A</vt:lpstr>
      <vt:lpstr>PowerPoint Presentation</vt:lpstr>
      <vt:lpstr>Organising Work</vt:lpstr>
      <vt:lpstr>Your Attraction Choices</vt:lpstr>
    </vt:vector>
  </TitlesOfParts>
  <Company>Godalming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Travel and Tourism</dc:title>
  <dc:creator>Helen Sharp</dc:creator>
  <cp:lastModifiedBy>Helen Sharp</cp:lastModifiedBy>
  <cp:revision>4</cp:revision>
  <dcterms:created xsi:type="dcterms:W3CDTF">2020-09-15T12:26:34Z</dcterms:created>
  <dcterms:modified xsi:type="dcterms:W3CDTF">2020-09-15T13:30:13Z</dcterms:modified>
</cp:coreProperties>
</file>