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56" r:id="rId6"/>
    <p:sldId id="315" r:id="rId7"/>
    <p:sldId id="311" r:id="rId8"/>
    <p:sldId id="313" r:id="rId9"/>
    <p:sldId id="314" r:id="rId10"/>
    <p:sldId id="261" r:id="rId11"/>
    <p:sldId id="257" r:id="rId12"/>
    <p:sldId id="312" r:id="rId13"/>
    <p:sldId id="302" r:id="rId14"/>
    <p:sldId id="265" r:id="rId15"/>
    <p:sldId id="278" r:id="rId16"/>
    <p:sldId id="309" r:id="rId17"/>
    <p:sldId id="308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66CD-282F-4483-9EB9-E116DA264951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2364E-07FA-485E-A6EA-B1A7B4DFB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4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45EC9-B41D-456A-9837-1FEF0A0C0B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98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2364E-07FA-485E-A6EA-B1A7B4DFBFB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5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8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5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8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28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64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08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1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48D5A-6D73-4306-9640-FE6100662FFD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5822-AB43-4A50-8423-8CF4BC41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8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gl=GB&amp;v=7Su4XASv-Bo&amp;hl=en-GB" TargetMode="External"/><Relationship Id="rId2" Type="http://schemas.openxmlformats.org/officeDocument/2006/relationships/hyperlink" Target="http://www.youtube.com/watch?v=5uV1zrZFzZo&amp;feature=related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6200" y="76200"/>
            <a:ext cx="1295400" cy="14700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Sport &amp;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791200"/>
            <a:ext cx="6400800" cy="8382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Sport &amp; Society</a:t>
            </a:r>
          </a:p>
          <a:p>
            <a:r>
              <a:rPr lang="en-GB" dirty="0"/>
              <a:t>Part 1: Pre-industrial Society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3985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300174"/>
              </p:ext>
            </p:extLst>
          </p:nvPr>
        </p:nvGraphicFramePr>
        <p:xfrm>
          <a:off x="128156" y="851406"/>
          <a:ext cx="8940992" cy="4951601"/>
        </p:xfrm>
        <a:graphic>
          <a:graphicData uri="http://schemas.openxmlformats.org/drawingml/2006/table">
            <a:tbl>
              <a:tblPr firstRow="1" firstCol="1" bandRow="1"/>
              <a:tblGrid>
                <a:gridCol w="2613034">
                  <a:extLst>
                    <a:ext uri="{9D8B030D-6E8A-4147-A177-3AD203B41FA5}">
                      <a16:colId xmlns:a16="http://schemas.microsoft.com/office/drawing/2014/main" val="2271687832"/>
                    </a:ext>
                  </a:extLst>
                </a:gridCol>
                <a:gridCol w="2043125">
                  <a:extLst>
                    <a:ext uri="{9D8B030D-6E8A-4147-A177-3AD203B41FA5}">
                      <a16:colId xmlns:a16="http://schemas.microsoft.com/office/drawing/2014/main" val="4288054316"/>
                    </a:ext>
                  </a:extLst>
                </a:gridCol>
                <a:gridCol w="1848215">
                  <a:extLst>
                    <a:ext uri="{9D8B030D-6E8A-4147-A177-3AD203B41FA5}">
                      <a16:colId xmlns:a16="http://schemas.microsoft.com/office/drawing/2014/main" val="1534000"/>
                    </a:ext>
                  </a:extLst>
                </a:gridCol>
                <a:gridCol w="2436618">
                  <a:extLst>
                    <a:ext uri="{9D8B030D-6E8A-4147-A177-3AD203B41FA5}">
                      <a16:colId xmlns:a16="http://schemas.microsoft.com/office/drawing/2014/main" val="194443107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Link to lower class? 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Mob football characteristics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Real Tennis Characteristics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Link to upper class? 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272095"/>
                  </a:ext>
                </a:extLst>
              </a:tr>
              <a:tr h="71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Unskilled/ brute force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054026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Simple/ natural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907375"/>
                  </a:ext>
                </a:extLst>
              </a:tr>
              <a:tr h="969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 spectators/ ‘all in’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363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Unstructured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85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Simple / unwritten rules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15871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Cruel / violent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721" marR="41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62673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96478" y="1293228"/>
            <a:ext cx="174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Tactical game with</a:t>
            </a:r>
          </a:p>
          <a:p>
            <a:pPr defTabSz="685800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techniques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6478" y="2002966"/>
            <a:ext cx="174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Purpose-built courts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4295" y="2496210"/>
            <a:ext cx="180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singles not more than a doubles game/ Gallery for spectators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4295" y="3423297"/>
            <a:ext cx="180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defined </a:t>
            </a:r>
          </a:p>
          <a:p>
            <a:pPr defTabSz="685800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boundaries, equipment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6478" y="4394697"/>
            <a:ext cx="180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scoring system &amp; rules – often in French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6478" y="5140954"/>
            <a:ext cx="1867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Strict etiquette (conduct &amp; dress code) </a:t>
            </a:r>
            <a:endParaRPr lang="en-GB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4399" y="1232140"/>
            <a:ext cx="220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Had time to practice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Needed to learn tactics for role in war</a:t>
            </a:r>
            <a:endParaRPr lang="en-GB" sz="9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7787" y="1935219"/>
            <a:ext cx="289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Courts at public school/ university/home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44399" y="2464205"/>
            <a:ext cx="2424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Participation important to prove status as a gentleman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Ladies not expected to play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Important way to do business/ politics</a:t>
            </a:r>
            <a:endParaRPr lang="en-GB" sz="9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0028" y="3545028"/>
            <a:ext cx="2476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Expensive, purpose built courts at home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Learned scoring as boys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Easily afford the equipment</a:t>
            </a:r>
            <a:endParaRPr lang="en-GB" sz="9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19696" y="4435955"/>
            <a:ext cx="232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High levels of education and practice</a:t>
            </a:r>
            <a:endParaRPr lang="en-GB" sz="9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7787" y="5128332"/>
            <a:ext cx="1761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Need to maintain gentlemanly status</a:t>
            </a:r>
            <a:endParaRPr lang="en-GB" sz="9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259" y="1280774"/>
            <a:ext cx="2441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Manual labourers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Defence against invaders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259" y="1979859"/>
            <a:ext cx="2041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Access to countryside</a:t>
            </a:r>
            <a:endParaRPr lang="en-GB" sz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156" y="2472493"/>
            <a:ext cx="250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 men compelled to play for local pride and to show virility, release aggression</a:t>
            </a:r>
            <a:endParaRPr lang="en-GB" sz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738" y="3431081"/>
            <a:ext cx="2724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 rule – no fixed boundaries/</a:t>
            </a:r>
          </a:p>
          <a:p>
            <a:pPr defTabSz="685800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one in authority/loose </a:t>
            </a:r>
          </a:p>
          <a:p>
            <a:pPr defTabSz="685800"/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 limits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965" y="4365736"/>
            <a:ext cx="2405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 Illiterate so learn rules by word-of-mouth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956" y="5128333"/>
            <a:ext cx="2517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Reflects the harshness of peasant life</a:t>
            </a:r>
          </a:p>
        </p:txBody>
      </p:sp>
    </p:spTree>
    <p:extLst>
      <p:ext uri="{BB962C8B-B14F-4D97-AF65-F5344CB8AC3E}">
        <p14:creationId xmlns:p14="http://schemas.microsoft.com/office/powerpoint/2010/main" val="7131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1701"/>
            <a:ext cx="5182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Popular Recreations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50602"/>
            <a:ext cx="310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Ashbourne mob football match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869" y="1813172"/>
            <a:ext cx="6679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http://www.youtube.com/watch?v=5uV1zrZFzZo&amp;feature=related</a:t>
            </a:r>
            <a:r>
              <a:rPr lang="en-GB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95242" y="63502"/>
            <a:ext cx="1295400" cy="1749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Sport &amp; Society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935049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https://www.youtube.com/watch?gl=GB&amp;v=7Su4XASv-Bo&amp;hl=en-GB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560408"/>
            <a:ext cx="19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Haxey</a:t>
            </a:r>
            <a:r>
              <a:rPr lang="en-GB" dirty="0"/>
              <a:t> Hood Game</a:t>
            </a:r>
          </a:p>
        </p:txBody>
      </p:sp>
    </p:spTree>
    <p:extLst>
      <p:ext uri="{BB962C8B-B14F-4D97-AF65-F5344CB8AC3E}">
        <p14:creationId xmlns:p14="http://schemas.microsoft.com/office/powerpoint/2010/main" val="297972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"/>
            <a:ext cx="132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Re-Cap 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310" y="685800"/>
            <a:ext cx="86780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Describe three characteristics of pre-industrial (pre-1790) British society [3]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Give three factors which limited lower-class participation in sports in pre-industrial Britain [3]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Name a surviving pre-industrial mob game [1]and state 3 features common to all mob games [3]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What part did the gentry play in the traditional mob game? [2]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1062" y="938850"/>
            <a:ext cx="8373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Two-tier class system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Rural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Local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026652"/>
            <a:ext cx="3991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-Lack of leisure time/time off on holidays only</a:t>
            </a:r>
          </a:p>
          <a:p>
            <a:r>
              <a:rPr lang="en-GB" sz="1600" dirty="0">
                <a:solidFill>
                  <a:srgbClr val="FF0000"/>
                </a:solidFill>
              </a:rPr>
              <a:t>-Lack of transport</a:t>
            </a:r>
          </a:p>
          <a:p>
            <a:r>
              <a:rPr lang="en-GB" sz="1600" dirty="0">
                <a:solidFill>
                  <a:srgbClr val="FF0000"/>
                </a:solidFill>
              </a:rPr>
              <a:t>-Widespread illiteracy</a:t>
            </a:r>
          </a:p>
          <a:p>
            <a:r>
              <a:rPr lang="en-GB" sz="1600" dirty="0">
                <a:solidFill>
                  <a:srgbClr val="FF0000"/>
                </a:solidFill>
              </a:rPr>
              <a:t>-Harsh lifestyle/working conditions</a:t>
            </a:r>
          </a:p>
          <a:p>
            <a:r>
              <a:rPr lang="en-GB" sz="1600" dirty="0">
                <a:solidFill>
                  <a:srgbClr val="FF0000"/>
                </a:solidFill>
              </a:rPr>
              <a:t>- Suppression by church/upper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49216"/>
            <a:ext cx="474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</a:t>
            </a:r>
            <a:r>
              <a:rPr lang="en-GB" dirty="0" err="1">
                <a:solidFill>
                  <a:srgbClr val="FF0000"/>
                </a:solidFill>
              </a:rPr>
              <a:t>Hallaton</a:t>
            </a:r>
            <a:r>
              <a:rPr lang="en-GB" dirty="0">
                <a:solidFill>
                  <a:srgbClr val="FF0000"/>
                </a:solidFill>
              </a:rPr>
              <a:t> Bottle/Ashbourne Match/ </a:t>
            </a:r>
            <a:r>
              <a:rPr lang="en-GB" dirty="0" err="1">
                <a:solidFill>
                  <a:srgbClr val="FF0000"/>
                </a:solidFill>
              </a:rPr>
              <a:t>Haxey</a:t>
            </a:r>
            <a:r>
              <a:rPr lang="en-GB" dirty="0">
                <a:solidFill>
                  <a:srgbClr val="FF0000"/>
                </a:solidFill>
              </a:rPr>
              <a:t> Hood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9629" y="3456801"/>
            <a:ext cx="3157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Violence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Unlimited number of players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Unwritten/simple rules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Lower class involvement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051017"/>
            <a:ext cx="4188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Gave permission for it to take place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Attended as spectators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Often started the event/gave the award</a:t>
            </a:r>
          </a:p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95242" y="63502"/>
            <a:ext cx="1295400" cy="1749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Sport &amp; Society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15663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ctr"/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				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62696"/>
              </p:ext>
            </p:extLst>
          </p:nvPr>
        </p:nvGraphicFramePr>
        <p:xfrm>
          <a:off x="304800" y="1066800"/>
          <a:ext cx="85344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</a:t>
                      </a:r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Marks </a:t>
                      </a:r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7-8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of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relevant characteristics of Rational recreation is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consistently accurate and well detailed.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breadth or depth of knowledge is clearly evident.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Reasoning is coherently and consistently made between relevant pre-industrial factors and their impact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upon barriers to lower class participation in Real Tennis.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terminology is consistently used.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answer almost always demonstrates substantiated reasoning, clarity, structure and focus. 	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of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relevant characteristics of Rational recreation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usually accurate and detailed.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breadth or depth of knowledge is often evident.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Reasoning is often made between relevant pre-industrial factors and their impact 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upon barriers to lower class participation in Real Tennis, usually with coherence.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terminology is often used.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answer usually demonstrates substantiated reasoning, clarity, structure and focus.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of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relevant characteristics of Rational recreation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sometimes accurate with some detail.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breadth or depth of knowledge is sometimes evident.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Reasoning is sometimes made between relevant pre-industrial factors and their impact 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upon barriers to lower class participation in Real Tennis, but this may lack coherence.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terminology is sometimes used.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answer occasionally demonstrates substantiated reasoning, but may lack clarity, structure and focus. 	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of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relevant characteristics of Rational recreation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be limited.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breadth or depth of knowledge may be limited or not evident.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may be little or no reasoning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 relevant pre-industrial factors and their impact </a:t>
                      </a:r>
                      <a:r>
                        <a:rPr lang="en-GB" sz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upon barriers to lower class participation in Real Tennis. </a:t>
                      </a:r>
                    </a:p>
                    <a:p>
                      <a:pPr algn="l"/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 terminology is occasionally used.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answer may lack substantiated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reasoning, clarity, structure and focus.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relevant content. 	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4347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Essay: Most sports were rationalised in post-industrial Britain. Explain why pre-industrial Real Tennis might be thought of as an early Rational recreation and give reasons why Real tennis was not played by the lower classes in pre-industrial society. [8] </a:t>
            </a:r>
          </a:p>
        </p:txBody>
      </p:sp>
    </p:spTree>
    <p:extLst>
      <p:ext uri="{BB962C8B-B14F-4D97-AF65-F5344CB8AC3E}">
        <p14:creationId xmlns:p14="http://schemas.microsoft.com/office/powerpoint/2010/main" val="196256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0"/>
            <a:ext cx="9048183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AO1 – Knowledge of Rational Recreations. (2 marks)</a:t>
            </a:r>
          </a:p>
          <a:p>
            <a:pPr lvl="0"/>
            <a:r>
              <a:rPr lang="en-GB" sz="1600" dirty="0"/>
              <a:t>Played regularly/often/fixtures/leagues/nationally based</a:t>
            </a:r>
          </a:p>
          <a:p>
            <a:pPr lvl="0"/>
            <a:r>
              <a:rPr lang="en-GB" sz="1600" dirty="0"/>
              <a:t>Written rules/codification</a:t>
            </a:r>
          </a:p>
          <a:p>
            <a:pPr lvl="0"/>
            <a:r>
              <a:rPr lang="en-GB" sz="1600" dirty="0"/>
              <a:t>Standards of behaviour/etiquette/civilised/fair play/sportsmanship</a:t>
            </a:r>
          </a:p>
          <a:p>
            <a:pPr lvl="0"/>
            <a:r>
              <a:rPr lang="en-GB" sz="1600" dirty="0"/>
              <a:t>Highly structured/set times/boundaries/officials/kit/equipment</a:t>
            </a:r>
          </a:p>
          <a:p>
            <a:pPr lvl="0"/>
            <a:r>
              <a:rPr lang="en-GB" sz="1600" dirty="0"/>
              <a:t>Skill based/refined/complex/tactics/developed</a:t>
            </a:r>
          </a:p>
          <a:p>
            <a:r>
              <a:rPr lang="en-GB" sz="1600" dirty="0"/>
              <a:t>Limited number of players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AO2 – Reasons for pre-industrial Real Tennis as a Rational Recreation. (3 marks)</a:t>
            </a:r>
          </a:p>
          <a:p>
            <a:pPr lvl="0"/>
            <a:r>
              <a:rPr lang="en-GB" sz="1600" dirty="0"/>
              <a:t>Upper class able to play regularly in leisure time</a:t>
            </a:r>
          </a:p>
          <a:p>
            <a:pPr lvl="0"/>
            <a:r>
              <a:rPr lang="en-GB" sz="1600" dirty="0"/>
              <a:t>Real tennis had sophisticated/complex written rules/national structure</a:t>
            </a:r>
          </a:p>
          <a:p>
            <a:pPr lvl="0"/>
            <a:r>
              <a:rPr lang="en-GB" sz="1600" dirty="0"/>
              <a:t>Etiquette designed for the nobility e.g. dress code</a:t>
            </a:r>
          </a:p>
          <a:p>
            <a:pPr lvl="0"/>
            <a:r>
              <a:rPr lang="en-GB" sz="1600" dirty="0"/>
              <a:t>Game control dictated by regulations not players</a:t>
            </a:r>
          </a:p>
          <a:p>
            <a:pPr lvl="0"/>
            <a:r>
              <a:rPr lang="en-GB" sz="1600" dirty="0"/>
              <a:t>Skill important in Real Tennis/no physical violence/a range of different game strategies</a:t>
            </a:r>
          </a:p>
          <a:p>
            <a:pPr lvl="0"/>
            <a:r>
              <a:rPr lang="en-GB" sz="1600" dirty="0"/>
              <a:t>Players separated from spectators in Real Tennis/usually not more than pairs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AO3 – Reasons for exclusion of lower class from Real Tennis. (3 marks)</a:t>
            </a:r>
          </a:p>
          <a:p>
            <a:r>
              <a:rPr lang="en-GB" sz="1600" dirty="0"/>
              <a:t>Brought over from France where it was a nobles’ game/important for upper class status within social order</a:t>
            </a:r>
          </a:p>
          <a:p>
            <a:pPr lvl="0"/>
            <a:r>
              <a:rPr lang="en-GB" sz="1600" dirty="0"/>
              <a:t>Lower class illiterate/unable to follow very sophisticated rules</a:t>
            </a:r>
          </a:p>
          <a:p>
            <a:pPr lvl="0"/>
            <a:r>
              <a:rPr lang="en-GB" sz="1600" dirty="0"/>
              <a:t>Not able to access/afford purpose-built facilities</a:t>
            </a:r>
          </a:p>
          <a:p>
            <a:pPr lvl="0"/>
            <a:r>
              <a:rPr lang="en-GB" sz="1600" dirty="0"/>
              <a:t>Etiquette designed for the nobility/lower class did not have/know the appropriate etiquette/behaviour </a:t>
            </a:r>
          </a:p>
          <a:p>
            <a:pPr lvl="0"/>
            <a:r>
              <a:rPr lang="en-GB" sz="1600" dirty="0"/>
              <a:t>Court control/punishments if lesser people played</a:t>
            </a:r>
          </a:p>
          <a:p>
            <a:pPr lvl="0"/>
            <a:r>
              <a:rPr lang="en-GB" sz="1600" dirty="0"/>
              <a:t>Lower class had limited access to/ could not afford specialist equipment used. </a:t>
            </a:r>
          </a:p>
          <a:p>
            <a:pPr lvl="0"/>
            <a:r>
              <a:rPr lang="en-GB" sz="1600" dirty="0"/>
              <a:t>Lower class did not have the appropriate dress code</a:t>
            </a:r>
          </a:p>
          <a:p>
            <a:pPr lvl="0"/>
            <a:r>
              <a:rPr lang="en-GB" sz="1600" dirty="0"/>
              <a:t>Real tennis had its own language which lower class did not understand</a:t>
            </a:r>
          </a:p>
          <a:p>
            <a:pPr lvl="0"/>
            <a:r>
              <a:rPr lang="en-GB" sz="1600" dirty="0"/>
              <a:t>Lower class had little free time or energy to play/free time on holidays only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795242" y="63502"/>
            <a:ext cx="1295400" cy="1749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Sport &amp; Society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A1A7D8-5950-4D99-A862-0D5717B32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25255" r="52158" b="4033"/>
          <a:stretch/>
        </p:blipFill>
        <p:spPr>
          <a:xfrm>
            <a:off x="1711538" y="457200"/>
            <a:ext cx="5377545" cy="5943600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795242" y="63502"/>
            <a:ext cx="1295400" cy="184149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bg1"/>
                </a:solidFill>
              </a:rPr>
              <a:t>1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Sport &amp; Society</a:t>
            </a:r>
          </a:p>
        </p:txBody>
      </p:sp>
    </p:spTree>
    <p:extLst>
      <p:ext uri="{BB962C8B-B14F-4D97-AF65-F5344CB8AC3E}">
        <p14:creationId xmlns:p14="http://schemas.microsoft.com/office/powerpoint/2010/main" val="22143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290"/>
            <a:ext cx="6858000" cy="738035"/>
          </a:xfrm>
        </p:spPr>
        <p:txBody>
          <a:bodyPr>
            <a:normAutofit/>
          </a:bodyPr>
          <a:lstStyle/>
          <a:p>
            <a:r>
              <a:rPr lang="en-GB" b="1" dirty="0"/>
              <a:t>Pre-industrial Society</a:t>
            </a:r>
            <a:endParaRPr lang="en-GB" sz="2325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2" y="-12227"/>
            <a:ext cx="1165957" cy="360806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(Pre-1780)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202" y="4407255"/>
            <a:ext cx="1024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67" y="596326"/>
            <a:ext cx="9813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4142" y="887526"/>
            <a:ext cx="2689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Two-tier class (feudal) system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22141" y="2473516"/>
            <a:ext cx="2093858" cy="411923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2803527" y="1295400"/>
            <a:ext cx="881455" cy="509202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" y="5635722"/>
            <a:ext cx="1736433" cy="8737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202" y="5044572"/>
            <a:ext cx="16097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Countryside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Agricultural 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934" y="1138467"/>
            <a:ext cx="2288584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communications 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(village customs unchanged for centuries e.g. folk games, fairs &amp; wakes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Transport (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foot for most or horse and carriage for wealthy), runners employed as messengers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7864" y="1573426"/>
            <a:ext cx="2689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Upper-class – nobility and wealthy landowners. Public school education for boys. Privileged.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2408" y="2853503"/>
            <a:ext cx="1297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Lower-class – poor land workers. Poor health and living conditions. 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3535054" y="3013848"/>
            <a:ext cx="1252970" cy="10043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4060751" y="3022685"/>
            <a:ext cx="196323" cy="1677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218611" y="2804156"/>
            <a:ext cx="505789" cy="3479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10203" y="3927853"/>
            <a:ext cx="740461" cy="276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27" y="3393264"/>
            <a:ext cx="1821962" cy="10248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5"/>
          <a:stretch/>
        </p:blipFill>
        <p:spPr>
          <a:xfrm>
            <a:off x="3695513" y="4227925"/>
            <a:ext cx="932051" cy="16332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66" y="1872595"/>
            <a:ext cx="1534054" cy="103069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E6A04B-AD54-4B32-9B06-BAFB20B9D808}"/>
              </a:ext>
            </a:extLst>
          </p:cNvPr>
          <p:cNvCxnSpPr>
            <a:cxnSpLocks/>
          </p:cNvCxnSpPr>
          <p:nvPr/>
        </p:nvCxnSpPr>
        <p:spPr>
          <a:xfrm flipH="1">
            <a:off x="5752665" y="2696308"/>
            <a:ext cx="3034336" cy="229021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A8C8A7D-C27C-4A7F-8CC1-D93DD89756CE}"/>
              </a:ext>
            </a:extLst>
          </p:cNvPr>
          <p:cNvSpPr/>
          <p:nvPr/>
        </p:nvSpPr>
        <p:spPr>
          <a:xfrm>
            <a:off x="4600184" y="5089430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Harsh Lifestyle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7CF73B-1FD3-46ED-8803-A469D436A8A7}"/>
              </a:ext>
            </a:extLst>
          </p:cNvPr>
          <p:cNvSpPr txBox="1"/>
          <p:nvPr/>
        </p:nvSpPr>
        <p:spPr>
          <a:xfrm>
            <a:off x="6975500" y="4961253"/>
            <a:ext cx="2222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Little compulsory education means most peasants can not read/write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2C7770-7918-4419-833F-39490DC3EFA5}"/>
              </a:ext>
            </a:extLst>
          </p:cNvPr>
          <p:cNvSpPr/>
          <p:nvPr/>
        </p:nvSpPr>
        <p:spPr>
          <a:xfrm>
            <a:off x="7050152" y="3923480"/>
            <a:ext cx="2073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Widespread illiteracy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00F583-CB18-4926-B3F1-575C9A4715CA}"/>
              </a:ext>
            </a:extLst>
          </p:cNvPr>
          <p:cNvSpPr txBox="1"/>
          <p:nvPr/>
        </p:nvSpPr>
        <p:spPr>
          <a:xfrm>
            <a:off x="4562285" y="6075249"/>
            <a:ext cx="222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 labour and few rights. Life is cheap. 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95242" y="63502"/>
            <a:ext cx="1295400" cy="1457744"/>
          </a:xfrm>
          <a:prstGeom prst="rect">
            <a:avLst/>
          </a:prstGeom>
          <a:solidFill>
            <a:sysClr val="windowText" lastClr="0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Sport &amp; Society</a:t>
            </a:r>
          </a:p>
        </p:txBody>
      </p:sp>
    </p:spTree>
    <p:extLst>
      <p:ext uri="{BB962C8B-B14F-4D97-AF65-F5344CB8AC3E}">
        <p14:creationId xmlns:p14="http://schemas.microsoft.com/office/powerpoint/2010/main" val="28381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/>
      <p:bldP spid="17" grpId="0"/>
      <p:bldP spid="19" grpId="0"/>
      <p:bldP spid="20" grpId="0" animBg="1"/>
      <p:bldP spid="21" grpId="0" animBg="1"/>
      <p:bldP spid="32" grpId="0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4" y="1017268"/>
            <a:ext cx="6727371" cy="4704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5370" y="1947999"/>
            <a:ext cx="15680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Lack of transport/ </a:t>
            </a:r>
          </a:p>
          <a:p>
            <a:pPr defTabSz="685800"/>
            <a:r>
              <a:rPr lang="en-GB" sz="135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communications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007" y="3121103"/>
            <a:ext cx="1172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Widespread Illiteracy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1090" y="4386913"/>
            <a:ext cx="1172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Class division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796" y="1891279"/>
            <a:ext cx="17732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Harshness of life – uncivilised release of pent-up aggression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0130" y="3194299"/>
            <a:ext cx="17732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Work and life in countryside. Prior to industrial revolution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0397" y="4663912"/>
            <a:ext cx="17732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The poor had limited leisure time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95242" y="63502"/>
            <a:ext cx="1295400" cy="1841498"/>
          </a:xfrm>
          <a:prstGeom prst="rect">
            <a:avLst/>
          </a:prstGeom>
          <a:solidFill>
            <a:sysClr val="windowText" lastClr="0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Sport &amp; Society</a:t>
            </a:r>
          </a:p>
        </p:txBody>
      </p:sp>
    </p:spTree>
    <p:extLst>
      <p:ext uri="{BB962C8B-B14F-4D97-AF65-F5344CB8AC3E}">
        <p14:creationId xmlns:p14="http://schemas.microsoft.com/office/powerpoint/2010/main" val="45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5E0ADA8-DFEB-4EB3-A0A6-1A53ED1D1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 t="26341" r="23067" b="7115"/>
          <a:stretch/>
        </p:blipFill>
        <p:spPr>
          <a:xfrm>
            <a:off x="381000" y="304800"/>
            <a:ext cx="7620000" cy="6160853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795242" y="63502"/>
            <a:ext cx="1295400" cy="1841498"/>
          </a:xfrm>
          <a:prstGeom prst="rect">
            <a:avLst/>
          </a:prstGeom>
          <a:solidFill>
            <a:sysClr val="windowText" lastClr="0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Sport &amp; Society</a:t>
            </a:r>
          </a:p>
        </p:txBody>
      </p:sp>
    </p:spTree>
    <p:extLst>
      <p:ext uri="{BB962C8B-B14F-4D97-AF65-F5344CB8AC3E}">
        <p14:creationId xmlns:p14="http://schemas.microsoft.com/office/powerpoint/2010/main" val="352395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2400" y="228600"/>
            <a:ext cx="1165957" cy="360806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(Pre-1780)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86805" y="1055860"/>
            <a:ext cx="45495" cy="466823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7819" y="1286742"/>
            <a:ext cx="372687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700" b="1" dirty="0">
                <a:solidFill>
                  <a:prstClr val="black"/>
                </a:solidFill>
                <a:latin typeface="Calibri" panose="020F0502020204030204"/>
              </a:rPr>
              <a:t>Popular recreations 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Natural (pre-industrial)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Involved brute force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Part of an ancient feudal right to recreation, claimed by all branches of the rural community.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Simple, unwritten rules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No division between players and spectators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Occasional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7491" y="1286741"/>
            <a:ext cx="3726873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700" b="1" dirty="0">
                <a:solidFill>
                  <a:prstClr val="black"/>
                </a:solidFill>
                <a:latin typeface="Calibri" panose="020F0502020204030204"/>
              </a:rPr>
              <a:t>Rational recreations 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Skilful involving fair play &amp; etiquette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Complex written rules/tactics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Purpose built facilities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Administrated and codified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Spectators as well as participants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Regular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Kits/positions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" y="1863487"/>
            <a:ext cx="3255554" cy="2287455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607534" y="181680"/>
            <a:ext cx="1710122" cy="2525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(1780 - 1900)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17" y="1922601"/>
            <a:ext cx="3856403" cy="216922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848600" y="0"/>
            <a:ext cx="1295400" cy="1418520"/>
          </a:xfrm>
          <a:prstGeom prst="rect">
            <a:avLst/>
          </a:prstGeom>
          <a:solidFill>
            <a:sysClr val="windowText" lastClr="0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Sport &amp; Society</a:t>
            </a:r>
          </a:p>
        </p:txBody>
      </p:sp>
    </p:spTree>
    <p:extLst>
      <p:ext uri="{BB962C8B-B14F-4D97-AF65-F5344CB8AC3E}">
        <p14:creationId xmlns:p14="http://schemas.microsoft.com/office/powerpoint/2010/main" val="28854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875" y="857250"/>
            <a:ext cx="2868251" cy="597529"/>
          </a:xfrm>
        </p:spPr>
        <p:txBody>
          <a:bodyPr/>
          <a:lstStyle/>
          <a:p>
            <a:pPr algn="ctr"/>
            <a:r>
              <a:rPr lang="en-GB" b="1" dirty="0"/>
              <a:t>Mob Football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865462"/>
            <a:ext cx="1165957" cy="360806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(Pre-1780)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47" y="1454779"/>
            <a:ext cx="3647813" cy="2047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440" y="3502478"/>
            <a:ext cx="166659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When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Annual/occasional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Religious holy days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342" y="2538757"/>
            <a:ext cx="1666597" cy="7155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Where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Mostly rural villages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Some towns also.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0733" y="1280307"/>
            <a:ext cx="1666597" cy="11310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Who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Predominantly lower class </a:t>
            </a: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men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– agricultural labourers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85644" y="2524779"/>
            <a:ext cx="1666597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Why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For local pride – traditional/ritual importance, for wagers, to settle disputes, release aggression, often part of festivals,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6289" y="1289395"/>
            <a:ext cx="166659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What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GB" sz="1350" u="sng" dirty="0">
                <a:solidFill>
                  <a:prstClr val="black"/>
                </a:solidFill>
                <a:latin typeface="Calibri" panose="020F0502020204030204"/>
              </a:rPr>
              <a:t>popular recreation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E.g. The Ashbourne Shrovetide Match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1101" y="3565606"/>
            <a:ext cx="341670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How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Brute force over skill,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Simple,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unwritten rules (passed by word-of-mouth),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Often no division of labour/ positions,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limited organisation,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no referee,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little division between players and spectators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7945" y="5565669"/>
            <a:ext cx="56110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Key term: </a:t>
            </a:r>
            <a:r>
              <a:rPr lang="en-GB" sz="1350" b="1" u="sng" dirty="0">
                <a:solidFill>
                  <a:prstClr val="black"/>
                </a:solidFill>
                <a:latin typeface="Calibri" panose="020F0502020204030204"/>
              </a:rPr>
              <a:t>Popular recreations </a:t>
            </a: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= simple, pre-industrial games for the masses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704541" y="33356"/>
            <a:ext cx="1295400" cy="1447800"/>
          </a:xfrm>
          <a:prstGeom prst="rect">
            <a:avLst/>
          </a:prstGeom>
          <a:solidFill>
            <a:sysClr val="windowText" lastClr="0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Sport &amp; Society</a:t>
            </a:r>
          </a:p>
        </p:txBody>
      </p:sp>
    </p:spTree>
    <p:extLst>
      <p:ext uri="{BB962C8B-B14F-4D97-AF65-F5344CB8AC3E}">
        <p14:creationId xmlns:p14="http://schemas.microsoft.com/office/powerpoint/2010/main" val="22671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875" y="857250"/>
            <a:ext cx="2868251" cy="597529"/>
          </a:xfrm>
        </p:spPr>
        <p:txBody>
          <a:bodyPr/>
          <a:lstStyle/>
          <a:p>
            <a:pPr algn="ctr"/>
            <a:r>
              <a:rPr lang="en-GB" b="1" dirty="0"/>
              <a:t>Real Tennis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865462"/>
            <a:ext cx="1165957" cy="360806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(Pre-1780)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499" y="4488393"/>
            <a:ext cx="166659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When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Played regularly in upper-class leisure time.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706" y="2835319"/>
            <a:ext cx="2138695" cy="13388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Where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Purpose-built courts at elite public schools and universities. Also built at homes of Nobility and wealthy merchants.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8291" y="1521264"/>
            <a:ext cx="1666597" cy="7155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Who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Only aristocracy - </a:t>
            </a:r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males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1338" y="2671886"/>
            <a:ext cx="1666597" cy="15465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Why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Social status – show of wealth, to prove yourself as a gentleman, a chance to wager – excitement,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396" y="1333388"/>
            <a:ext cx="2126005" cy="11310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What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Perhaps an early form of Rational Recreation?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A sophisticated racket/net game.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9866" y="3615612"/>
            <a:ext cx="3416702" cy="19620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 panose="020F0502020204030204"/>
              </a:rPr>
              <a:t>How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High demand on skill-level and strategy,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Complexity (written rules, tactics, scoring, terminology) 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Purpose-built facilities, specific equipment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Clear division between players and spectators – usually no more than a doubles game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Fixed territorial limits of the court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Highly structured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30" y="1449137"/>
            <a:ext cx="3543743" cy="198449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795242" y="63502"/>
            <a:ext cx="1196358" cy="1689098"/>
          </a:xfrm>
          <a:prstGeom prst="rect">
            <a:avLst/>
          </a:prstGeom>
          <a:solidFill>
            <a:sysClr val="windowText" lastClr="0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prstClr val="white"/>
                </a:solidFill>
                <a:latin typeface="Calibri"/>
              </a:rPr>
              <a:t>2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Sport &amp; Society</a:t>
            </a:r>
          </a:p>
        </p:txBody>
      </p:sp>
    </p:spTree>
    <p:extLst>
      <p:ext uri="{BB962C8B-B14F-4D97-AF65-F5344CB8AC3E}">
        <p14:creationId xmlns:p14="http://schemas.microsoft.com/office/powerpoint/2010/main" val="35843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dirty="0"/>
              <a:t>Pre-Industrial Britain </a:t>
            </a:r>
            <a:br>
              <a:rPr lang="en-GB" dirty="0"/>
            </a:br>
            <a:r>
              <a:rPr lang="en-GB" dirty="0"/>
              <a:t>(Pre-1780)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Feudal society (2 –class system)</a:t>
            </a:r>
          </a:p>
          <a:p>
            <a:r>
              <a:rPr lang="en-GB" dirty="0"/>
              <a:t>Minimal communications/media</a:t>
            </a:r>
          </a:p>
          <a:p>
            <a:r>
              <a:rPr lang="en-GB" dirty="0"/>
              <a:t>Agricultural and cottage industry </a:t>
            </a:r>
          </a:p>
          <a:p>
            <a:r>
              <a:rPr lang="en-GB" dirty="0"/>
              <a:t>Village, Market &amp; Country town life (plus London)</a:t>
            </a:r>
          </a:p>
          <a:p>
            <a:r>
              <a:rPr lang="en-GB" dirty="0"/>
              <a:t>Little free time</a:t>
            </a:r>
          </a:p>
          <a:p>
            <a:r>
              <a:rPr lang="en-GB" dirty="0"/>
              <a:t>Harsh society with law and order problems</a:t>
            </a:r>
          </a:p>
          <a:p>
            <a:r>
              <a:rPr lang="en-GB" dirty="0"/>
              <a:t>Limited transport – pre-railways</a:t>
            </a:r>
          </a:p>
          <a:p>
            <a:r>
              <a:rPr lang="en-GB" dirty="0"/>
              <a:t>Widespread illiteracy – Limited education for the lower class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95242" y="63502"/>
            <a:ext cx="1295400" cy="184149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bg1"/>
                </a:solidFill>
              </a:rPr>
              <a:t>1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Sport &amp; Society</a:t>
            </a:r>
          </a:p>
        </p:txBody>
      </p:sp>
    </p:spTree>
    <p:extLst>
      <p:ext uri="{BB962C8B-B14F-4D97-AF65-F5344CB8AC3E}">
        <p14:creationId xmlns:p14="http://schemas.microsoft.com/office/powerpoint/2010/main" val="12077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21E7B78665E49A701798582881B04" ma:contentTypeVersion="1" ma:contentTypeDescription="Create a new document." ma:contentTypeScope="" ma:versionID="006f581a886ca102c6b9598a34bd72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EF5122-8789-4159-A529-45F88EBC0C03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343D44-BF27-4FA6-906C-4E839A6B6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53449A-A208-4048-822D-3DD6C04C27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1467</Words>
  <Application>Microsoft Office PowerPoint</Application>
  <PresentationFormat>On-screen Show (4:3)</PresentationFormat>
  <Paragraphs>285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Times New Roman</vt:lpstr>
      <vt:lpstr>Office Theme</vt:lpstr>
      <vt:lpstr>1_Office Theme</vt:lpstr>
      <vt:lpstr>1 Sport &amp; Society</vt:lpstr>
      <vt:lpstr>PowerPoint Presentation</vt:lpstr>
      <vt:lpstr>Pre-industrial Society</vt:lpstr>
      <vt:lpstr>PowerPoint Presentation</vt:lpstr>
      <vt:lpstr>PowerPoint Presentation</vt:lpstr>
      <vt:lpstr>PowerPoint Presentation</vt:lpstr>
      <vt:lpstr>Mob Football</vt:lpstr>
      <vt:lpstr>Real Tennis</vt:lpstr>
      <vt:lpstr>Pre-Industrial Britain  (Pre-1780)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</dc:title>
  <dc:creator>Kevin Broad</dc:creator>
  <cp:lastModifiedBy>Kevin Broad</cp:lastModifiedBy>
  <cp:revision>139</cp:revision>
  <dcterms:created xsi:type="dcterms:W3CDTF">2006-08-16T00:00:00Z</dcterms:created>
  <dcterms:modified xsi:type="dcterms:W3CDTF">2020-09-18T09:28:35Z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0x010100CB221E7B78665E49A701798582881B04</vt:lpwstr>
  </property>
</Properties>
</file>