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4" r:id="rId8"/>
    <p:sldId id="265" r:id="rId9"/>
    <p:sldId id="261"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p:scale>
          <a:sx n="67" d="100"/>
          <a:sy n="67" d="100"/>
        </p:scale>
        <p:origin x="747" y="6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AA5CC-1C6B-47E0-9A94-C5CA360CDA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084DF2-627E-456D-9DDA-51EB3AE4EC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CC6A01B-F5CD-4D14-9C1E-88D1DBAB8227}"/>
              </a:ext>
            </a:extLst>
          </p:cNvPr>
          <p:cNvSpPr>
            <a:spLocks noGrp="1"/>
          </p:cNvSpPr>
          <p:nvPr>
            <p:ph type="dt" sz="half" idx="10"/>
          </p:nvPr>
        </p:nvSpPr>
        <p:spPr/>
        <p:txBody>
          <a:bodyPr/>
          <a:lstStyle/>
          <a:p>
            <a:fld id="{9E73FA2D-6D61-44A3-8B63-E013B38B1618}" type="datetimeFigureOut">
              <a:rPr lang="en-GB" smtClean="0"/>
              <a:t>05/10/2020</a:t>
            </a:fld>
            <a:endParaRPr lang="en-GB"/>
          </a:p>
        </p:txBody>
      </p:sp>
      <p:sp>
        <p:nvSpPr>
          <p:cNvPr id="5" name="Footer Placeholder 4">
            <a:extLst>
              <a:ext uri="{FF2B5EF4-FFF2-40B4-BE49-F238E27FC236}">
                <a16:creationId xmlns:a16="http://schemas.microsoft.com/office/drawing/2014/main" id="{30D09E32-DB40-48FE-A472-A9335BA301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31A0EB-6462-4E61-BAE1-A8DF76DB0966}"/>
              </a:ext>
            </a:extLst>
          </p:cNvPr>
          <p:cNvSpPr>
            <a:spLocks noGrp="1"/>
          </p:cNvSpPr>
          <p:nvPr>
            <p:ph type="sldNum" sz="quarter" idx="12"/>
          </p:nvPr>
        </p:nvSpPr>
        <p:spPr/>
        <p:txBody>
          <a:bodyPr/>
          <a:lstStyle/>
          <a:p>
            <a:fld id="{3B88FA70-76DD-43D0-871B-1A406517C0B2}" type="slidenum">
              <a:rPr lang="en-GB" smtClean="0"/>
              <a:t>‹#›</a:t>
            </a:fld>
            <a:endParaRPr lang="en-GB"/>
          </a:p>
        </p:txBody>
      </p:sp>
    </p:spTree>
    <p:extLst>
      <p:ext uri="{BB962C8B-B14F-4D97-AF65-F5344CB8AC3E}">
        <p14:creationId xmlns:p14="http://schemas.microsoft.com/office/powerpoint/2010/main" val="3956656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7D066-2548-402C-A12E-B3588C1266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68AD0D0-EC16-40DD-98A0-E3A85AD4FB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74D09F-F484-4ED7-ABBC-D294E50442D0}"/>
              </a:ext>
            </a:extLst>
          </p:cNvPr>
          <p:cNvSpPr>
            <a:spLocks noGrp="1"/>
          </p:cNvSpPr>
          <p:nvPr>
            <p:ph type="dt" sz="half" idx="10"/>
          </p:nvPr>
        </p:nvSpPr>
        <p:spPr/>
        <p:txBody>
          <a:bodyPr/>
          <a:lstStyle/>
          <a:p>
            <a:fld id="{9E73FA2D-6D61-44A3-8B63-E013B38B1618}" type="datetimeFigureOut">
              <a:rPr lang="en-GB" smtClean="0"/>
              <a:t>05/10/2020</a:t>
            </a:fld>
            <a:endParaRPr lang="en-GB"/>
          </a:p>
        </p:txBody>
      </p:sp>
      <p:sp>
        <p:nvSpPr>
          <p:cNvPr id="5" name="Footer Placeholder 4">
            <a:extLst>
              <a:ext uri="{FF2B5EF4-FFF2-40B4-BE49-F238E27FC236}">
                <a16:creationId xmlns:a16="http://schemas.microsoft.com/office/drawing/2014/main" id="{C2EB679B-5C18-44F7-8B51-8DFECD8D5A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F5EC8E-F9A8-4731-8EA2-93169FF882B8}"/>
              </a:ext>
            </a:extLst>
          </p:cNvPr>
          <p:cNvSpPr>
            <a:spLocks noGrp="1"/>
          </p:cNvSpPr>
          <p:nvPr>
            <p:ph type="sldNum" sz="quarter" idx="12"/>
          </p:nvPr>
        </p:nvSpPr>
        <p:spPr/>
        <p:txBody>
          <a:bodyPr/>
          <a:lstStyle/>
          <a:p>
            <a:fld id="{3B88FA70-76DD-43D0-871B-1A406517C0B2}" type="slidenum">
              <a:rPr lang="en-GB" smtClean="0"/>
              <a:t>‹#›</a:t>
            </a:fld>
            <a:endParaRPr lang="en-GB"/>
          </a:p>
        </p:txBody>
      </p:sp>
    </p:spTree>
    <p:extLst>
      <p:ext uri="{BB962C8B-B14F-4D97-AF65-F5344CB8AC3E}">
        <p14:creationId xmlns:p14="http://schemas.microsoft.com/office/powerpoint/2010/main" val="2643837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02FCCD-F8C4-46DD-9F5B-E9CB294B23A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E414D2-B1BD-43A3-AF81-EE1114DEA2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CF6C8A-DB33-4139-A788-AF8689BCCE10}"/>
              </a:ext>
            </a:extLst>
          </p:cNvPr>
          <p:cNvSpPr>
            <a:spLocks noGrp="1"/>
          </p:cNvSpPr>
          <p:nvPr>
            <p:ph type="dt" sz="half" idx="10"/>
          </p:nvPr>
        </p:nvSpPr>
        <p:spPr/>
        <p:txBody>
          <a:bodyPr/>
          <a:lstStyle/>
          <a:p>
            <a:fld id="{9E73FA2D-6D61-44A3-8B63-E013B38B1618}" type="datetimeFigureOut">
              <a:rPr lang="en-GB" smtClean="0"/>
              <a:t>05/10/2020</a:t>
            </a:fld>
            <a:endParaRPr lang="en-GB"/>
          </a:p>
        </p:txBody>
      </p:sp>
      <p:sp>
        <p:nvSpPr>
          <p:cNvPr id="5" name="Footer Placeholder 4">
            <a:extLst>
              <a:ext uri="{FF2B5EF4-FFF2-40B4-BE49-F238E27FC236}">
                <a16:creationId xmlns:a16="http://schemas.microsoft.com/office/drawing/2014/main" id="{EA435219-A2ED-4F2E-944D-A3FFAA6EBD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FE4081-0205-47D5-8582-17EC9EB837DF}"/>
              </a:ext>
            </a:extLst>
          </p:cNvPr>
          <p:cNvSpPr>
            <a:spLocks noGrp="1"/>
          </p:cNvSpPr>
          <p:nvPr>
            <p:ph type="sldNum" sz="quarter" idx="12"/>
          </p:nvPr>
        </p:nvSpPr>
        <p:spPr/>
        <p:txBody>
          <a:bodyPr/>
          <a:lstStyle/>
          <a:p>
            <a:fld id="{3B88FA70-76DD-43D0-871B-1A406517C0B2}" type="slidenum">
              <a:rPr lang="en-GB" smtClean="0"/>
              <a:t>‹#›</a:t>
            </a:fld>
            <a:endParaRPr lang="en-GB"/>
          </a:p>
        </p:txBody>
      </p:sp>
    </p:spTree>
    <p:extLst>
      <p:ext uri="{BB962C8B-B14F-4D97-AF65-F5344CB8AC3E}">
        <p14:creationId xmlns:p14="http://schemas.microsoft.com/office/powerpoint/2010/main" val="3895578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ED6CC-7F7D-4A7E-965F-0465413F727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CDF3F19-89E4-4537-BF07-7B80D1E842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52C957-6D8D-431A-8A9B-86296D362886}"/>
              </a:ext>
            </a:extLst>
          </p:cNvPr>
          <p:cNvSpPr>
            <a:spLocks noGrp="1"/>
          </p:cNvSpPr>
          <p:nvPr>
            <p:ph type="dt" sz="half" idx="10"/>
          </p:nvPr>
        </p:nvSpPr>
        <p:spPr/>
        <p:txBody>
          <a:bodyPr/>
          <a:lstStyle/>
          <a:p>
            <a:fld id="{9E73FA2D-6D61-44A3-8B63-E013B38B1618}" type="datetimeFigureOut">
              <a:rPr lang="en-GB" smtClean="0"/>
              <a:t>05/10/2020</a:t>
            </a:fld>
            <a:endParaRPr lang="en-GB"/>
          </a:p>
        </p:txBody>
      </p:sp>
      <p:sp>
        <p:nvSpPr>
          <p:cNvPr id="5" name="Footer Placeholder 4">
            <a:extLst>
              <a:ext uri="{FF2B5EF4-FFF2-40B4-BE49-F238E27FC236}">
                <a16:creationId xmlns:a16="http://schemas.microsoft.com/office/drawing/2014/main" id="{784D5850-1C85-4090-A348-FA07314358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5402D0-66C6-407F-8CC5-1E6983FEAE18}"/>
              </a:ext>
            </a:extLst>
          </p:cNvPr>
          <p:cNvSpPr>
            <a:spLocks noGrp="1"/>
          </p:cNvSpPr>
          <p:nvPr>
            <p:ph type="sldNum" sz="quarter" idx="12"/>
          </p:nvPr>
        </p:nvSpPr>
        <p:spPr/>
        <p:txBody>
          <a:bodyPr/>
          <a:lstStyle/>
          <a:p>
            <a:fld id="{3B88FA70-76DD-43D0-871B-1A406517C0B2}" type="slidenum">
              <a:rPr lang="en-GB" smtClean="0"/>
              <a:t>‹#›</a:t>
            </a:fld>
            <a:endParaRPr lang="en-GB"/>
          </a:p>
        </p:txBody>
      </p:sp>
    </p:spTree>
    <p:extLst>
      <p:ext uri="{BB962C8B-B14F-4D97-AF65-F5344CB8AC3E}">
        <p14:creationId xmlns:p14="http://schemas.microsoft.com/office/powerpoint/2010/main" val="681092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13593-C372-4FC3-85B4-CAB48AC87B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8635533-F6E7-4E88-B6D2-C4C0A392CF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1C4A1F-6DAC-49EB-9865-FA652C846042}"/>
              </a:ext>
            </a:extLst>
          </p:cNvPr>
          <p:cNvSpPr>
            <a:spLocks noGrp="1"/>
          </p:cNvSpPr>
          <p:nvPr>
            <p:ph type="dt" sz="half" idx="10"/>
          </p:nvPr>
        </p:nvSpPr>
        <p:spPr/>
        <p:txBody>
          <a:bodyPr/>
          <a:lstStyle/>
          <a:p>
            <a:fld id="{9E73FA2D-6D61-44A3-8B63-E013B38B1618}" type="datetimeFigureOut">
              <a:rPr lang="en-GB" smtClean="0"/>
              <a:t>05/10/2020</a:t>
            </a:fld>
            <a:endParaRPr lang="en-GB"/>
          </a:p>
        </p:txBody>
      </p:sp>
      <p:sp>
        <p:nvSpPr>
          <p:cNvPr id="5" name="Footer Placeholder 4">
            <a:extLst>
              <a:ext uri="{FF2B5EF4-FFF2-40B4-BE49-F238E27FC236}">
                <a16:creationId xmlns:a16="http://schemas.microsoft.com/office/drawing/2014/main" id="{7D8DC744-7906-4243-88E2-91DD5A7F0C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60543C-645D-4F25-BD8F-22E36F78A3B9}"/>
              </a:ext>
            </a:extLst>
          </p:cNvPr>
          <p:cNvSpPr>
            <a:spLocks noGrp="1"/>
          </p:cNvSpPr>
          <p:nvPr>
            <p:ph type="sldNum" sz="quarter" idx="12"/>
          </p:nvPr>
        </p:nvSpPr>
        <p:spPr/>
        <p:txBody>
          <a:bodyPr/>
          <a:lstStyle/>
          <a:p>
            <a:fld id="{3B88FA70-76DD-43D0-871B-1A406517C0B2}" type="slidenum">
              <a:rPr lang="en-GB" smtClean="0"/>
              <a:t>‹#›</a:t>
            </a:fld>
            <a:endParaRPr lang="en-GB"/>
          </a:p>
        </p:txBody>
      </p:sp>
    </p:spTree>
    <p:extLst>
      <p:ext uri="{BB962C8B-B14F-4D97-AF65-F5344CB8AC3E}">
        <p14:creationId xmlns:p14="http://schemas.microsoft.com/office/powerpoint/2010/main" val="3074790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723AE-31E3-4BA6-B043-243F97B203C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C272800-F1CE-4FA4-B1AE-BEDF7E87AA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8167120-7F64-4C6F-A501-7A85E91CB9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0C61303-1A7C-4E55-B1E6-9C4BDDCE4870}"/>
              </a:ext>
            </a:extLst>
          </p:cNvPr>
          <p:cNvSpPr>
            <a:spLocks noGrp="1"/>
          </p:cNvSpPr>
          <p:nvPr>
            <p:ph type="dt" sz="half" idx="10"/>
          </p:nvPr>
        </p:nvSpPr>
        <p:spPr/>
        <p:txBody>
          <a:bodyPr/>
          <a:lstStyle/>
          <a:p>
            <a:fld id="{9E73FA2D-6D61-44A3-8B63-E013B38B1618}" type="datetimeFigureOut">
              <a:rPr lang="en-GB" smtClean="0"/>
              <a:t>05/10/2020</a:t>
            </a:fld>
            <a:endParaRPr lang="en-GB"/>
          </a:p>
        </p:txBody>
      </p:sp>
      <p:sp>
        <p:nvSpPr>
          <p:cNvPr id="6" name="Footer Placeholder 5">
            <a:extLst>
              <a:ext uri="{FF2B5EF4-FFF2-40B4-BE49-F238E27FC236}">
                <a16:creationId xmlns:a16="http://schemas.microsoft.com/office/drawing/2014/main" id="{FAAFA8A8-AA6D-4BE0-B2AD-7E53801DD5E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526D57-8DBD-4B5B-90A6-0BC19E512C40}"/>
              </a:ext>
            </a:extLst>
          </p:cNvPr>
          <p:cNvSpPr>
            <a:spLocks noGrp="1"/>
          </p:cNvSpPr>
          <p:nvPr>
            <p:ph type="sldNum" sz="quarter" idx="12"/>
          </p:nvPr>
        </p:nvSpPr>
        <p:spPr/>
        <p:txBody>
          <a:bodyPr/>
          <a:lstStyle/>
          <a:p>
            <a:fld id="{3B88FA70-76DD-43D0-871B-1A406517C0B2}" type="slidenum">
              <a:rPr lang="en-GB" smtClean="0"/>
              <a:t>‹#›</a:t>
            </a:fld>
            <a:endParaRPr lang="en-GB"/>
          </a:p>
        </p:txBody>
      </p:sp>
    </p:spTree>
    <p:extLst>
      <p:ext uri="{BB962C8B-B14F-4D97-AF65-F5344CB8AC3E}">
        <p14:creationId xmlns:p14="http://schemas.microsoft.com/office/powerpoint/2010/main" val="1518639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DA338-0D7F-400B-A3C2-FF7ADF786EE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544EFC7-5588-4EC8-BB17-CB44A0D762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23DBC9-846B-4D78-A557-28FA4CF69E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B8A1AC5-9B8C-4542-BD35-33E649B97D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CDE2A0-33B8-4C94-B735-61F13619DC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EA73921-9C34-43CA-B8CE-C1D39B1F0B89}"/>
              </a:ext>
            </a:extLst>
          </p:cNvPr>
          <p:cNvSpPr>
            <a:spLocks noGrp="1"/>
          </p:cNvSpPr>
          <p:nvPr>
            <p:ph type="dt" sz="half" idx="10"/>
          </p:nvPr>
        </p:nvSpPr>
        <p:spPr/>
        <p:txBody>
          <a:bodyPr/>
          <a:lstStyle/>
          <a:p>
            <a:fld id="{9E73FA2D-6D61-44A3-8B63-E013B38B1618}" type="datetimeFigureOut">
              <a:rPr lang="en-GB" smtClean="0"/>
              <a:t>05/10/2020</a:t>
            </a:fld>
            <a:endParaRPr lang="en-GB"/>
          </a:p>
        </p:txBody>
      </p:sp>
      <p:sp>
        <p:nvSpPr>
          <p:cNvPr id="8" name="Footer Placeholder 7">
            <a:extLst>
              <a:ext uri="{FF2B5EF4-FFF2-40B4-BE49-F238E27FC236}">
                <a16:creationId xmlns:a16="http://schemas.microsoft.com/office/drawing/2014/main" id="{361F41EB-1615-479F-A3C6-FD86D6F3699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5536B42-3310-4627-B1E1-8F6256E3089D}"/>
              </a:ext>
            </a:extLst>
          </p:cNvPr>
          <p:cNvSpPr>
            <a:spLocks noGrp="1"/>
          </p:cNvSpPr>
          <p:nvPr>
            <p:ph type="sldNum" sz="quarter" idx="12"/>
          </p:nvPr>
        </p:nvSpPr>
        <p:spPr/>
        <p:txBody>
          <a:bodyPr/>
          <a:lstStyle/>
          <a:p>
            <a:fld id="{3B88FA70-76DD-43D0-871B-1A406517C0B2}" type="slidenum">
              <a:rPr lang="en-GB" smtClean="0"/>
              <a:t>‹#›</a:t>
            </a:fld>
            <a:endParaRPr lang="en-GB"/>
          </a:p>
        </p:txBody>
      </p:sp>
    </p:spTree>
    <p:extLst>
      <p:ext uri="{BB962C8B-B14F-4D97-AF65-F5344CB8AC3E}">
        <p14:creationId xmlns:p14="http://schemas.microsoft.com/office/powerpoint/2010/main" val="383232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CBAA3-5155-401C-8EC9-B708BC70AA8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111182F-FC15-4C39-8AC4-1EF3EE135CEE}"/>
              </a:ext>
            </a:extLst>
          </p:cNvPr>
          <p:cNvSpPr>
            <a:spLocks noGrp="1"/>
          </p:cNvSpPr>
          <p:nvPr>
            <p:ph type="dt" sz="half" idx="10"/>
          </p:nvPr>
        </p:nvSpPr>
        <p:spPr/>
        <p:txBody>
          <a:bodyPr/>
          <a:lstStyle/>
          <a:p>
            <a:fld id="{9E73FA2D-6D61-44A3-8B63-E013B38B1618}" type="datetimeFigureOut">
              <a:rPr lang="en-GB" smtClean="0"/>
              <a:t>05/10/2020</a:t>
            </a:fld>
            <a:endParaRPr lang="en-GB"/>
          </a:p>
        </p:txBody>
      </p:sp>
      <p:sp>
        <p:nvSpPr>
          <p:cNvPr id="4" name="Footer Placeholder 3">
            <a:extLst>
              <a:ext uri="{FF2B5EF4-FFF2-40B4-BE49-F238E27FC236}">
                <a16:creationId xmlns:a16="http://schemas.microsoft.com/office/drawing/2014/main" id="{49628B70-AB9C-4D06-A8ED-0C7EB4CD6B0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245AE8A-2940-42B0-A58F-9D62158C1F21}"/>
              </a:ext>
            </a:extLst>
          </p:cNvPr>
          <p:cNvSpPr>
            <a:spLocks noGrp="1"/>
          </p:cNvSpPr>
          <p:nvPr>
            <p:ph type="sldNum" sz="quarter" idx="12"/>
          </p:nvPr>
        </p:nvSpPr>
        <p:spPr/>
        <p:txBody>
          <a:bodyPr/>
          <a:lstStyle/>
          <a:p>
            <a:fld id="{3B88FA70-76DD-43D0-871B-1A406517C0B2}" type="slidenum">
              <a:rPr lang="en-GB" smtClean="0"/>
              <a:t>‹#›</a:t>
            </a:fld>
            <a:endParaRPr lang="en-GB"/>
          </a:p>
        </p:txBody>
      </p:sp>
    </p:spTree>
    <p:extLst>
      <p:ext uri="{BB962C8B-B14F-4D97-AF65-F5344CB8AC3E}">
        <p14:creationId xmlns:p14="http://schemas.microsoft.com/office/powerpoint/2010/main" val="588870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367F36-C627-4B9B-96BE-C467C9853062}"/>
              </a:ext>
            </a:extLst>
          </p:cNvPr>
          <p:cNvSpPr>
            <a:spLocks noGrp="1"/>
          </p:cNvSpPr>
          <p:nvPr>
            <p:ph type="dt" sz="half" idx="10"/>
          </p:nvPr>
        </p:nvSpPr>
        <p:spPr/>
        <p:txBody>
          <a:bodyPr/>
          <a:lstStyle/>
          <a:p>
            <a:fld id="{9E73FA2D-6D61-44A3-8B63-E013B38B1618}" type="datetimeFigureOut">
              <a:rPr lang="en-GB" smtClean="0"/>
              <a:t>05/10/2020</a:t>
            </a:fld>
            <a:endParaRPr lang="en-GB"/>
          </a:p>
        </p:txBody>
      </p:sp>
      <p:sp>
        <p:nvSpPr>
          <p:cNvPr id="3" name="Footer Placeholder 2">
            <a:extLst>
              <a:ext uri="{FF2B5EF4-FFF2-40B4-BE49-F238E27FC236}">
                <a16:creationId xmlns:a16="http://schemas.microsoft.com/office/drawing/2014/main" id="{62D0B68B-314C-4633-8907-F5AA3E2E6C3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F04D511-A870-46CD-AC60-B288B94DA317}"/>
              </a:ext>
            </a:extLst>
          </p:cNvPr>
          <p:cNvSpPr>
            <a:spLocks noGrp="1"/>
          </p:cNvSpPr>
          <p:nvPr>
            <p:ph type="sldNum" sz="quarter" idx="12"/>
          </p:nvPr>
        </p:nvSpPr>
        <p:spPr/>
        <p:txBody>
          <a:bodyPr/>
          <a:lstStyle/>
          <a:p>
            <a:fld id="{3B88FA70-76DD-43D0-871B-1A406517C0B2}" type="slidenum">
              <a:rPr lang="en-GB" smtClean="0"/>
              <a:t>‹#›</a:t>
            </a:fld>
            <a:endParaRPr lang="en-GB"/>
          </a:p>
        </p:txBody>
      </p:sp>
    </p:spTree>
    <p:extLst>
      <p:ext uri="{BB962C8B-B14F-4D97-AF65-F5344CB8AC3E}">
        <p14:creationId xmlns:p14="http://schemas.microsoft.com/office/powerpoint/2010/main" val="2601288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27469-0C13-4CF6-A81C-2C01DDC830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DEF04AB-F07E-440B-A633-EF0E17049C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F2E2901-6866-4D18-87F6-9F66F60758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87D5C1-0E1C-469C-AD60-F037F9597674}"/>
              </a:ext>
            </a:extLst>
          </p:cNvPr>
          <p:cNvSpPr>
            <a:spLocks noGrp="1"/>
          </p:cNvSpPr>
          <p:nvPr>
            <p:ph type="dt" sz="half" idx="10"/>
          </p:nvPr>
        </p:nvSpPr>
        <p:spPr/>
        <p:txBody>
          <a:bodyPr/>
          <a:lstStyle/>
          <a:p>
            <a:fld id="{9E73FA2D-6D61-44A3-8B63-E013B38B1618}" type="datetimeFigureOut">
              <a:rPr lang="en-GB" smtClean="0"/>
              <a:t>05/10/2020</a:t>
            </a:fld>
            <a:endParaRPr lang="en-GB"/>
          </a:p>
        </p:txBody>
      </p:sp>
      <p:sp>
        <p:nvSpPr>
          <p:cNvPr id="6" name="Footer Placeholder 5">
            <a:extLst>
              <a:ext uri="{FF2B5EF4-FFF2-40B4-BE49-F238E27FC236}">
                <a16:creationId xmlns:a16="http://schemas.microsoft.com/office/drawing/2014/main" id="{32F36C8F-1235-49F0-BE80-157620B037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F4A2003-50D8-4F17-829E-1B34644B2702}"/>
              </a:ext>
            </a:extLst>
          </p:cNvPr>
          <p:cNvSpPr>
            <a:spLocks noGrp="1"/>
          </p:cNvSpPr>
          <p:nvPr>
            <p:ph type="sldNum" sz="quarter" idx="12"/>
          </p:nvPr>
        </p:nvSpPr>
        <p:spPr/>
        <p:txBody>
          <a:bodyPr/>
          <a:lstStyle/>
          <a:p>
            <a:fld id="{3B88FA70-76DD-43D0-871B-1A406517C0B2}" type="slidenum">
              <a:rPr lang="en-GB" smtClean="0"/>
              <a:t>‹#›</a:t>
            </a:fld>
            <a:endParaRPr lang="en-GB"/>
          </a:p>
        </p:txBody>
      </p:sp>
    </p:spTree>
    <p:extLst>
      <p:ext uri="{BB962C8B-B14F-4D97-AF65-F5344CB8AC3E}">
        <p14:creationId xmlns:p14="http://schemas.microsoft.com/office/powerpoint/2010/main" val="1092168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A3A95-4C05-4D3F-A9DE-9907DD9E4E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C96F9ED-DA5C-4882-AF6B-1309925003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D3FE2C0-6D42-4A68-97B1-DA885BCD53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D0BABA-864C-4F35-936B-8DDCEF677C03}"/>
              </a:ext>
            </a:extLst>
          </p:cNvPr>
          <p:cNvSpPr>
            <a:spLocks noGrp="1"/>
          </p:cNvSpPr>
          <p:nvPr>
            <p:ph type="dt" sz="half" idx="10"/>
          </p:nvPr>
        </p:nvSpPr>
        <p:spPr/>
        <p:txBody>
          <a:bodyPr/>
          <a:lstStyle/>
          <a:p>
            <a:fld id="{9E73FA2D-6D61-44A3-8B63-E013B38B1618}" type="datetimeFigureOut">
              <a:rPr lang="en-GB" smtClean="0"/>
              <a:t>05/10/2020</a:t>
            </a:fld>
            <a:endParaRPr lang="en-GB"/>
          </a:p>
        </p:txBody>
      </p:sp>
      <p:sp>
        <p:nvSpPr>
          <p:cNvPr id="6" name="Footer Placeholder 5">
            <a:extLst>
              <a:ext uri="{FF2B5EF4-FFF2-40B4-BE49-F238E27FC236}">
                <a16:creationId xmlns:a16="http://schemas.microsoft.com/office/drawing/2014/main" id="{F43D986B-3F44-405F-B084-ACB4974EA5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B9644B-E8C6-4105-98AE-FA6B33F958D3}"/>
              </a:ext>
            </a:extLst>
          </p:cNvPr>
          <p:cNvSpPr>
            <a:spLocks noGrp="1"/>
          </p:cNvSpPr>
          <p:nvPr>
            <p:ph type="sldNum" sz="quarter" idx="12"/>
          </p:nvPr>
        </p:nvSpPr>
        <p:spPr/>
        <p:txBody>
          <a:bodyPr/>
          <a:lstStyle/>
          <a:p>
            <a:fld id="{3B88FA70-76DD-43D0-871B-1A406517C0B2}" type="slidenum">
              <a:rPr lang="en-GB" smtClean="0"/>
              <a:t>‹#›</a:t>
            </a:fld>
            <a:endParaRPr lang="en-GB"/>
          </a:p>
        </p:txBody>
      </p:sp>
    </p:spTree>
    <p:extLst>
      <p:ext uri="{BB962C8B-B14F-4D97-AF65-F5344CB8AC3E}">
        <p14:creationId xmlns:p14="http://schemas.microsoft.com/office/powerpoint/2010/main" val="398032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39B7B8-69F1-4533-9740-6427E62D8A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42CEE2C-1C07-4846-B651-0FC19614F1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BD06065-054C-4F35-8888-ABAE52AD8B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73FA2D-6D61-44A3-8B63-E013B38B1618}" type="datetimeFigureOut">
              <a:rPr lang="en-GB" smtClean="0"/>
              <a:t>05/10/2020</a:t>
            </a:fld>
            <a:endParaRPr lang="en-GB"/>
          </a:p>
        </p:txBody>
      </p:sp>
      <p:sp>
        <p:nvSpPr>
          <p:cNvPr id="5" name="Footer Placeholder 4">
            <a:extLst>
              <a:ext uri="{FF2B5EF4-FFF2-40B4-BE49-F238E27FC236}">
                <a16:creationId xmlns:a16="http://schemas.microsoft.com/office/drawing/2014/main" id="{D3D745F0-F631-4E84-B9BB-90DDA47210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98EAD49-375A-4E56-AB46-CE0B281DCF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8FA70-76DD-43D0-871B-1A406517C0B2}" type="slidenum">
              <a:rPr lang="en-GB" smtClean="0"/>
              <a:t>‹#›</a:t>
            </a:fld>
            <a:endParaRPr lang="en-GB"/>
          </a:p>
        </p:txBody>
      </p:sp>
    </p:spTree>
    <p:extLst>
      <p:ext uri="{BB962C8B-B14F-4D97-AF65-F5344CB8AC3E}">
        <p14:creationId xmlns:p14="http://schemas.microsoft.com/office/powerpoint/2010/main" val="2200758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kOJu1vj_BV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6" name="Rectangle 7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Dignity and Respect - Unicare">
            <a:extLst>
              <a:ext uri="{FF2B5EF4-FFF2-40B4-BE49-F238E27FC236}">
                <a16:creationId xmlns:a16="http://schemas.microsoft.com/office/drawing/2014/main" id="{538B87EB-DB01-44C6-BD5C-94F68011CE4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3298" b="9091"/>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3077" name="Rectangle 7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8DB08B3-9B8C-4EBA-AB2F-6E38B015D5FD}"/>
              </a:ext>
            </a:extLst>
          </p:cNvPr>
          <p:cNvSpPr>
            <a:spLocks noGrp="1"/>
          </p:cNvSpPr>
          <p:nvPr>
            <p:ph type="ctrTitle"/>
          </p:nvPr>
        </p:nvSpPr>
        <p:spPr>
          <a:xfrm>
            <a:off x="477980" y="1122362"/>
            <a:ext cx="4144025" cy="3424557"/>
          </a:xfrm>
        </p:spPr>
        <p:txBody>
          <a:bodyPr anchor="b">
            <a:normAutofit/>
          </a:bodyPr>
          <a:lstStyle/>
          <a:p>
            <a:pPr algn="l"/>
            <a:r>
              <a:rPr lang="en-GB" sz="3200" b="1" dirty="0"/>
              <a:t>Learning Aim A:</a:t>
            </a:r>
            <a:br>
              <a:rPr lang="en-GB" sz="3200" b="1" dirty="0"/>
            </a:br>
            <a:br>
              <a:rPr lang="en-GB" sz="3200" dirty="0"/>
            </a:br>
            <a:br>
              <a:rPr lang="en-GB" sz="3200" dirty="0"/>
            </a:br>
            <a:r>
              <a:rPr lang="en-GB" sz="3200" b="1" dirty="0">
                <a:solidFill>
                  <a:srgbClr val="00B050"/>
                </a:solidFill>
              </a:rPr>
              <a:t>Understand the </a:t>
            </a:r>
            <a:r>
              <a:rPr lang="en-GB" sz="3200" b="1" dirty="0"/>
              <a:t>values </a:t>
            </a:r>
            <a:r>
              <a:rPr lang="en-GB" sz="3200" b="1" dirty="0">
                <a:solidFill>
                  <a:schemeClr val="accent6"/>
                </a:solidFill>
              </a:rPr>
              <a:t>and </a:t>
            </a:r>
            <a:r>
              <a:rPr lang="en-GB" sz="3200" b="1" dirty="0"/>
              <a:t>skills </a:t>
            </a:r>
            <a:r>
              <a:rPr lang="en-GB" sz="3200" b="1" dirty="0">
                <a:solidFill>
                  <a:srgbClr val="00B050"/>
                </a:solidFill>
              </a:rPr>
              <a:t>required to work effectively in Health and Social Care </a:t>
            </a:r>
          </a:p>
        </p:txBody>
      </p:sp>
      <p:sp>
        <p:nvSpPr>
          <p:cNvPr id="75" name="Rectangle 7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77" name="Rectangle 7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8048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52EDBC63-C5CB-4217-B35E-A50D7E43E39E}"/>
              </a:ext>
            </a:extLst>
          </p:cNvPr>
          <p:cNvGraphicFramePr>
            <a:graphicFrameLocks noGrp="1"/>
          </p:cNvGraphicFramePr>
          <p:nvPr>
            <p:ph idx="1"/>
            <p:extLst>
              <p:ext uri="{D42A27DB-BD31-4B8C-83A1-F6EECF244321}">
                <p14:modId xmlns:p14="http://schemas.microsoft.com/office/powerpoint/2010/main" val="3034553577"/>
              </p:ext>
            </p:extLst>
          </p:nvPr>
        </p:nvGraphicFramePr>
        <p:xfrm>
          <a:off x="838201" y="1061244"/>
          <a:ext cx="10515597" cy="4211320"/>
        </p:xfrm>
        <a:graphic>
          <a:graphicData uri="http://schemas.openxmlformats.org/drawingml/2006/table">
            <a:tbl>
              <a:tblPr firstRow="1" bandRow="1">
                <a:tableStyleId>{00A15C55-8517-42AA-B614-E9B94910E393}</a:tableStyleId>
              </a:tblPr>
              <a:tblGrid>
                <a:gridCol w="1912144">
                  <a:extLst>
                    <a:ext uri="{9D8B030D-6E8A-4147-A177-3AD203B41FA5}">
                      <a16:colId xmlns:a16="http://schemas.microsoft.com/office/drawing/2014/main" val="965878714"/>
                    </a:ext>
                  </a:extLst>
                </a:gridCol>
                <a:gridCol w="4121944">
                  <a:extLst>
                    <a:ext uri="{9D8B030D-6E8A-4147-A177-3AD203B41FA5}">
                      <a16:colId xmlns:a16="http://schemas.microsoft.com/office/drawing/2014/main" val="1232142696"/>
                    </a:ext>
                  </a:extLst>
                </a:gridCol>
                <a:gridCol w="4481509">
                  <a:extLst>
                    <a:ext uri="{9D8B030D-6E8A-4147-A177-3AD203B41FA5}">
                      <a16:colId xmlns:a16="http://schemas.microsoft.com/office/drawing/2014/main" val="3522768196"/>
                    </a:ext>
                  </a:extLst>
                </a:gridCol>
              </a:tblGrid>
              <a:tr h="370840">
                <a:tc>
                  <a:txBody>
                    <a:bodyPr/>
                    <a:lstStyle/>
                    <a:p>
                      <a:r>
                        <a:rPr lang="en-GB" dirty="0"/>
                        <a:t>6Cs</a:t>
                      </a:r>
                    </a:p>
                  </a:txBody>
                  <a:tcPr/>
                </a:tc>
                <a:tc>
                  <a:txBody>
                    <a:bodyPr/>
                    <a:lstStyle/>
                    <a:p>
                      <a:r>
                        <a:rPr lang="en-GB" dirty="0"/>
                        <a:t>Case Study 1</a:t>
                      </a:r>
                    </a:p>
                  </a:txBody>
                  <a:tcPr/>
                </a:tc>
                <a:tc>
                  <a:txBody>
                    <a:bodyPr/>
                    <a:lstStyle/>
                    <a:p>
                      <a:r>
                        <a:rPr lang="en-GB" dirty="0"/>
                        <a:t>Case Study 2</a:t>
                      </a:r>
                    </a:p>
                  </a:txBody>
                  <a:tcPr/>
                </a:tc>
                <a:extLst>
                  <a:ext uri="{0D108BD9-81ED-4DB2-BD59-A6C34878D82A}">
                    <a16:rowId xmlns:a16="http://schemas.microsoft.com/office/drawing/2014/main" val="3315934132"/>
                  </a:ext>
                </a:extLst>
              </a:tr>
              <a:tr h="370840">
                <a:tc>
                  <a:txBody>
                    <a:bodyPr/>
                    <a:lstStyle/>
                    <a:p>
                      <a:r>
                        <a:rPr lang="en-GB" dirty="0"/>
                        <a:t>Care</a:t>
                      </a:r>
                    </a:p>
                  </a:txBody>
                  <a:tcPr/>
                </a:tc>
                <a:tc>
                  <a:txBody>
                    <a:bodyPr/>
                    <a:lstStyle/>
                    <a:p>
                      <a:endParaRPr lang="en-GB" dirty="0"/>
                    </a:p>
                    <a:p>
                      <a:endParaRPr lang="en-GB" dirty="0"/>
                    </a:p>
                  </a:txBody>
                  <a:tcPr/>
                </a:tc>
                <a:tc>
                  <a:txBody>
                    <a:bodyPr/>
                    <a:lstStyle/>
                    <a:p>
                      <a:endParaRPr lang="en-GB"/>
                    </a:p>
                  </a:txBody>
                  <a:tcPr/>
                </a:tc>
                <a:extLst>
                  <a:ext uri="{0D108BD9-81ED-4DB2-BD59-A6C34878D82A}">
                    <a16:rowId xmlns:a16="http://schemas.microsoft.com/office/drawing/2014/main" val="4111142848"/>
                  </a:ext>
                </a:extLst>
              </a:tr>
              <a:tr h="370840">
                <a:tc>
                  <a:txBody>
                    <a:bodyPr/>
                    <a:lstStyle/>
                    <a:p>
                      <a:r>
                        <a:rPr lang="en-GB" dirty="0"/>
                        <a:t>Compassion</a:t>
                      </a:r>
                    </a:p>
                  </a:txBody>
                  <a:tcPr/>
                </a:tc>
                <a:tc>
                  <a:txBody>
                    <a:bodyPr/>
                    <a:lstStyle/>
                    <a:p>
                      <a:endParaRPr lang="en-GB" dirty="0"/>
                    </a:p>
                    <a:p>
                      <a:endParaRPr lang="en-GB" dirty="0"/>
                    </a:p>
                  </a:txBody>
                  <a:tcPr/>
                </a:tc>
                <a:tc>
                  <a:txBody>
                    <a:bodyPr/>
                    <a:lstStyle/>
                    <a:p>
                      <a:endParaRPr lang="en-GB"/>
                    </a:p>
                  </a:txBody>
                  <a:tcPr/>
                </a:tc>
                <a:extLst>
                  <a:ext uri="{0D108BD9-81ED-4DB2-BD59-A6C34878D82A}">
                    <a16:rowId xmlns:a16="http://schemas.microsoft.com/office/drawing/2014/main" val="2045751402"/>
                  </a:ext>
                </a:extLst>
              </a:tr>
              <a:tr h="370840">
                <a:tc>
                  <a:txBody>
                    <a:bodyPr/>
                    <a:lstStyle/>
                    <a:p>
                      <a:r>
                        <a:rPr lang="en-GB" dirty="0"/>
                        <a:t>Competence</a:t>
                      </a:r>
                    </a:p>
                  </a:txBody>
                  <a:tcPr/>
                </a:tc>
                <a:tc>
                  <a:txBody>
                    <a:bodyPr/>
                    <a:lstStyle/>
                    <a:p>
                      <a:endParaRPr lang="en-GB" dirty="0"/>
                    </a:p>
                    <a:p>
                      <a:endParaRPr lang="en-GB" dirty="0"/>
                    </a:p>
                  </a:txBody>
                  <a:tcPr/>
                </a:tc>
                <a:tc>
                  <a:txBody>
                    <a:bodyPr/>
                    <a:lstStyle/>
                    <a:p>
                      <a:endParaRPr lang="en-GB"/>
                    </a:p>
                  </a:txBody>
                  <a:tcPr/>
                </a:tc>
                <a:extLst>
                  <a:ext uri="{0D108BD9-81ED-4DB2-BD59-A6C34878D82A}">
                    <a16:rowId xmlns:a16="http://schemas.microsoft.com/office/drawing/2014/main" val="197890399"/>
                  </a:ext>
                </a:extLst>
              </a:tr>
              <a:tr h="370840">
                <a:tc>
                  <a:txBody>
                    <a:bodyPr/>
                    <a:lstStyle/>
                    <a:p>
                      <a:r>
                        <a:rPr lang="en-GB" dirty="0"/>
                        <a:t>Communication</a:t>
                      </a:r>
                    </a:p>
                  </a:txBody>
                  <a:tcPr/>
                </a:tc>
                <a:tc>
                  <a:txBody>
                    <a:bodyPr/>
                    <a:lstStyle/>
                    <a:p>
                      <a:endParaRPr lang="en-GB" dirty="0"/>
                    </a:p>
                    <a:p>
                      <a:endParaRPr lang="en-GB" dirty="0"/>
                    </a:p>
                  </a:txBody>
                  <a:tcPr/>
                </a:tc>
                <a:tc>
                  <a:txBody>
                    <a:bodyPr/>
                    <a:lstStyle/>
                    <a:p>
                      <a:endParaRPr lang="en-GB"/>
                    </a:p>
                  </a:txBody>
                  <a:tcPr/>
                </a:tc>
                <a:extLst>
                  <a:ext uri="{0D108BD9-81ED-4DB2-BD59-A6C34878D82A}">
                    <a16:rowId xmlns:a16="http://schemas.microsoft.com/office/drawing/2014/main" val="3536665871"/>
                  </a:ext>
                </a:extLst>
              </a:tr>
              <a:tr h="370840">
                <a:tc>
                  <a:txBody>
                    <a:bodyPr/>
                    <a:lstStyle/>
                    <a:p>
                      <a:r>
                        <a:rPr lang="en-GB" dirty="0"/>
                        <a:t>Courage</a:t>
                      </a:r>
                    </a:p>
                  </a:txBody>
                  <a:tcPr/>
                </a:tc>
                <a:tc>
                  <a:txBody>
                    <a:bodyPr/>
                    <a:lstStyle/>
                    <a:p>
                      <a:endParaRPr lang="en-GB" dirty="0"/>
                    </a:p>
                    <a:p>
                      <a:endParaRPr lang="en-GB" dirty="0"/>
                    </a:p>
                  </a:txBody>
                  <a:tcPr/>
                </a:tc>
                <a:tc>
                  <a:txBody>
                    <a:bodyPr/>
                    <a:lstStyle/>
                    <a:p>
                      <a:endParaRPr lang="en-GB"/>
                    </a:p>
                  </a:txBody>
                  <a:tcPr/>
                </a:tc>
                <a:extLst>
                  <a:ext uri="{0D108BD9-81ED-4DB2-BD59-A6C34878D82A}">
                    <a16:rowId xmlns:a16="http://schemas.microsoft.com/office/drawing/2014/main" val="1469564936"/>
                  </a:ext>
                </a:extLst>
              </a:tr>
              <a:tr h="370840">
                <a:tc>
                  <a:txBody>
                    <a:bodyPr/>
                    <a:lstStyle/>
                    <a:p>
                      <a:r>
                        <a:rPr lang="en-GB" dirty="0"/>
                        <a:t>Commitment</a:t>
                      </a:r>
                    </a:p>
                  </a:txBody>
                  <a:tcPr/>
                </a:tc>
                <a:tc>
                  <a:txBody>
                    <a:bodyPr/>
                    <a:lstStyle/>
                    <a:p>
                      <a:endParaRPr lang="en-GB" dirty="0"/>
                    </a:p>
                    <a:p>
                      <a:endParaRPr lang="en-GB" dirty="0"/>
                    </a:p>
                  </a:txBody>
                  <a:tcPr/>
                </a:tc>
                <a:tc>
                  <a:txBody>
                    <a:bodyPr/>
                    <a:lstStyle/>
                    <a:p>
                      <a:endParaRPr lang="en-GB" dirty="0"/>
                    </a:p>
                  </a:txBody>
                  <a:tcPr/>
                </a:tc>
                <a:extLst>
                  <a:ext uri="{0D108BD9-81ED-4DB2-BD59-A6C34878D82A}">
                    <a16:rowId xmlns:a16="http://schemas.microsoft.com/office/drawing/2014/main" val="3792699782"/>
                  </a:ext>
                </a:extLst>
              </a:tr>
            </a:tbl>
          </a:graphicData>
        </a:graphic>
      </p:graphicFrame>
    </p:spTree>
    <p:extLst>
      <p:ext uri="{BB962C8B-B14F-4D97-AF65-F5344CB8AC3E}">
        <p14:creationId xmlns:p14="http://schemas.microsoft.com/office/powerpoint/2010/main" val="1851027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8" name="Rectangle 134">
            <a:extLst>
              <a:ext uri="{FF2B5EF4-FFF2-40B4-BE49-F238E27FC236}">
                <a16:creationId xmlns:a16="http://schemas.microsoft.com/office/drawing/2014/main" id="{80DF40B2-80F7-4E71-B46C-284163F365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294732-8DB8-42C1-B655-F8FFC595252B}"/>
              </a:ext>
            </a:extLst>
          </p:cNvPr>
          <p:cNvSpPr>
            <a:spLocks noGrp="1"/>
          </p:cNvSpPr>
          <p:nvPr>
            <p:ph type="title"/>
          </p:nvPr>
        </p:nvSpPr>
        <p:spPr>
          <a:xfrm>
            <a:off x="690564" y="969945"/>
            <a:ext cx="3807187" cy="2228074"/>
          </a:xfrm>
        </p:spPr>
        <p:txBody>
          <a:bodyPr>
            <a:normAutofit/>
          </a:bodyPr>
          <a:lstStyle/>
          <a:p>
            <a:r>
              <a:rPr lang="en-GB" sz="3600" b="1" dirty="0">
                <a:solidFill>
                  <a:srgbClr val="00B050"/>
                </a:solidFill>
              </a:rPr>
              <a:t>Understand the term ‘Values’</a:t>
            </a:r>
          </a:p>
        </p:txBody>
      </p:sp>
      <p:sp>
        <p:nvSpPr>
          <p:cNvPr id="3" name="Content Placeholder 2">
            <a:extLst>
              <a:ext uri="{FF2B5EF4-FFF2-40B4-BE49-F238E27FC236}">
                <a16:creationId xmlns:a16="http://schemas.microsoft.com/office/drawing/2014/main" id="{D0115CB9-824A-4424-B2C0-A593C5A49D12}"/>
              </a:ext>
            </a:extLst>
          </p:cNvPr>
          <p:cNvSpPr>
            <a:spLocks noGrp="1"/>
          </p:cNvSpPr>
          <p:nvPr>
            <p:ph idx="1"/>
          </p:nvPr>
        </p:nvSpPr>
        <p:spPr>
          <a:xfrm>
            <a:off x="146952" y="3832853"/>
            <a:ext cx="6396724" cy="3143241"/>
          </a:xfrm>
        </p:spPr>
        <p:txBody>
          <a:bodyPr>
            <a:normAutofit/>
          </a:bodyPr>
          <a:lstStyle/>
          <a:p>
            <a:r>
              <a:rPr lang="en-GB" sz="2400" dirty="0"/>
              <a:t>Values are beliefs and views that people hold about what is right or wrong.</a:t>
            </a:r>
          </a:p>
          <a:p>
            <a:r>
              <a:rPr lang="en-GB" sz="2400" dirty="0"/>
              <a:t>Values are what is important to us in our life?</a:t>
            </a:r>
          </a:p>
          <a:p>
            <a:r>
              <a:rPr lang="en-GB" sz="2400" b="1" dirty="0">
                <a:solidFill>
                  <a:schemeClr val="accent6"/>
                </a:solidFill>
              </a:rPr>
              <a:t>WHAT DO YOU VALUE IN YOUR LIFE?</a:t>
            </a:r>
          </a:p>
          <a:p>
            <a:pPr marL="0" indent="0">
              <a:buNone/>
            </a:pPr>
            <a:r>
              <a:rPr lang="en-GB" sz="2400" dirty="0"/>
              <a:t>Watch this:</a:t>
            </a:r>
          </a:p>
          <a:p>
            <a:pPr marL="0" indent="0">
              <a:buNone/>
            </a:pPr>
            <a:r>
              <a:rPr lang="en-GB" sz="2400" dirty="0">
                <a:hlinkClick r:id="rId2"/>
              </a:rPr>
              <a:t>https://www.youtube.com/watch?v=kOJu1vj_BVk</a:t>
            </a:r>
            <a:endParaRPr lang="en-GB" sz="2400" dirty="0"/>
          </a:p>
          <a:p>
            <a:endParaRPr lang="en-GB" sz="2000" dirty="0"/>
          </a:p>
        </p:txBody>
      </p:sp>
      <p:pic>
        <p:nvPicPr>
          <p:cNvPr id="1026" name="Picture 2" descr="GUIDING PRINCIPLES - EdelweissFin">
            <a:extLst>
              <a:ext uri="{FF2B5EF4-FFF2-40B4-BE49-F238E27FC236}">
                <a16:creationId xmlns:a16="http://schemas.microsoft.com/office/drawing/2014/main" id="{7E8C3A31-083C-4E17-A97A-4BDD72B2312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17" r="-2" b="-2"/>
          <a:stretch/>
        </p:blipFill>
        <p:spPr bwMode="auto">
          <a:xfrm>
            <a:off x="5188315" y="10"/>
            <a:ext cx="6920342"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2983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94732-8DB8-42C1-B655-F8FFC595252B}"/>
              </a:ext>
            </a:extLst>
          </p:cNvPr>
          <p:cNvSpPr>
            <a:spLocks noGrp="1"/>
          </p:cNvSpPr>
          <p:nvPr>
            <p:ph type="title"/>
          </p:nvPr>
        </p:nvSpPr>
        <p:spPr>
          <a:xfrm>
            <a:off x="481013" y="3752849"/>
            <a:ext cx="3290887" cy="2452687"/>
          </a:xfrm>
        </p:spPr>
        <p:txBody>
          <a:bodyPr anchor="ctr">
            <a:normAutofit/>
          </a:bodyPr>
          <a:lstStyle/>
          <a:p>
            <a:r>
              <a:rPr lang="en-GB" sz="3300" b="1" dirty="0">
                <a:solidFill>
                  <a:srgbClr val="00B050"/>
                </a:solidFill>
              </a:rPr>
              <a:t>What are some of the values you might need to work in health and social care? </a:t>
            </a:r>
          </a:p>
        </p:txBody>
      </p:sp>
      <p:pic>
        <p:nvPicPr>
          <p:cNvPr id="2050" name="Picture 2" descr="The MSW@USC Social Work Toolbox: 10 Skills Every Social Worker Needs - Blog">
            <a:extLst>
              <a:ext uri="{FF2B5EF4-FFF2-40B4-BE49-F238E27FC236}">
                <a16:creationId xmlns:a16="http://schemas.microsoft.com/office/drawing/2014/main" id="{C7E73C93-78DB-4DCA-BC56-A0DC205741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973" b="38498"/>
          <a:stretch/>
        </p:blipFill>
        <p:spPr bwMode="auto">
          <a:xfrm>
            <a:off x="20" y="10"/>
            <a:ext cx="12191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D0115CB9-824A-4424-B2C0-A593C5A49D12}"/>
              </a:ext>
            </a:extLst>
          </p:cNvPr>
          <p:cNvSpPr>
            <a:spLocks noGrp="1"/>
          </p:cNvSpPr>
          <p:nvPr>
            <p:ph idx="1"/>
          </p:nvPr>
        </p:nvSpPr>
        <p:spPr>
          <a:xfrm>
            <a:off x="4223982" y="3752850"/>
            <a:ext cx="7485413" cy="2452687"/>
          </a:xfrm>
        </p:spPr>
        <p:txBody>
          <a:bodyPr anchor="ctr">
            <a:normAutofit/>
          </a:bodyPr>
          <a:lstStyle/>
          <a:p>
            <a:r>
              <a:rPr lang="en-GB" dirty="0"/>
              <a:t>Dignity and respect for others</a:t>
            </a:r>
          </a:p>
          <a:p>
            <a:r>
              <a:rPr lang="en-GB" dirty="0"/>
              <a:t>Learning and reflection (thinking about what you do and why you do things in a certain way)</a:t>
            </a:r>
          </a:p>
          <a:p>
            <a:r>
              <a:rPr lang="en-GB" dirty="0"/>
              <a:t>Working together </a:t>
            </a:r>
          </a:p>
          <a:p>
            <a:r>
              <a:rPr lang="en-GB" dirty="0"/>
              <a:t>Commitment to quality care and support</a:t>
            </a:r>
          </a:p>
        </p:txBody>
      </p:sp>
    </p:spTree>
    <p:extLst>
      <p:ext uri="{BB962C8B-B14F-4D97-AF65-F5344CB8AC3E}">
        <p14:creationId xmlns:p14="http://schemas.microsoft.com/office/powerpoint/2010/main" val="2388115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94732-8DB8-42C1-B655-F8FFC595252B}"/>
              </a:ext>
            </a:extLst>
          </p:cNvPr>
          <p:cNvSpPr>
            <a:spLocks noGrp="1"/>
          </p:cNvSpPr>
          <p:nvPr>
            <p:ph type="title"/>
          </p:nvPr>
        </p:nvSpPr>
        <p:spPr>
          <a:xfrm>
            <a:off x="195263" y="138112"/>
            <a:ext cx="3290887" cy="2452687"/>
          </a:xfrm>
        </p:spPr>
        <p:txBody>
          <a:bodyPr anchor="ctr">
            <a:normAutofit/>
          </a:bodyPr>
          <a:lstStyle/>
          <a:p>
            <a:r>
              <a:rPr lang="en-GB" sz="3300" b="1" dirty="0">
                <a:solidFill>
                  <a:srgbClr val="00B050"/>
                </a:solidFill>
              </a:rPr>
              <a:t>Demonstrate your values, behaviours and attitudes</a:t>
            </a:r>
          </a:p>
        </p:txBody>
      </p:sp>
      <p:sp>
        <p:nvSpPr>
          <p:cNvPr id="3" name="Content Placeholder 2">
            <a:extLst>
              <a:ext uri="{FF2B5EF4-FFF2-40B4-BE49-F238E27FC236}">
                <a16:creationId xmlns:a16="http://schemas.microsoft.com/office/drawing/2014/main" id="{D0115CB9-824A-4424-B2C0-A593C5A49D12}"/>
              </a:ext>
            </a:extLst>
          </p:cNvPr>
          <p:cNvSpPr>
            <a:spLocks noGrp="1"/>
          </p:cNvSpPr>
          <p:nvPr>
            <p:ph idx="1"/>
          </p:nvPr>
        </p:nvSpPr>
        <p:spPr>
          <a:xfrm>
            <a:off x="3864769" y="423862"/>
            <a:ext cx="7723183" cy="4526757"/>
          </a:xfrm>
        </p:spPr>
        <p:txBody>
          <a:bodyPr anchor="ctr">
            <a:normAutofit/>
          </a:bodyPr>
          <a:lstStyle/>
          <a:p>
            <a:pPr marL="0" indent="0">
              <a:buNone/>
            </a:pPr>
            <a:r>
              <a:rPr lang="en-GB" b="1" dirty="0">
                <a:solidFill>
                  <a:schemeClr val="accent6"/>
                </a:solidFill>
              </a:rPr>
              <a:t>Activity:</a:t>
            </a:r>
            <a:r>
              <a:rPr lang="en-GB" dirty="0"/>
              <a:t> You may not have experience of working in a health and social care role however you can still demonstrate that you have the right values.</a:t>
            </a:r>
          </a:p>
          <a:p>
            <a:r>
              <a:rPr lang="en-GB" dirty="0"/>
              <a:t>Draw on your experiences from a hobby, work experience, home life, a previous job, volunteering or everyday living. </a:t>
            </a:r>
          </a:p>
          <a:p>
            <a:r>
              <a:rPr lang="en-GB" dirty="0"/>
              <a:t>Complete the table of the values and behaviours employers would like to see, writing down examples of where you have used these in your life.</a:t>
            </a:r>
          </a:p>
        </p:txBody>
      </p:sp>
    </p:spTree>
    <p:extLst>
      <p:ext uri="{BB962C8B-B14F-4D97-AF65-F5344CB8AC3E}">
        <p14:creationId xmlns:p14="http://schemas.microsoft.com/office/powerpoint/2010/main" val="2261571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DB8CE55-D1CC-4462-B986-73A1EA94BF14}"/>
              </a:ext>
            </a:extLst>
          </p:cNvPr>
          <p:cNvGraphicFramePr>
            <a:graphicFrameLocks noGrp="1"/>
          </p:cNvGraphicFramePr>
          <p:nvPr>
            <p:ph idx="1"/>
            <p:extLst>
              <p:ext uri="{D42A27DB-BD31-4B8C-83A1-F6EECF244321}">
                <p14:modId xmlns:p14="http://schemas.microsoft.com/office/powerpoint/2010/main" val="3147022439"/>
              </p:ext>
            </p:extLst>
          </p:nvPr>
        </p:nvGraphicFramePr>
        <p:xfrm>
          <a:off x="752475" y="1132681"/>
          <a:ext cx="10515600" cy="3942080"/>
        </p:xfrm>
        <a:graphic>
          <a:graphicData uri="http://schemas.openxmlformats.org/drawingml/2006/table">
            <a:tbl>
              <a:tblPr firstRow="1" bandRow="1">
                <a:tableStyleId>{93296810-A885-4BE3-A3E7-6D5BEEA58F35}</a:tableStyleId>
              </a:tblPr>
              <a:tblGrid>
                <a:gridCol w="5257800">
                  <a:extLst>
                    <a:ext uri="{9D8B030D-6E8A-4147-A177-3AD203B41FA5}">
                      <a16:colId xmlns:a16="http://schemas.microsoft.com/office/drawing/2014/main" val="1518363688"/>
                    </a:ext>
                  </a:extLst>
                </a:gridCol>
                <a:gridCol w="5257800">
                  <a:extLst>
                    <a:ext uri="{9D8B030D-6E8A-4147-A177-3AD203B41FA5}">
                      <a16:colId xmlns:a16="http://schemas.microsoft.com/office/drawing/2014/main" val="2703482749"/>
                    </a:ext>
                  </a:extLst>
                </a:gridCol>
              </a:tblGrid>
              <a:tr h="370840">
                <a:tc>
                  <a:txBody>
                    <a:bodyPr/>
                    <a:lstStyle/>
                    <a:p>
                      <a:r>
                        <a:rPr lang="en-GB" dirty="0"/>
                        <a:t>Values to work in health and social care</a:t>
                      </a:r>
                    </a:p>
                  </a:txBody>
                  <a:tcPr/>
                </a:tc>
                <a:tc>
                  <a:txBody>
                    <a:bodyPr/>
                    <a:lstStyle/>
                    <a:p>
                      <a:r>
                        <a:rPr lang="en-GB" dirty="0"/>
                        <a:t>Your experiences</a:t>
                      </a:r>
                    </a:p>
                  </a:txBody>
                  <a:tcPr/>
                </a:tc>
                <a:extLst>
                  <a:ext uri="{0D108BD9-81ED-4DB2-BD59-A6C34878D82A}">
                    <a16:rowId xmlns:a16="http://schemas.microsoft.com/office/drawing/2014/main" val="1849177493"/>
                  </a:ext>
                </a:extLst>
              </a:tr>
              <a:tr h="370840">
                <a:tc>
                  <a:txBody>
                    <a:bodyPr/>
                    <a:lstStyle/>
                    <a:p>
                      <a:r>
                        <a:rPr lang="en-GB" dirty="0"/>
                        <a:t>Spending time to listen to people and get to know them</a:t>
                      </a:r>
                    </a:p>
                  </a:txBody>
                  <a:tcPr/>
                </a:tc>
                <a:tc>
                  <a:txBody>
                    <a:bodyPr/>
                    <a:lstStyle/>
                    <a:p>
                      <a:endParaRPr lang="en-GB" dirty="0"/>
                    </a:p>
                  </a:txBody>
                  <a:tcPr/>
                </a:tc>
                <a:extLst>
                  <a:ext uri="{0D108BD9-81ED-4DB2-BD59-A6C34878D82A}">
                    <a16:rowId xmlns:a16="http://schemas.microsoft.com/office/drawing/2014/main" val="924116077"/>
                  </a:ext>
                </a:extLst>
              </a:tr>
              <a:tr h="370840">
                <a:tc>
                  <a:txBody>
                    <a:bodyPr/>
                    <a:lstStyle/>
                    <a:p>
                      <a:r>
                        <a:rPr lang="en-GB" dirty="0"/>
                        <a:t>Respecting people’s rights to make their own choices and decisions</a:t>
                      </a:r>
                    </a:p>
                  </a:txBody>
                  <a:tcPr/>
                </a:tc>
                <a:tc>
                  <a:txBody>
                    <a:bodyPr/>
                    <a:lstStyle/>
                    <a:p>
                      <a:endParaRPr lang="en-GB"/>
                    </a:p>
                  </a:txBody>
                  <a:tcPr/>
                </a:tc>
                <a:extLst>
                  <a:ext uri="{0D108BD9-81ED-4DB2-BD59-A6C34878D82A}">
                    <a16:rowId xmlns:a16="http://schemas.microsoft.com/office/drawing/2014/main" val="3027928544"/>
                  </a:ext>
                </a:extLst>
              </a:tr>
              <a:tr h="370840">
                <a:tc>
                  <a:txBody>
                    <a:bodyPr/>
                    <a:lstStyle/>
                    <a:p>
                      <a:r>
                        <a:rPr lang="en-GB" dirty="0"/>
                        <a:t>Identifying when you need help if you are feeling a bit stressed</a:t>
                      </a:r>
                    </a:p>
                  </a:txBody>
                  <a:tcPr/>
                </a:tc>
                <a:tc>
                  <a:txBody>
                    <a:bodyPr/>
                    <a:lstStyle/>
                    <a:p>
                      <a:endParaRPr lang="en-GB"/>
                    </a:p>
                  </a:txBody>
                  <a:tcPr/>
                </a:tc>
                <a:extLst>
                  <a:ext uri="{0D108BD9-81ED-4DB2-BD59-A6C34878D82A}">
                    <a16:rowId xmlns:a16="http://schemas.microsoft.com/office/drawing/2014/main" val="273687231"/>
                  </a:ext>
                </a:extLst>
              </a:tr>
              <a:tr h="370840">
                <a:tc>
                  <a:txBody>
                    <a:bodyPr/>
                    <a:lstStyle/>
                    <a:p>
                      <a:r>
                        <a:rPr lang="en-GB" dirty="0"/>
                        <a:t>Working as part of a team and supporting others</a:t>
                      </a:r>
                    </a:p>
                  </a:txBody>
                  <a:tcPr/>
                </a:tc>
                <a:tc>
                  <a:txBody>
                    <a:bodyPr/>
                    <a:lstStyle/>
                    <a:p>
                      <a:endParaRPr lang="en-GB"/>
                    </a:p>
                  </a:txBody>
                  <a:tcPr/>
                </a:tc>
                <a:extLst>
                  <a:ext uri="{0D108BD9-81ED-4DB2-BD59-A6C34878D82A}">
                    <a16:rowId xmlns:a16="http://schemas.microsoft.com/office/drawing/2014/main" val="979792650"/>
                  </a:ext>
                </a:extLst>
              </a:tr>
              <a:tr h="370840">
                <a:tc>
                  <a:txBody>
                    <a:bodyPr/>
                    <a:lstStyle/>
                    <a:p>
                      <a:r>
                        <a:rPr lang="en-GB" dirty="0"/>
                        <a:t>Recognising and respecting that other people have different needs and priorities in their life</a:t>
                      </a:r>
                    </a:p>
                  </a:txBody>
                  <a:tcPr/>
                </a:tc>
                <a:tc>
                  <a:txBody>
                    <a:bodyPr/>
                    <a:lstStyle/>
                    <a:p>
                      <a:endParaRPr lang="en-GB"/>
                    </a:p>
                  </a:txBody>
                  <a:tcPr/>
                </a:tc>
                <a:extLst>
                  <a:ext uri="{0D108BD9-81ED-4DB2-BD59-A6C34878D82A}">
                    <a16:rowId xmlns:a16="http://schemas.microsoft.com/office/drawing/2014/main" val="2357453104"/>
                  </a:ext>
                </a:extLst>
              </a:tr>
              <a:tr h="370840">
                <a:tc>
                  <a:txBody>
                    <a:bodyPr/>
                    <a:lstStyle/>
                    <a:p>
                      <a:r>
                        <a:rPr lang="en-GB" dirty="0"/>
                        <a:t>Being flexible and adapting to changes in your day calmly and with understanding</a:t>
                      </a:r>
                    </a:p>
                  </a:txBody>
                  <a:tcPr/>
                </a:tc>
                <a:tc>
                  <a:txBody>
                    <a:bodyPr/>
                    <a:lstStyle/>
                    <a:p>
                      <a:endParaRPr lang="en-GB" dirty="0"/>
                    </a:p>
                  </a:txBody>
                  <a:tcPr/>
                </a:tc>
                <a:extLst>
                  <a:ext uri="{0D108BD9-81ED-4DB2-BD59-A6C34878D82A}">
                    <a16:rowId xmlns:a16="http://schemas.microsoft.com/office/drawing/2014/main" val="1691874850"/>
                  </a:ext>
                </a:extLst>
              </a:tr>
            </a:tbl>
          </a:graphicData>
        </a:graphic>
      </p:graphicFrame>
    </p:spTree>
    <p:extLst>
      <p:ext uri="{BB962C8B-B14F-4D97-AF65-F5344CB8AC3E}">
        <p14:creationId xmlns:p14="http://schemas.microsoft.com/office/powerpoint/2010/main" val="3562605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9D80C9EF-3CC6-4ECC-9C2D-9D0396C96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2EE62C-CC72-49C8-BB39-C90D2E08C587}"/>
              </a:ext>
            </a:extLst>
          </p:cNvPr>
          <p:cNvSpPr>
            <a:spLocks noGrp="1"/>
          </p:cNvSpPr>
          <p:nvPr>
            <p:ph type="title"/>
          </p:nvPr>
        </p:nvSpPr>
        <p:spPr>
          <a:xfrm>
            <a:off x="795528" y="386930"/>
            <a:ext cx="10141799" cy="1300554"/>
          </a:xfrm>
        </p:spPr>
        <p:txBody>
          <a:bodyPr anchor="b">
            <a:normAutofit/>
          </a:bodyPr>
          <a:lstStyle/>
          <a:p>
            <a:r>
              <a:rPr lang="en-GB" sz="4800" b="1" dirty="0"/>
              <a:t>What is a skill?</a:t>
            </a:r>
          </a:p>
        </p:txBody>
      </p:sp>
      <p:sp>
        <p:nvSpPr>
          <p:cNvPr id="73" name="Rectangle 72">
            <a:extLst>
              <a:ext uri="{FF2B5EF4-FFF2-40B4-BE49-F238E27FC236}">
                <a16:creationId xmlns:a16="http://schemas.microsoft.com/office/drawing/2014/main" id="{5DA32751-37A2-45C0-BE94-63D375E27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6" name="Picture 2" descr="3 skills for work will guarantee your employment for life | TheJobNetwork">
            <a:extLst>
              <a:ext uri="{FF2B5EF4-FFF2-40B4-BE49-F238E27FC236}">
                <a16:creationId xmlns:a16="http://schemas.microsoft.com/office/drawing/2014/main" id="{AD27D792-18B0-412B-9974-BB6F2F859E6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336" r="14559" b="-2"/>
          <a:stretch/>
        </p:blipFill>
        <p:spPr bwMode="auto">
          <a:xfrm>
            <a:off x="635295" y="2524715"/>
            <a:ext cx="5150277" cy="37142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1D1EBA3A-72AF-43A4-9A8C-F43C63C0168B}"/>
              </a:ext>
            </a:extLst>
          </p:cNvPr>
          <p:cNvSpPr>
            <a:spLocks noGrp="1"/>
          </p:cNvSpPr>
          <p:nvPr>
            <p:ph idx="1"/>
          </p:nvPr>
        </p:nvSpPr>
        <p:spPr>
          <a:xfrm>
            <a:off x="5873678" y="2343150"/>
            <a:ext cx="5580915" cy="3895809"/>
          </a:xfrm>
        </p:spPr>
        <p:txBody>
          <a:bodyPr anchor="ctr">
            <a:normAutofit fontScale="92500" lnSpcReduction="10000"/>
          </a:bodyPr>
          <a:lstStyle/>
          <a:p>
            <a:r>
              <a:rPr lang="en-GB" sz="2000" dirty="0"/>
              <a:t>A skills is the ability to do something well or to practise and become better at it such as listening well, drawing a picture, taking a photograph, writing a report etc…</a:t>
            </a:r>
          </a:p>
          <a:p>
            <a:pPr marL="0" indent="0">
              <a:buNone/>
            </a:pPr>
            <a:endParaRPr lang="en-GB" sz="2000" dirty="0"/>
          </a:p>
          <a:p>
            <a:r>
              <a:rPr lang="en-GB" sz="2000" b="1" dirty="0">
                <a:solidFill>
                  <a:schemeClr val="accent6"/>
                </a:solidFill>
              </a:rPr>
              <a:t>Identify 3 skills that you have …. </a:t>
            </a:r>
          </a:p>
          <a:p>
            <a:endParaRPr lang="en-GB" sz="2000" dirty="0"/>
          </a:p>
          <a:p>
            <a:r>
              <a:rPr lang="en-GB" sz="2000" dirty="0"/>
              <a:t>The way that professionals work in health and social care is underpinned </a:t>
            </a:r>
            <a:r>
              <a:rPr lang="en-GB" sz="2000" b="1" dirty="0"/>
              <a:t>by a set of values </a:t>
            </a:r>
            <a:r>
              <a:rPr lang="en-GB" sz="2000" dirty="0"/>
              <a:t>that will influence </a:t>
            </a:r>
            <a:r>
              <a:rPr lang="en-GB" sz="2000" b="1" dirty="0"/>
              <a:t>positive working practices </a:t>
            </a:r>
            <a:r>
              <a:rPr lang="en-GB" sz="2000" dirty="0"/>
              <a:t>and enable </a:t>
            </a:r>
            <a:r>
              <a:rPr lang="en-GB" sz="2000" b="1" dirty="0"/>
              <a:t>positive relationships </a:t>
            </a:r>
            <a:r>
              <a:rPr lang="en-GB" sz="2000" dirty="0"/>
              <a:t>to be developed with service users and other professionals. </a:t>
            </a:r>
          </a:p>
          <a:p>
            <a:r>
              <a:rPr lang="en-GB" sz="2000" dirty="0"/>
              <a:t>For example the 6Cs</a:t>
            </a:r>
          </a:p>
          <a:p>
            <a:pPr marL="0" indent="0">
              <a:buNone/>
            </a:pPr>
            <a:endParaRPr lang="en-GB" sz="1700" dirty="0"/>
          </a:p>
        </p:txBody>
      </p:sp>
      <p:sp>
        <p:nvSpPr>
          <p:cNvPr id="77" name="Rectangle 76">
            <a:extLst>
              <a:ext uri="{FF2B5EF4-FFF2-40B4-BE49-F238E27FC236}">
                <a16:creationId xmlns:a16="http://schemas.microsoft.com/office/drawing/2014/main" id="{5A55FBCD-CD42-40F5-8A1B-3203F9CAE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5544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 name="Rectangle 81">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2EE62C-CC72-49C8-BB39-C90D2E08C587}"/>
              </a:ext>
            </a:extLst>
          </p:cNvPr>
          <p:cNvSpPr>
            <a:spLocks noGrp="1"/>
          </p:cNvSpPr>
          <p:nvPr>
            <p:ph type="title"/>
          </p:nvPr>
        </p:nvSpPr>
        <p:spPr>
          <a:xfrm>
            <a:off x="686834" y="1153572"/>
            <a:ext cx="3200400" cy="4461163"/>
          </a:xfrm>
        </p:spPr>
        <p:txBody>
          <a:bodyPr>
            <a:normAutofit/>
          </a:bodyPr>
          <a:lstStyle/>
          <a:p>
            <a:r>
              <a:rPr lang="en-GB" sz="3700" b="1" dirty="0">
                <a:solidFill>
                  <a:srgbClr val="FFFFFF"/>
                </a:solidFill>
              </a:rPr>
              <a:t>Communication skills</a:t>
            </a:r>
          </a:p>
        </p:txBody>
      </p:sp>
      <p:sp>
        <p:nvSpPr>
          <p:cNvPr id="86" name="Arc 8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D1EBA3A-72AF-43A4-9A8C-F43C63C0168B}"/>
              </a:ext>
            </a:extLst>
          </p:cNvPr>
          <p:cNvSpPr>
            <a:spLocks noGrp="1"/>
          </p:cNvSpPr>
          <p:nvPr>
            <p:ph idx="1"/>
          </p:nvPr>
        </p:nvSpPr>
        <p:spPr>
          <a:xfrm>
            <a:off x="4447308" y="591344"/>
            <a:ext cx="6906491" cy="5585619"/>
          </a:xfrm>
        </p:spPr>
        <p:txBody>
          <a:bodyPr anchor="ctr">
            <a:normAutofit/>
          </a:bodyPr>
          <a:lstStyle/>
          <a:p>
            <a:r>
              <a:rPr lang="en-GB" sz="2400" dirty="0"/>
              <a:t>Communication skills help us to develop positive relationships with individuals and help us to get on with people</a:t>
            </a:r>
          </a:p>
          <a:p>
            <a:r>
              <a:rPr lang="en-GB" sz="2400" dirty="0"/>
              <a:t>4 main types of communication where we provide and receive information are: </a:t>
            </a:r>
          </a:p>
          <a:p>
            <a:r>
              <a:rPr lang="en-GB" sz="2400" b="1" dirty="0">
                <a:solidFill>
                  <a:schemeClr val="accent6"/>
                </a:solidFill>
              </a:rPr>
              <a:t>written, verbal, visual or non-verbal </a:t>
            </a:r>
          </a:p>
          <a:p>
            <a:r>
              <a:rPr lang="en-GB" sz="2400" dirty="0"/>
              <a:t>Good communication is recognising to listen actively, have positive body language, use appropriate language, observe and monitor behaviours and changes in others, identify barriers to communication and support individuals to overcome challenges, use a good tone of voice and facial expressions and body language that reassure individuals that you want to help and support them.</a:t>
            </a:r>
          </a:p>
          <a:p>
            <a:pPr marL="0" indent="0">
              <a:buNone/>
            </a:pPr>
            <a:endParaRPr lang="en-GB" sz="2400" dirty="0"/>
          </a:p>
        </p:txBody>
      </p:sp>
    </p:spTree>
    <p:extLst>
      <p:ext uri="{BB962C8B-B14F-4D97-AF65-F5344CB8AC3E}">
        <p14:creationId xmlns:p14="http://schemas.microsoft.com/office/powerpoint/2010/main" val="936843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EE62C-CC72-49C8-BB39-C90D2E08C587}"/>
              </a:ext>
            </a:extLst>
          </p:cNvPr>
          <p:cNvSpPr>
            <a:spLocks noGrp="1"/>
          </p:cNvSpPr>
          <p:nvPr>
            <p:ph type="title"/>
          </p:nvPr>
        </p:nvSpPr>
        <p:spPr>
          <a:xfrm>
            <a:off x="4965431" y="414956"/>
            <a:ext cx="6586491" cy="1286160"/>
          </a:xfrm>
        </p:spPr>
        <p:txBody>
          <a:bodyPr anchor="b">
            <a:normAutofit/>
          </a:bodyPr>
          <a:lstStyle/>
          <a:p>
            <a:r>
              <a:rPr lang="en-GB" b="1" dirty="0">
                <a:solidFill>
                  <a:schemeClr val="accent6"/>
                </a:solidFill>
              </a:rPr>
              <a:t>People skills</a:t>
            </a:r>
          </a:p>
        </p:txBody>
      </p:sp>
      <p:sp>
        <p:nvSpPr>
          <p:cNvPr id="3" name="Content Placeholder 2">
            <a:extLst>
              <a:ext uri="{FF2B5EF4-FFF2-40B4-BE49-F238E27FC236}">
                <a16:creationId xmlns:a16="http://schemas.microsoft.com/office/drawing/2014/main" id="{1D1EBA3A-72AF-43A4-9A8C-F43C63C0168B}"/>
              </a:ext>
            </a:extLst>
          </p:cNvPr>
          <p:cNvSpPr>
            <a:spLocks noGrp="1"/>
          </p:cNvSpPr>
          <p:nvPr>
            <p:ph idx="1"/>
          </p:nvPr>
        </p:nvSpPr>
        <p:spPr>
          <a:xfrm>
            <a:off x="4965433" y="2193363"/>
            <a:ext cx="6586489" cy="4350303"/>
          </a:xfrm>
        </p:spPr>
        <p:txBody>
          <a:bodyPr>
            <a:normAutofit fontScale="92500" lnSpcReduction="20000"/>
          </a:bodyPr>
          <a:lstStyle/>
          <a:p>
            <a:r>
              <a:rPr lang="en-GB" sz="1800" dirty="0"/>
              <a:t>People skills help us to get on with others and build trusting relationships with them</a:t>
            </a:r>
          </a:p>
          <a:p>
            <a:r>
              <a:rPr lang="en-GB" sz="1800" b="1" dirty="0"/>
              <a:t>Some essential people skills applicable particularly in health and social care that you can draw on in your report are:</a:t>
            </a:r>
          </a:p>
          <a:p>
            <a:pPr marL="342900" indent="-342900">
              <a:buFont typeface="+mj-lt"/>
              <a:buAutoNum type="arabicPeriod"/>
            </a:pPr>
            <a:r>
              <a:rPr lang="en-GB" sz="1800" dirty="0"/>
              <a:t>Empathy – to share and understand the emotions of others, putting yourself in their ‘shoes’.</a:t>
            </a:r>
          </a:p>
          <a:p>
            <a:pPr marL="342900" indent="-342900">
              <a:buFont typeface="+mj-lt"/>
              <a:buAutoNum type="arabicPeriod"/>
            </a:pPr>
            <a:r>
              <a:rPr lang="en-GB" sz="1800" dirty="0"/>
              <a:t>Patience -  to listen, understand, remain non-judgmental and to accept or tolerate an issue without becoming annoyed or anxious</a:t>
            </a:r>
          </a:p>
          <a:p>
            <a:pPr marL="342900" indent="-342900">
              <a:buFont typeface="+mj-lt"/>
              <a:buAutoNum type="arabicPeriod"/>
            </a:pPr>
            <a:r>
              <a:rPr lang="en-GB" sz="1800" dirty="0"/>
              <a:t>Sense of humour – to maintain a positive outlook and see the funny side of things</a:t>
            </a:r>
          </a:p>
          <a:p>
            <a:pPr marL="342900" indent="-342900">
              <a:buFont typeface="+mj-lt"/>
              <a:buAutoNum type="arabicPeriod"/>
            </a:pPr>
            <a:r>
              <a:rPr lang="en-GB" sz="1800" dirty="0"/>
              <a:t>Problem-solve – looking for a solution, having the ability to ask the right questions and find answers, using initiative and team working effectively</a:t>
            </a:r>
          </a:p>
          <a:p>
            <a:pPr marL="342900" indent="-342900">
              <a:buFont typeface="+mj-lt"/>
              <a:buAutoNum type="arabicPeriod"/>
            </a:pPr>
            <a:r>
              <a:rPr lang="en-GB" sz="1800" dirty="0"/>
              <a:t>Negotiate – listen, understand and attempt to reach an agreement about the care and support that will be most appropriate for an individual</a:t>
            </a:r>
          </a:p>
          <a:p>
            <a:pPr marL="342900" indent="-342900">
              <a:buFont typeface="+mj-lt"/>
              <a:buAutoNum type="arabicPeriod"/>
            </a:pPr>
            <a:r>
              <a:rPr lang="en-GB" sz="1800" dirty="0"/>
              <a:t>Trust – develop trust with other professionals and the individuals so that they respect and trust you</a:t>
            </a:r>
          </a:p>
          <a:p>
            <a:pPr marL="0" indent="0">
              <a:buNone/>
            </a:pPr>
            <a:endParaRPr lang="en-GB" sz="1400" dirty="0"/>
          </a:p>
        </p:txBody>
      </p:sp>
      <p:pic>
        <p:nvPicPr>
          <p:cNvPr id="7170" name="Picture 2" descr="Demand for people skills is growing faster than demand for STEM skills">
            <a:extLst>
              <a:ext uri="{FF2B5EF4-FFF2-40B4-BE49-F238E27FC236}">
                <a16:creationId xmlns:a16="http://schemas.microsoft.com/office/drawing/2014/main" id="{7CDE6B2C-024F-447A-9B70-483B230AB93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5755" r="22337"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72" name="Straight Connector 75">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1C08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535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62542EEC-4F7C-4AE2-933E-EAC8EB3FA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5FF55A-D15F-431A-BB93-989FB7D09859}"/>
              </a:ext>
            </a:extLst>
          </p:cNvPr>
          <p:cNvSpPr>
            <a:spLocks noGrp="1"/>
          </p:cNvSpPr>
          <p:nvPr>
            <p:ph type="title"/>
          </p:nvPr>
        </p:nvSpPr>
        <p:spPr>
          <a:xfrm>
            <a:off x="6815336" y="1402781"/>
            <a:ext cx="4466725" cy="3993684"/>
          </a:xfrm>
        </p:spPr>
        <p:txBody>
          <a:bodyPr vert="horz" lIns="91440" tIns="45720" rIns="91440" bIns="45720" rtlCol="0" anchor="t">
            <a:normAutofit/>
          </a:bodyPr>
          <a:lstStyle/>
          <a:p>
            <a:r>
              <a:rPr lang="en-US" sz="3200" dirty="0">
                <a:solidFill>
                  <a:schemeClr val="accent6"/>
                </a:solidFill>
              </a:rPr>
              <a:t>Explain on the next slide how you can underpin each of these care values to your two case studies</a:t>
            </a:r>
          </a:p>
        </p:txBody>
      </p:sp>
      <p:sp>
        <p:nvSpPr>
          <p:cNvPr id="73" name="Rectangle 72">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824"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a:extLst>
              <a:ext uri="{FF2B5EF4-FFF2-40B4-BE49-F238E27FC236}">
                <a16:creationId xmlns:a16="http://schemas.microsoft.com/office/drawing/2014/main" id="{2DCA81E7-55EE-4C44-915A-7DBF64DA014F}"/>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2" b="11390"/>
          <a:stretch/>
        </p:blipFill>
        <p:spPr bwMode="auto">
          <a:xfrm>
            <a:off x="733507" y="666728"/>
            <a:ext cx="5536001" cy="5465791"/>
          </a:xfrm>
          <a:prstGeom prst="rect">
            <a:avLst/>
          </a:prstGeom>
          <a:noFill/>
          <a:extLst>
            <a:ext uri="{909E8E84-426E-40DD-AFC4-6F175D3DCCD1}">
              <a14:hiddenFill xmlns:a14="http://schemas.microsoft.com/office/drawing/2010/main">
                <a:solidFill>
                  <a:srgbClr val="FFFFFF"/>
                </a:solidFill>
              </a14:hiddenFill>
            </a:ext>
          </a:extLst>
        </p:spPr>
      </p:pic>
      <p:grpSp>
        <p:nvGrpSpPr>
          <p:cNvPr id="77" name="Group 76">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60480" y="3154317"/>
            <a:ext cx="731521" cy="673460"/>
            <a:chOff x="3940602" y="308034"/>
            <a:chExt cx="2116791" cy="3428999"/>
          </a:xfrm>
          <a:solidFill>
            <a:schemeClr val="accent4"/>
          </a:solidFill>
        </p:grpSpPr>
        <p:sp>
          <p:nvSpPr>
            <p:cNvPr id="78" name="Rectangle 77">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981627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672</Words>
  <Application>Microsoft Office PowerPoint</Application>
  <PresentationFormat>Widescreen</PresentationFormat>
  <Paragraphs>55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Learning Aim A:   Understand the values and skills required to work effectively in Health and Social Care </vt:lpstr>
      <vt:lpstr>Understand the term ‘Values’</vt:lpstr>
      <vt:lpstr>What are some of the values you might need to work in health and social care? </vt:lpstr>
      <vt:lpstr>Demonstrate your values, behaviours and attitudes</vt:lpstr>
      <vt:lpstr>PowerPoint Presentation</vt:lpstr>
      <vt:lpstr>What is a skill?</vt:lpstr>
      <vt:lpstr>Communication skills</vt:lpstr>
      <vt:lpstr>People skills</vt:lpstr>
      <vt:lpstr>Explain on the next slide how you can underpin each of these care values to your two case studies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Aim A:   Understand the values and skills required to work effectively in Health and Social Care</dc:title>
  <dc:creator>Yasmin Mukadam</dc:creator>
  <cp:lastModifiedBy>Yasmin Mukadam</cp:lastModifiedBy>
  <cp:revision>4</cp:revision>
  <dcterms:created xsi:type="dcterms:W3CDTF">2020-10-05T08:37:45Z</dcterms:created>
  <dcterms:modified xsi:type="dcterms:W3CDTF">2020-10-05T09:06:24Z</dcterms:modified>
</cp:coreProperties>
</file>