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colors3.xml" ContentType="application/vnd.openxmlformats-officedocument.drawingml.diagramColors+xml"/>
  <Override PartName="/ppt/diagrams/quickStyle1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diagrams/layout3.xml" ContentType="application/vnd.openxmlformats-officedocument.drawingml.diagramLayou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59" d="100"/>
          <a:sy n="59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D2C148-C5B3-4436-8D8A-7FDC67113C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0749D2C-3AC7-40F3-8B77-59B890BB1BB8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Paragraph 1: Outline the views of a theorist in the question </a:t>
          </a:r>
          <a:r>
            <a:rPr lang="en-US" sz="1800" dirty="0" smtClean="0">
              <a:solidFill>
                <a:schemeClr val="tx1"/>
              </a:solidFill>
            </a:rPr>
            <a:t>- Merton</a:t>
          </a:r>
          <a:endParaRPr lang="en-US" sz="1800" dirty="0">
            <a:solidFill>
              <a:schemeClr val="tx1"/>
            </a:solidFill>
          </a:endParaRPr>
        </a:p>
      </dgm:t>
    </dgm:pt>
    <dgm:pt modelId="{9EF46118-8E85-4FC8-B669-590371952843}" type="parTrans" cxnId="{F180B63D-2736-4D32-A762-F1ACEB4E539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DED11D4-D620-4F60-9BF9-9C9895F571FC}" type="sibTrans" cxnId="{F180B63D-2736-4D32-A762-F1ACEB4E539E}">
      <dgm:prSet custT="1"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95191BE-7673-4480-B290-2FB2410F284B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 smtClean="0">
              <a:solidFill>
                <a:schemeClr val="tx1"/>
              </a:solidFill>
            </a:rPr>
            <a:t>Go into detail about </a:t>
          </a:r>
          <a:r>
            <a:rPr lang="en-US" sz="1600" dirty="0" smtClean="0">
              <a:solidFill>
                <a:schemeClr val="tx1"/>
              </a:solidFill>
            </a:rPr>
            <a:t>his </a:t>
          </a:r>
          <a:r>
            <a:rPr lang="en-US" sz="1600" dirty="0" smtClean="0">
              <a:solidFill>
                <a:schemeClr val="tx1"/>
              </a:solidFill>
            </a:rPr>
            <a:t>view using relevant concepts e.g. – </a:t>
          </a:r>
          <a:r>
            <a:rPr lang="en-US" sz="1600" dirty="0" smtClean="0">
              <a:solidFill>
                <a:schemeClr val="tx1"/>
              </a:solidFill>
            </a:rPr>
            <a:t>strain, strain to anomie, typology</a:t>
          </a:r>
          <a:endParaRPr lang="en-US" sz="1600" dirty="0" smtClean="0">
            <a:solidFill>
              <a:schemeClr val="tx1"/>
            </a:solidFill>
          </a:endParaRPr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dirty="0">
            <a:solidFill>
              <a:schemeClr val="tx1"/>
            </a:solidFill>
          </a:endParaRPr>
        </a:p>
      </dgm:t>
    </dgm:pt>
    <dgm:pt modelId="{C1BD6854-2ABC-44D9-82AC-A733C112BDCA}" type="parTrans" cxnId="{65472471-3C25-4370-9DCC-7965C2CC283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AD1FB4D-BC9B-400A-AA5D-600A2C835ABB}" type="sibTrans" cxnId="{65472471-3C25-4370-9DCC-7965C2CC2836}">
      <dgm:prSet custT="1"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1D88582-A60A-4384-B128-77510BF31392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Analysis: how is he different to Durkheim? Does that mean he is approaching things better or worse?</a:t>
          </a:r>
          <a:endParaRPr lang="en-US" sz="1800" dirty="0">
            <a:solidFill>
              <a:schemeClr val="tx1"/>
            </a:solidFill>
          </a:endParaRPr>
        </a:p>
      </dgm:t>
    </dgm:pt>
    <dgm:pt modelId="{019C1FD6-7F65-4E41-B6F7-FC1850D982DA}" type="parTrans" cxnId="{2F94ACD8-2A20-4280-957B-9A73C72F6AF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2754537-1C38-4A98-BA8F-B4959979BBD3}" type="sibTrans" cxnId="{2F94ACD8-2A20-4280-957B-9A73C72F6AF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DB5C8EC-399D-46EA-806C-DB0A3F19C56B}" type="pres">
      <dgm:prSet presAssocID="{44D2C148-C5B3-4436-8D8A-7FDC67113C00}" presName="Name0" presStyleCnt="0">
        <dgm:presLayoutVars>
          <dgm:dir/>
          <dgm:resizeHandles val="exact"/>
        </dgm:presLayoutVars>
      </dgm:prSet>
      <dgm:spPr/>
    </dgm:pt>
    <dgm:pt modelId="{E077F305-B209-4D53-9DEF-0EE77193C4A5}" type="pres">
      <dgm:prSet presAssocID="{A0749D2C-3AC7-40F3-8B77-59B890BB1BB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00C10E-08F6-4EF8-A096-1DEEE2A95421}" type="pres">
      <dgm:prSet presAssocID="{ADED11D4-D620-4F60-9BF9-9C9895F571F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CC423C1-789A-4800-90CC-81746CCEE711}" type="pres">
      <dgm:prSet presAssocID="{ADED11D4-D620-4F60-9BF9-9C9895F571FC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8632A22-871F-4313-A2CA-58440EE2F06A}" type="pres">
      <dgm:prSet presAssocID="{F95191BE-7673-4480-B290-2FB2410F284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E7313D-86C3-4755-913F-172C0473047D}" type="pres">
      <dgm:prSet presAssocID="{9AD1FB4D-BC9B-400A-AA5D-600A2C835AB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329BE16-B153-468F-84F8-C18F5DB33F22}" type="pres">
      <dgm:prSet presAssocID="{9AD1FB4D-BC9B-400A-AA5D-600A2C835AB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201DD11-2373-4F9E-8A3C-9572B9030CF8}" type="pres">
      <dgm:prSet presAssocID="{81D88582-A60A-4384-B128-77510BF3139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9560B7-9E30-4C67-B56E-A152AEA36DB1}" type="presOf" srcId="{ADED11D4-D620-4F60-9BF9-9C9895F571FC}" destId="{CCC423C1-789A-4800-90CC-81746CCEE711}" srcOrd="1" destOrd="0" presId="urn:microsoft.com/office/officeart/2005/8/layout/process1"/>
    <dgm:cxn modelId="{A9D1A4C2-5F5B-4454-AB28-EE9F413796C4}" type="presOf" srcId="{44D2C148-C5B3-4436-8D8A-7FDC67113C00}" destId="{4DB5C8EC-399D-46EA-806C-DB0A3F19C56B}" srcOrd="0" destOrd="0" presId="urn:microsoft.com/office/officeart/2005/8/layout/process1"/>
    <dgm:cxn modelId="{7E9E678D-9963-4C64-B6FD-81B131806D27}" type="presOf" srcId="{81D88582-A60A-4384-B128-77510BF31392}" destId="{D201DD11-2373-4F9E-8A3C-9572B9030CF8}" srcOrd="0" destOrd="0" presId="urn:microsoft.com/office/officeart/2005/8/layout/process1"/>
    <dgm:cxn modelId="{F180B63D-2736-4D32-A762-F1ACEB4E539E}" srcId="{44D2C148-C5B3-4436-8D8A-7FDC67113C00}" destId="{A0749D2C-3AC7-40F3-8B77-59B890BB1BB8}" srcOrd="0" destOrd="0" parTransId="{9EF46118-8E85-4FC8-B669-590371952843}" sibTransId="{ADED11D4-D620-4F60-9BF9-9C9895F571FC}"/>
    <dgm:cxn modelId="{DCD11D7F-E0B3-4177-BB8D-7DD1746D29B7}" type="presOf" srcId="{9AD1FB4D-BC9B-400A-AA5D-600A2C835ABB}" destId="{0CE7313D-86C3-4755-913F-172C0473047D}" srcOrd="0" destOrd="0" presId="urn:microsoft.com/office/officeart/2005/8/layout/process1"/>
    <dgm:cxn modelId="{572BF483-4A2B-42D4-9762-86963880F586}" type="presOf" srcId="{9AD1FB4D-BC9B-400A-AA5D-600A2C835ABB}" destId="{1329BE16-B153-468F-84F8-C18F5DB33F22}" srcOrd="1" destOrd="0" presId="urn:microsoft.com/office/officeart/2005/8/layout/process1"/>
    <dgm:cxn modelId="{65472471-3C25-4370-9DCC-7965C2CC2836}" srcId="{44D2C148-C5B3-4436-8D8A-7FDC67113C00}" destId="{F95191BE-7673-4480-B290-2FB2410F284B}" srcOrd="1" destOrd="0" parTransId="{C1BD6854-2ABC-44D9-82AC-A733C112BDCA}" sibTransId="{9AD1FB4D-BC9B-400A-AA5D-600A2C835ABB}"/>
    <dgm:cxn modelId="{E3A195B1-93E2-4FAA-9839-94CB0AAC26E2}" type="presOf" srcId="{ADED11D4-D620-4F60-9BF9-9C9895F571FC}" destId="{D700C10E-08F6-4EF8-A096-1DEEE2A95421}" srcOrd="0" destOrd="0" presId="urn:microsoft.com/office/officeart/2005/8/layout/process1"/>
    <dgm:cxn modelId="{2F94ACD8-2A20-4280-957B-9A73C72F6AF1}" srcId="{44D2C148-C5B3-4436-8D8A-7FDC67113C00}" destId="{81D88582-A60A-4384-B128-77510BF31392}" srcOrd="2" destOrd="0" parTransId="{019C1FD6-7F65-4E41-B6F7-FC1850D982DA}" sibTransId="{E2754537-1C38-4A98-BA8F-B4959979BBD3}"/>
    <dgm:cxn modelId="{4573D5FF-BDFC-472F-9597-01FC0E161DD9}" type="presOf" srcId="{A0749D2C-3AC7-40F3-8B77-59B890BB1BB8}" destId="{E077F305-B209-4D53-9DEF-0EE77193C4A5}" srcOrd="0" destOrd="0" presId="urn:microsoft.com/office/officeart/2005/8/layout/process1"/>
    <dgm:cxn modelId="{01A93DCA-46F6-48A6-BCB3-F9BD1984C940}" type="presOf" srcId="{F95191BE-7673-4480-B290-2FB2410F284B}" destId="{D8632A22-871F-4313-A2CA-58440EE2F06A}" srcOrd="0" destOrd="0" presId="urn:microsoft.com/office/officeart/2005/8/layout/process1"/>
    <dgm:cxn modelId="{85FC850F-85E0-4ED0-9CDF-1051955EE9B1}" type="presParOf" srcId="{4DB5C8EC-399D-46EA-806C-DB0A3F19C56B}" destId="{E077F305-B209-4D53-9DEF-0EE77193C4A5}" srcOrd="0" destOrd="0" presId="urn:microsoft.com/office/officeart/2005/8/layout/process1"/>
    <dgm:cxn modelId="{E87BA1D2-AA5B-4355-A46D-0A0ADC0F3F00}" type="presParOf" srcId="{4DB5C8EC-399D-46EA-806C-DB0A3F19C56B}" destId="{D700C10E-08F6-4EF8-A096-1DEEE2A95421}" srcOrd="1" destOrd="0" presId="urn:microsoft.com/office/officeart/2005/8/layout/process1"/>
    <dgm:cxn modelId="{E4C66093-EFD9-4B02-B25F-86D86942826E}" type="presParOf" srcId="{D700C10E-08F6-4EF8-A096-1DEEE2A95421}" destId="{CCC423C1-789A-4800-90CC-81746CCEE711}" srcOrd="0" destOrd="0" presId="urn:microsoft.com/office/officeart/2005/8/layout/process1"/>
    <dgm:cxn modelId="{520DFA93-3E1A-4DAD-A98C-9C8DD3617B9D}" type="presParOf" srcId="{4DB5C8EC-399D-46EA-806C-DB0A3F19C56B}" destId="{D8632A22-871F-4313-A2CA-58440EE2F06A}" srcOrd="2" destOrd="0" presId="urn:microsoft.com/office/officeart/2005/8/layout/process1"/>
    <dgm:cxn modelId="{45B53164-3304-447B-8FA5-79C423B9CC0A}" type="presParOf" srcId="{4DB5C8EC-399D-46EA-806C-DB0A3F19C56B}" destId="{0CE7313D-86C3-4755-913F-172C0473047D}" srcOrd="3" destOrd="0" presId="urn:microsoft.com/office/officeart/2005/8/layout/process1"/>
    <dgm:cxn modelId="{78958D27-FAE9-4AEC-A04D-A66961C0C038}" type="presParOf" srcId="{0CE7313D-86C3-4755-913F-172C0473047D}" destId="{1329BE16-B153-468F-84F8-C18F5DB33F22}" srcOrd="0" destOrd="0" presId="urn:microsoft.com/office/officeart/2005/8/layout/process1"/>
    <dgm:cxn modelId="{196065FC-5463-41CD-8C85-82A0E6A2E137}" type="presParOf" srcId="{4DB5C8EC-399D-46EA-806C-DB0A3F19C56B}" destId="{D201DD11-2373-4F9E-8A3C-9572B9030CF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D2C148-C5B3-4436-8D8A-7FDC67113C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0749D2C-3AC7-40F3-8B77-59B890BB1BB8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Paragraph 2: </a:t>
          </a:r>
          <a:r>
            <a:rPr lang="en-US" dirty="0" smtClean="0">
              <a:solidFill>
                <a:schemeClr val="bg1"/>
              </a:solidFill>
            </a:rPr>
            <a:t>Pick out a problem with Merton e.g. ignores role of peer groups - Cohen</a:t>
          </a:r>
          <a:endParaRPr lang="en-US" dirty="0">
            <a:solidFill>
              <a:schemeClr val="bg1"/>
            </a:solidFill>
          </a:endParaRPr>
        </a:p>
      </dgm:t>
    </dgm:pt>
    <dgm:pt modelId="{9EF46118-8E85-4FC8-B669-590371952843}" type="parTrans" cxnId="{F180B63D-2736-4D32-A762-F1ACEB4E539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DED11D4-D620-4F60-9BF9-9C9895F571FC}" type="sibTrans" cxnId="{F180B63D-2736-4D32-A762-F1ACEB4E539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95191BE-7673-4480-B290-2FB2410F284B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marL="0" lv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GB" dirty="0" smtClean="0"/>
            <a:t>Explaining how Cohen criticises and builds on Merton’s ideas </a:t>
          </a:r>
          <a:endParaRPr lang="en-US" dirty="0">
            <a:solidFill>
              <a:schemeClr val="tx1"/>
            </a:solidFill>
          </a:endParaRPr>
        </a:p>
      </dgm:t>
    </dgm:pt>
    <dgm:pt modelId="{C1BD6854-2ABC-44D9-82AC-A733C112BDCA}" type="parTrans" cxnId="{65472471-3C25-4370-9DCC-7965C2CC28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AD1FB4D-BC9B-400A-AA5D-600A2C835ABB}" type="sibTrans" cxnId="{65472471-3C25-4370-9DCC-7965C2CC28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1D88582-A60A-4384-B128-77510BF31392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Analysis: link back to the question – what does this show?</a:t>
          </a:r>
          <a:endParaRPr lang="en-US" dirty="0">
            <a:solidFill>
              <a:schemeClr val="bg1"/>
            </a:solidFill>
          </a:endParaRPr>
        </a:p>
      </dgm:t>
    </dgm:pt>
    <dgm:pt modelId="{019C1FD6-7F65-4E41-B6F7-FC1850D982DA}" type="parTrans" cxnId="{2F94ACD8-2A20-4280-957B-9A73C72F6A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2754537-1C38-4A98-BA8F-B4959979BBD3}" type="sibTrans" cxnId="{2F94ACD8-2A20-4280-957B-9A73C72F6A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DB5C8EC-399D-46EA-806C-DB0A3F19C56B}" type="pres">
      <dgm:prSet presAssocID="{44D2C148-C5B3-4436-8D8A-7FDC67113C00}" presName="Name0" presStyleCnt="0">
        <dgm:presLayoutVars>
          <dgm:dir/>
          <dgm:resizeHandles val="exact"/>
        </dgm:presLayoutVars>
      </dgm:prSet>
      <dgm:spPr/>
    </dgm:pt>
    <dgm:pt modelId="{E077F305-B209-4D53-9DEF-0EE77193C4A5}" type="pres">
      <dgm:prSet presAssocID="{A0749D2C-3AC7-40F3-8B77-59B890BB1BB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00C10E-08F6-4EF8-A096-1DEEE2A95421}" type="pres">
      <dgm:prSet presAssocID="{ADED11D4-D620-4F60-9BF9-9C9895F571F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CC423C1-789A-4800-90CC-81746CCEE711}" type="pres">
      <dgm:prSet presAssocID="{ADED11D4-D620-4F60-9BF9-9C9895F571FC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8632A22-871F-4313-A2CA-58440EE2F06A}" type="pres">
      <dgm:prSet presAssocID="{F95191BE-7673-4480-B290-2FB2410F284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E7313D-86C3-4755-913F-172C0473047D}" type="pres">
      <dgm:prSet presAssocID="{9AD1FB4D-BC9B-400A-AA5D-600A2C835AB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329BE16-B153-468F-84F8-C18F5DB33F22}" type="pres">
      <dgm:prSet presAssocID="{9AD1FB4D-BC9B-400A-AA5D-600A2C835AB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201DD11-2373-4F9E-8A3C-9572B9030CF8}" type="pres">
      <dgm:prSet presAssocID="{81D88582-A60A-4384-B128-77510BF3139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9560B7-9E30-4C67-B56E-A152AEA36DB1}" type="presOf" srcId="{ADED11D4-D620-4F60-9BF9-9C9895F571FC}" destId="{CCC423C1-789A-4800-90CC-81746CCEE711}" srcOrd="1" destOrd="0" presId="urn:microsoft.com/office/officeart/2005/8/layout/process1"/>
    <dgm:cxn modelId="{A9D1A4C2-5F5B-4454-AB28-EE9F413796C4}" type="presOf" srcId="{44D2C148-C5B3-4436-8D8A-7FDC67113C00}" destId="{4DB5C8EC-399D-46EA-806C-DB0A3F19C56B}" srcOrd="0" destOrd="0" presId="urn:microsoft.com/office/officeart/2005/8/layout/process1"/>
    <dgm:cxn modelId="{7E9E678D-9963-4C64-B6FD-81B131806D27}" type="presOf" srcId="{81D88582-A60A-4384-B128-77510BF31392}" destId="{D201DD11-2373-4F9E-8A3C-9572B9030CF8}" srcOrd="0" destOrd="0" presId="urn:microsoft.com/office/officeart/2005/8/layout/process1"/>
    <dgm:cxn modelId="{F180B63D-2736-4D32-A762-F1ACEB4E539E}" srcId="{44D2C148-C5B3-4436-8D8A-7FDC67113C00}" destId="{A0749D2C-3AC7-40F3-8B77-59B890BB1BB8}" srcOrd="0" destOrd="0" parTransId="{9EF46118-8E85-4FC8-B669-590371952843}" sibTransId="{ADED11D4-D620-4F60-9BF9-9C9895F571FC}"/>
    <dgm:cxn modelId="{DCD11D7F-E0B3-4177-BB8D-7DD1746D29B7}" type="presOf" srcId="{9AD1FB4D-BC9B-400A-AA5D-600A2C835ABB}" destId="{0CE7313D-86C3-4755-913F-172C0473047D}" srcOrd="0" destOrd="0" presId="urn:microsoft.com/office/officeart/2005/8/layout/process1"/>
    <dgm:cxn modelId="{572BF483-4A2B-42D4-9762-86963880F586}" type="presOf" srcId="{9AD1FB4D-BC9B-400A-AA5D-600A2C835ABB}" destId="{1329BE16-B153-468F-84F8-C18F5DB33F22}" srcOrd="1" destOrd="0" presId="urn:microsoft.com/office/officeart/2005/8/layout/process1"/>
    <dgm:cxn modelId="{65472471-3C25-4370-9DCC-7965C2CC2836}" srcId="{44D2C148-C5B3-4436-8D8A-7FDC67113C00}" destId="{F95191BE-7673-4480-B290-2FB2410F284B}" srcOrd="1" destOrd="0" parTransId="{C1BD6854-2ABC-44D9-82AC-A733C112BDCA}" sibTransId="{9AD1FB4D-BC9B-400A-AA5D-600A2C835ABB}"/>
    <dgm:cxn modelId="{E3A195B1-93E2-4FAA-9839-94CB0AAC26E2}" type="presOf" srcId="{ADED11D4-D620-4F60-9BF9-9C9895F571FC}" destId="{D700C10E-08F6-4EF8-A096-1DEEE2A95421}" srcOrd="0" destOrd="0" presId="urn:microsoft.com/office/officeart/2005/8/layout/process1"/>
    <dgm:cxn modelId="{2F94ACD8-2A20-4280-957B-9A73C72F6AF1}" srcId="{44D2C148-C5B3-4436-8D8A-7FDC67113C00}" destId="{81D88582-A60A-4384-B128-77510BF31392}" srcOrd="2" destOrd="0" parTransId="{019C1FD6-7F65-4E41-B6F7-FC1850D982DA}" sibTransId="{E2754537-1C38-4A98-BA8F-B4959979BBD3}"/>
    <dgm:cxn modelId="{4573D5FF-BDFC-472F-9597-01FC0E161DD9}" type="presOf" srcId="{A0749D2C-3AC7-40F3-8B77-59B890BB1BB8}" destId="{E077F305-B209-4D53-9DEF-0EE77193C4A5}" srcOrd="0" destOrd="0" presId="urn:microsoft.com/office/officeart/2005/8/layout/process1"/>
    <dgm:cxn modelId="{01A93DCA-46F6-48A6-BCB3-F9BD1984C940}" type="presOf" srcId="{F95191BE-7673-4480-B290-2FB2410F284B}" destId="{D8632A22-871F-4313-A2CA-58440EE2F06A}" srcOrd="0" destOrd="0" presId="urn:microsoft.com/office/officeart/2005/8/layout/process1"/>
    <dgm:cxn modelId="{85FC850F-85E0-4ED0-9CDF-1051955EE9B1}" type="presParOf" srcId="{4DB5C8EC-399D-46EA-806C-DB0A3F19C56B}" destId="{E077F305-B209-4D53-9DEF-0EE77193C4A5}" srcOrd="0" destOrd="0" presId="urn:microsoft.com/office/officeart/2005/8/layout/process1"/>
    <dgm:cxn modelId="{E87BA1D2-AA5B-4355-A46D-0A0ADC0F3F00}" type="presParOf" srcId="{4DB5C8EC-399D-46EA-806C-DB0A3F19C56B}" destId="{D700C10E-08F6-4EF8-A096-1DEEE2A95421}" srcOrd="1" destOrd="0" presId="urn:microsoft.com/office/officeart/2005/8/layout/process1"/>
    <dgm:cxn modelId="{E4C66093-EFD9-4B02-B25F-86D86942826E}" type="presParOf" srcId="{D700C10E-08F6-4EF8-A096-1DEEE2A95421}" destId="{CCC423C1-789A-4800-90CC-81746CCEE711}" srcOrd="0" destOrd="0" presId="urn:microsoft.com/office/officeart/2005/8/layout/process1"/>
    <dgm:cxn modelId="{520DFA93-3E1A-4DAD-A98C-9C8DD3617B9D}" type="presParOf" srcId="{4DB5C8EC-399D-46EA-806C-DB0A3F19C56B}" destId="{D8632A22-871F-4313-A2CA-58440EE2F06A}" srcOrd="2" destOrd="0" presId="urn:microsoft.com/office/officeart/2005/8/layout/process1"/>
    <dgm:cxn modelId="{45B53164-3304-447B-8FA5-79C423B9CC0A}" type="presParOf" srcId="{4DB5C8EC-399D-46EA-806C-DB0A3F19C56B}" destId="{0CE7313D-86C3-4755-913F-172C0473047D}" srcOrd="3" destOrd="0" presId="urn:microsoft.com/office/officeart/2005/8/layout/process1"/>
    <dgm:cxn modelId="{78958D27-FAE9-4AEC-A04D-A66961C0C038}" type="presParOf" srcId="{0CE7313D-86C3-4755-913F-172C0473047D}" destId="{1329BE16-B153-468F-84F8-C18F5DB33F22}" srcOrd="0" destOrd="0" presId="urn:microsoft.com/office/officeart/2005/8/layout/process1"/>
    <dgm:cxn modelId="{196065FC-5463-41CD-8C85-82A0E6A2E137}" type="presParOf" srcId="{4DB5C8EC-399D-46EA-806C-DB0A3F19C56B}" destId="{D201DD11-2373-4F9E-8A3C-9572B9030CF8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D2C148-C5B3-4436-8D8A-7FDC67113C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0749D2C-3AC7-40F3-8B77-59B890BB1BB8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Paragraph 3: </a:t>
          </a:r>
          <a:r>
            <a:rPr lang="en-US" sz="1600" dirty="0" smtClean="0">
              <a:solidFill>
                <a:schemeClr val="tx1"/>
              </a:solidFill>
            </a:rPr>
            <a:t>Do the same again with either </a:t>
          </a:r>
          <a:r>
            <a:rPr lang="en-US" sz="1600" dirty="0" err="1" smtClean="0">
              <a:solidFill>
                <a:schemeClr val="tx1"/>
              </a:solidFill>
            </a:rPr>
            <a:t>Cloward</a:t>
          </a:r>
          <a:r>
            <a:rPr lang="en-US" sz="1600" dirty="0" smtClean="0">
              <a:solidFill>
                <a:schemeClr val="tx1"/>
              </a:solidFill>
            </a:rPr>
            <a:t> and Ohlin, Miller or </a:t>
          </a:r>
          <a:r>
            <a:rPr lang="en-US" sz="1600" dirty="0" err="1" smtClean="0">
              <a:solidFill>
                <a:schemeClr val="tx1"/>
              </a:solidFill>
            </a:rPr>
            <a:t>Hirchi</a:t>
          </a:r>
          <a:r>
            <a:rPr lang="en-US" sz="1600" dirty="0" smtClean="0">
              <a:solidFill>
                <a:schemeClr val="tx1"/>
              </a:solidFill>
            </a:rPr>
            <a:t> (or a combo)</a:t>
          </a:r>
          <a:endParaRPr lang="en-US" sz="1600" dirty="0">
            <a:solidFill>
              <a:schemeClr val="tx1"/>
            </a:solidFill>
          </a:endParaRPr>
        </a:p>
      </dgm:t>
    </dgm:pt>
    <dgm:pt modelId="{9EF46118-8E85-4FC8-B669-590371952843}" type="parTrans" cxnId="{F180B63D-2736-4D32-A762-F1ACEB4E539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DED11D4-D620-4F60-9BF9-9C9895F571FC}" type="sibTrans" cxnId="{F180B63D-2736-4D32-A762-F1ACEB4E539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95191BE-7673-4480-B290-2FB2410F284B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 smtClean="0">
              <a:solidFill>
                <a:schemeClr val="tx1"/>
              </a:solidFill>
            </a:rPr>
            <a:t>Go into detail about their view using relevant concepts </a:t>
          </a:r>
          <a:r>
            <a:rPr lang="en-US" sz="1600" dirty="0" smtClean="0">
              <a:solidFill>
                <a:schemeClr val="tx1"/>
              </a:solidFill>
            </a:rPr>
            <a:t>comparing to strain theory. </a:t>
          </a:r>
          <a:endParaRPr lang="en-US" sz="1600" dirty="0" smtClean="0">
            <a:solidFill>
              <a:schemeClr val="tx1"/>
            </a:solidFill>
          </a:endParaRPr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solidFill>
              <a:schemeClr val="tx1"/>
            </a:solidFill>
          </a:endParaRPr>
        </a:p>
      </dgm:t>
    </dgm:pt>
    <dgm:pt modelId="{C1BD6854-2ABC-44D9-82AC-A733C112BDCA}" type="parTrans" cxnId="{65472471-3C25-4370-9DCC-7965C2CC28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AD1FB4D-BC9B-400A-AA5D-600A2C835ABB}" type="sibTrans" cxnId="{65472471-3C25-4370-9DCC-7965C2CC28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1D88582-A60A-4384-B128-77510BF31392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Analysis – weigh up what this shows about strain theory.</a:t>
          </a:r>
        </a:p>
        <a:p>
          <a:r>
            <a:rPr lang="en-US" dirty="0" smtClean="0">
              <a:solidFill>
                <a:schemeClr val="tx1"/>
              </a:solidFill>
            </a:rPr>
            <a:t>Evaluation – what wider problems are there with strain theory? Could be a paragraph 4</a:t>
          </a:r>
          <a:endParaRPr lang="en-US" dirty="0">
            <a:solidFill>
              <a:schemeClr val="tx1"/>
            </a:solidFill>
          </a:endParaRPr>
        </a:p>
      </dgm:t>
    </dgm:pt>
    <dgm:pt modelId="{019C1FD6-7F65-4E41-B6F7-FC1850D982DA}" type="parTrans" cxnId="{2F94ACD8-2A20-4280-957B-9A73C72F6A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2754537-1C38-4A98-BA8F-B4959979BBD3}" type="sibTrans" cxnId="{2F94ACD8-2A20-4280-957B-9A73C72F6A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DB5C8EC-399D-46EA-806C-DB0A3F19C56B}" type="pres">
      <dgm:prSet presAssocID="{44D2C148-C5B3-4436-8D8A-7FDC67113C00}" presName="Name0" presStyleCnt="0">
        <dgm:presLayoutVars>
          <dgm:dir/>
          <dgm:resizeHandles val="exact"/>
        </dgm:presLayoutVars>
      </dgm:prSet>
      <dgm:spPr/>
    </dgm:pt>
    <dgm:pt modelId="{E077F305-B209-4D53-9DEF-0EE77193C4A5}" type="pres">
      <dgm:prSet presAssocID="{A0749D2C-3AC7-40F3-8B77-59B890BB1BB8}" presName="node" presStyleLbl="node1" presStyleIdx="0" presStyleCnt="3" custLinFactY="100000" custLinFactNeighborX="-14229" custLinFactNeighborY="106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00C10E-08F6-4EF8-A096-1DEEE2A95421}" type="pres">
      <dgm:prSet presAssocID="{ADED11D4-D620-4F60-9BF9-9C9895F571F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CC423C1-789A-4800-90CC-81746CCEE711}" type="pres">
      <dgm:prSet presAssocID="{ADED11D4-D620-4F60-9BF9-9C9895F571FC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8632A22-871F-4313-A2CA-58440EE2F06A}" type="pres">
      <dgm:prSet presAssocID="{F95191BE-7673-4480-B290-2FB2410F284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E7313D-86C3-4755-913F-172C0473047D}" type="pres">
      <dgm:prSet presAssocID="{9AD1FB4D-BC9B-400A-AA5D-600A2C835AB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329BE16-B153-468F-84F8-C18F5DB33F22}" type="pres">
      <dgm:prSet presAssocID="{9AD1FB4D-BC9B-400A-AA5D-600A2C835AB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201DD11-2373-4F9E-8A3C-9572B9030CF8}" type="pres">
      <dgm:prSet presAssocID="{81D88582-A60A-4384-B128-77510BF3139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9560B7-9E30-4C67-B56E-A152AEA36DB1}" type="presOf" srcId="{ADED11D4-D620-4F60-9BF9-9C9895F571FC}" destId="{CCC423C1-789A-4800-90CC-81746CCEE711}" srcOrd="1" destOrd="0" presId="urn:microsoft.com/office/officeart/2005/8/layout/process1"/>
    <dgm:cxn modelId="{A9D1A4C2-5F5B-4454-AB28-EE9F413796C4}" type="presOf" srcId="{44D2C148-C5B3-4436-8D8A-7FDC67113C00}" destId="{4DB5C8EC-399D-46EA-806C-DB0A3F19C56B}" srcOrd="0" destOrd="0" presId="urn:microsoft.com/office/officeart/2005/8/layout/process1"/>
    <dgm:cxn modelId="{7E9E678D-9963-4C64-B6FD-81B131806D27}" type="presOf" srcId="{81D88582-A60A-4384-B128-77510BF31392}" destId="{D201DD11-2373-4F9E-8A3C-9572B9030CF8}" srcOrd="0" destOrd="0" presId="urn:microsoft.com/office/officeart/2005/8/layout/process1"/>
    <dgm:cxn modelId="{F180B63D-2736-4D32-A762-F1ACEB4E539E}" srcId="{44D2C148-C5B3-4436-8D8A-7FDC67113C00}" destId="{A0749D2C-3AC7-40F3-8B77-59B890BB1BB8}" srcOrd="0" destOrd="0" parTransId="{9EF46118-8E85-4FC8-B669-590371952843}" sibTransId="{ADED11D4-D620-4F60-9BF9-9C9895F571FC}"/>
    <dgm:cxn modelId="{DCD11D7F-E0B3-4177-BB8D-7DD1746D29B7}" type="presOf" srcId="{9AD1FB4D-BC9B-400A-AA5D-600A2C835ABB}" destId="{0CE7313D-86C3-4755-913F-172C0473047D}" srcOrd="0" destOrd="0" presId="urn:microsoft.com/office/officeart/2005/8/layout/process1"/>
    <dgm:cxn modelId="{572BF483-4A2B-42D4-9762-86963880F586}" type="presOf" srcId="{9AD1FB4D-BC9B-400A-AA5D-600A2C835ABB}" destId="{1329BE16-B153-468F-84F8-C18F5DB33F22}" srcOrd="1" destOrd="0" presId="urn:microsoft.com/office/officeart/2005/8/layout/process1"/>
    <dgm:cxn modelId="{65472471-3C25-4370-9DCC-7965C2CC2836}" srcId="{44D2C148-C5B3-4436-8D8A-7FDC67113C00}" destId="{F95191BE-7673-4480-B290-2FB2410F284B}" srcOrd="1" destOrd="0" parTransId="{C1BD6854-2ABC-44D9-82AC-A733C112BDCA}" sibTransId="{9AD1FB4D-BC9B-400A-AA5D-600A2C835ABB}"/>
    <dgm:cxn modelId="{E3A195B1-93E2-4FAA-9839-94CB0AAC26E2}" type="presOf" srcId="{ADED11D4-D620-4F60-9BF9-9C9895F571FC}" destId="{D700C10E-08F6-4EF8-A096-1DEEE2A95421}" srcOrd="0" destOrd="0" presId="urn:microsoft.com/office/officeart/2005/8/layout/process1"/>
    <dgm:cxn modelId="{2F94ACD8-2A20-4280-957B-9A73C72F6AF1}" srcId="{44D2C148-C5B3-4436-8D8A-7FDC67113C00}" destId="{81D88582-A60A-4384-B128-77510BF31392}" srcOrd="2" destOrd="0" parTransId="{019C1FD6-7F65-4E41-B6F7-FC1850D982DA}" sibTransId="{E2754537-1C38-4A98-BA8F-B4959979BBD3}"/>
    <dgm:cxn modelId="{4573D5FF-BDFC-472F-9597-01FC0E161DD9}" type="presOf" srcId="{A0749D2C-3AC7-40F3-8B77-59B890BB1BB8}" destId="{E077F305-B209-4D53-9DEF-0EE77193C4A5}" srcOrd="0" destOrd="0" presId="urn:microsoft.com/office/officeart/2005/8/layout/process1"/>
    <dgm:cxn modelId="{01A93DCA-46F6-48A6-BCB3-F9BD1984C940}" type="presOf" srcId="{F95191BE-7673-4480-B290-2FB2410F284B}" destId="{D8632A22-871F-4313-A2CA-58440EE2F06A}" srcOrd="0" destOrd="0" presId="urn:microsoft.com/office/officeart/2005/8/layout/process1"/>
    <dgm:cxn modelId="{85FC850F-85E0-4ED0-9CDF-1051955EE9B1}" type="presParOf" srcId="{4DB5C8EC-399D-46EA-806C-DB0A3F19C56B}" destId="{E077F305-B209-4D53-9DEF-0EE77193C4A5}" srcOrd="0" destOrd="0" presId="urn:microsoft.com/office/officeart/2005/8/layout/process1"/>
    <dgm:cxn modelId="{E87BA1D2-AA5B-4355-A46D-0A0ADC0F3F00}" type="presParOf" srcId="{4DB5C8EC-399D-46EA-806C-DB0A3F19C56B}" destId="{D700C10E-08F6-4EF8-A096-1DEEE2A95421}" srcOrd="1" destOrd="0" presId="urn:microsoft.com/office/officeart/2005/8/layout/process1"/>
    <dgm:cxn modelId="{E4C66093-EFD9-4B02-B25F-86D86942826E}" type="presParOf" srcId="{D700C10E-08F6-4EF8-A096-1DEEE2A95421}" destId="{CCC423C1-789A-4800-90CC-81746CCEE711}" srcOrd="0" destOrd="0" presId="urn:microsoft.com/office/officeart/2005/8/layout/process1"/>
    <dgm:cxn modelId="{520DFA93-3E1A-4DAD-A98C-9C8DD3617B9D}" type="presParOf" srcId="{4DB5C8EC-399D-46EA-806C-DB0A3F19C56B}" destId="{D8632A22-871F-4313-A2CA-58440EE2F06A}" srcOrd="2" destOrd="0" presId="urn:microsoft.com/office/officeart/2005/8/layout/process1"/>
    <dgm:cxn modelId="{45B53164-3304-447B-8FA5-79C423B9CC0A}" type="presParOf" srcId="{4DB5C8EC-399D-46EA-806C-DB0A3F19C56B}" destId="{0CE7313D-86C3-4755-913F-172C0473047D}" srcOrd="3" destOrd="0" presId="urn:microsoft.com/office/officeart/2005/8/layout/process1"/>
    <dgm:cxn modelId="{78958D27-FAE9-4AEC-A04D-A66961C0C038}" type="presParOf" srcId="{0CE7313D-86C3-4755-913F-172C0473047D}" destId="{1329BE16-B153-468F-84F8-C18F5DB33F22}" srcOrd="0" destOrd="0" presId="urn:microsoft.com/office/officeart/2005/8/layout/process1"/>
    <dgm:cxn modelId="{196065FC-5463-41CD-8C85-82A0E6A2E137}" type="presParOf" srcId="{4DB5C8EC-399D-46EA-806C-DB0A3F19C56B}" destId="{D201DD11-2373-4F9E-8A3C-9572B9030CF8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7F305-B209-4D53-9DEF-0EE77193C4A5}">
      <dsp:nvSpPr>
        <dsp:cNvPr id="0" name=""/>
        <dsp:cNvSpPr/>
      </dsp:nvSpPr>
      <dsp:spPr>
        <a:xfrm>
          <a:off x="14796" y="0"/>
          <a:ext cx="2842119" cy="1320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Paragraph 1: Outline the views of a theorist in the question </a:t>
          </a:r>
          <a:r>
            <a:rPr lang="en-US" sz="1800" kern="1200" dirty="0" smtClean="0">
              <a:solidFill>
                <a:schemeClr val="tx1"/>
              </a:solidFill>
            </a:rPr>
            <a:t>- Merton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53481" y="38685"/>
        <a:ext cx="2764749" cy="1243429"/>
      </dsp:txXfrm>
    </dsp:sp>
    <dsp:sp modelId="{D700C10E-08F6-4EF8-A096-1DEEE2A95421}">
      <dsp:nvSpPr>
        <dsp:cNvPr id="0" name=""/>
        <dsp:cNvSpPr/>
      </dsp:nvSpPr>
      <dsp:spPr>
        <a:xfrm>
          <a:off x="3141127" y="307976"/>
          <a:ext cx="602529" cy="704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solidFill>
              <a:schemeClr val="tx1"/>
            </a:solidFill>
          </a:endParaRPr>
        </a:p>
      </dsp:txBody>
      <dsp:txXfrm>
        <a:off x="3141127" y="448945"/>
        <a:ext cx="421770" cy="422907"/>
      </dsp:txXfrm>
    </dsp:sp>
    <dsp:sp modelId="{D8632A22-871F-4313-A2CA-58440EE2F06A}">
      <dsp:nvSpPr>
        <dsp:cNvPr id="0" name=""/>
        <dsp:cNvSpPr/>
      </dsp:nvSpPr>
      <dsp:spPr>
        <a:xfrm>
          <a:off x="3993763" y="0"/>
          <a:ext cx="2842119" cy="1320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 smtClean="0">
              <a:solidFill>
                <a:schemeClr val="tx1"/>
              </a:solidFill>
            </a:rPr>
            <a:t>Go into detail about </a:t>
          </a:r>
          <a:r>
            <a:rPr lang="en-US" sz="1600" kern="1200" dirty="0" smtClean="0">
              <a:solidFill>
                <a:schemeClr val="tx1"/>
              </a:solidFill>
            </a:rPr>
            <a:t>his </a:t>
          </a:r>
          <a:r>
            <a:rPr lang="en-US" sz="1600" kern="1200" dirty="0" smtClean="0">
              <a:solidFill>
                <a:schemeClr val="tx1"/>
              </a:solidFill>
            </a:rPr>
            <a:t>view using relevant concepts e.g. – </a:t>
          </a:r>
          <a:r>
            <a:rPr lang="en-US" sz="1600" kern="1200" dirty="0" smtClean="0">
              <a:solidFill>
                <a:schemeClr val="tx1"/>
              </a:solidFill>
            </a:rPr>
            <a:t>strain, strain to anomie, typology</a:t>
          </a:r>
          <a:endParaRPr lang="en-US" sz="16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chemeClr val="tx1"/>
            </a:solidFill>
          </a:endParaRPr>
        </a:p>
      </dsp:txBody>
      <dsp:txXfrm>
        <a:off x="4032448" y="38685"/>
        <a:ext cx="2764749" cy="1243429"/>
      </dsp:txXfrm>
    </dsp:sp>
    <dsp:sp modelId="{0CE7313D-86C3-4755-913F-172C0473047D}">
      <dsp:nvSpPr>
        <dsp:cNvPr id="0" name=""/>
        <dsp:cNvSpPr/>
      </dsp:nvSpPr>
      <dsp:spPr>
        <a:xfrm>
          <a:off x="7120094" y="307976"/>
          <a:ext cx="602529" cy="704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solidFill>
              <a:schemeClr val="tx1"/>
            </a:solidFill>
          </a:endParaRPr>
        </a:p>
      </dsp:txBody>
      <dsp:txXfrm>
        <a:off x="7120094" y="448945"/>
        <a:ext cx="421770" cy="422907"/>
      </dsp:txXfrm>
    </dsp:sp>
    <dsp:sp modelId="{D201DD11-2373-4F9E-8A3C-9572B9030CF8}">
      <dsp:nvSpPr>
        <dsp:cNvPr id="0" name=""/>
        <dsp:cNvSpPr/>
      </dsp:nvSpPr>
      <dsp:spPr>
        <a:xfrm>
          <a:off x="7972730" y="0"/>
          <a:ext cx="2842119" cy="1320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Analysis: how is he different to Durkheim? Does that mean he is approaching things better or worse?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8011415" y="38685"/>
        <a:ext cx="2764749" cy="12434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7F305-B209-4D53-9DEF-0EE77193C4A5}">
      <dsp:nvSpPr>
        <dsp:cNvPr id="0" name=""/>
        <dsp:cNvSpPr/>
      </dsp:nvSpPr>
      <dsp:spPr>
        <a:xfrm>
          <a:off x="9518" y="0"/>
          <a:ext cx="2844897" cy="1320799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bg1"/>
              </a:solidFill>
            </a:rPr>
            <a:t>Paragraph 2: </a:t>
          </a:r>
          <a:r>
            <a:rPr lang="en-US" sz="1900" kern="1200" dirty="0" smtClean="0">
              <a:solidFill>
                <a:schemeClr val="bg1"/>
              </a:solidFill>
            </a:rPr>
            <a:t>Pick out a problem with Merton e.g. ignores role of peer groups - Cohen</a:t>
          </a:r>
          <a:endParaRPr lang="en-US" sz="1900" kern="1200" dirty="0">
            <a:solidFill>
              <a:schemeClr val="bg1"/>
            </a:solidFill>
          </a:endParaRPr>
        </a:p>
      </dsp:txBody>
      <dsp:txXfrm>
        <a:off x="48203" y="38685"/>
        <a:ext cx="2767527" cy="1243429"/>
      </dsp:txXfrm>
    </dsp:sp>
    <dsp:sp modelId="{D700C10E-08F6-4EF8-A096-1DEEE2A95421}">
      <dsp:nvSpPr>
        <dsp:cNvPr id="0" name=""/>
        <dsp:cNvSpPr/>
      </dsp:nvSpPr>
      <dsp:spPr>
        <a:xfrm>
          <a:off x="3138905" y="307632"/>
          <a:ext cx="603118" cy="7055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chemeClr val="tx1"/>
            </a:solidFill>
          </a:endParaRPr>
        </a:p>
      </dsp:txBody>
      <dsp:txXfrm>
        <a:off x="3138905" y="448739"/>
        <a:ext cx="422183" cy="423320"/>
      </dsp:txXfrm>
    </dsp:sp>
    <dsp:sp modelId="{D8632A22-871F-4313-A2CA-58440EE2F06A}">
      <dsp:nvSpPr>
        <dsp:cNvPr id="0" name=""/>
        <dsp:cNvSpPr/>
      </dsp:nvSpPr>
      <dsp:spPr>
        <a:xfrm>
          <a:off x="3992374" y="0"/>
          <a:ext cx="2844897" cy="1320799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900" kern="1200" dirty="0" smtClean="0"/>
            <a:t>Explaining how Cohen criticises and builds on Merton’s ideas 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4031059" y="38685"/>
        <a:ext cx="2767527" cy="1243429"/>
      </dsp:txXfrm>
    </dsp:sp>
    <dsp:sp modelId="{0CE7313D-86C3-4755-913F-172C0473047D}">
      <dsp:nvSpPr>
        <dsp:cNvPr id="0" name=""/>
        <dsp:cNvSpPr/>
      </dsp:nvSpPr>
      <dsp:spPr>
        <a:xfrm>
          <a:off x="7121761" y="307632"/>
          <a:ext cx="603118" cy="7055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chemeClr val="tx1"/>
            </a:solidFill>
          </a:endParaRPr>
        </a:p>
      </dsp:txBody>
      <dsp:txXfrm>
        <a:off x="7121761" y="448739"/>
        <a:ext cx="422183" cy="423320"/>
      </dsp:txXfrm>
    </dsp:sp>
    <dsp:sp modelId="{D201DD11-2373-4F9E-8A3C-9572B9030CF8}">
      <dsp:nvSpPr>
        <dsp:cNvPr id="0" name=""/>
        <dsp:cNvSpPr/>
      </dsp:nvSpPr>
      <dsp:spPr>
        <a:xfrm>
          <a:off x="7975230" y="0"/>
          <a:ext cx="2844897" cy="1320799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bg1"/>
              </a:solidFill>
            </a:rPr>
            <a:t>Analysis: link back to the question – what does this show?</a:t>
          </a:r>
          <a:endParaRPr lang="en-US" sz="1900" kern="1200" dirty="0">
            <a:solidFill>
              <a:schemeClr val="bg1"/>
            </a:solidFill>
          </a:endParaRPr>
        </a:p>
      </dsp:txBody>
      <dsp:txXfrm>
        <a:off x="8013915" y="38685"/>
        <a:ext cx="2767527" cy="12434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7F305-B209-4D53-9DEF-0EE77193C4A5}">
      <dsp:nvSpPr>
        <dsp:cNvPr id="0" name=""/>
        <dsp:cNvSpPr/>
      </dsp:nvSpPr>
      <dsp:spPr>
        <a:xfrm>
          <a:off x="0" y="0"/>
          <a:ext cx="2844897" cy="132079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Paragraph 3: </a:t>
          </a:r>
          <a:r>
            <a:rPr lang="en-US" sz="1600" kern="1200" dirty="0" smtClean="0">
              <a:solidFill>
                <a:schemeClr val="tx1"/>
              </a:solidFill>
            </a:rPr>
            <a:t>Do the same again with either </a:t>
          </a:r>
          <a:r>
            <a:rPr lang="en-US" sz="1600" kern="1200" dirty="0" err="1" smtClean="0">
              <a:solidFill>
                <a:schemeClr val="tx1"/>
              </a:solidFill>
            </a:rPr>
            <a:t>Cloward</a:t>
          </a:r>
          <a:r>
            <a:rPr lang="en-US" sz="1600" kern="1200" dirty="0" smtClean="0">
              <a:solidFill>
                <a:schemeClr val="tx1"/>
              </a:solidFill>
            </a:rPr>
            <a:t> and Ohlin, Miller or </a:t>
          </a:r>
          <a:r>
            <a:rPr lang="en-US" sz="1600" kern="1200" dirty="0" err="1" smtClean="0">
              <a:solidFill>
                <a:schemeClr val="tx1"/>
              </a:solidFill>
            </a:rPr>
            <a:t>Hirchi</a:t>
          </a:r>
          <a:r>
            <a:rPr lang="en-US" sz="1600" kern="1200" dirty="0" smtClean="0">
              <a:solidFill>
                <a:schemeClr val="tx1"/>
              </a:solidFill>
            </a:rPr>
            <a:t> (or a combo)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8685" y="38685"/>
        <a:ext cx="2767527" cy="1243429"/>
      </dsp:txXfrm>
    </dsp:sp>
    <dsp:sp modelId="{D700C10E-08F6-4EF8-A096-1DEEE2A95421}">
      <dsp:nvSpPr>
        <dsp:cNvPr id="0" name=""/>
        <dsp:cNvSpPr/>
      </dsp:nvSpPr>
      <dsp:spPr>
        <a:xfrm>
          <a:off x="3131766" y="307632"/>
          <a:ext cx="608162" cy="7055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solidFill>
              <a:schemeClr val="tx1"/>
            </a:solidFill>
          </a:endParaRPr>
        </a:p>
      </dsp:txBody>
      <dsp:txXfrm>
        <a:off x="3131766" y="448739"/>
        <a:ext cx="425713" cy="423320"/>
      </dsp:txXfrm>
    </dsp:sp>
    <dsp:sp modelId="{D8632A22-871F-4313-A2CA-58440EE2F06A}">
      <dsp:nvSpPr>
        <dsp:cNvPr id="0" name=""/>
        <dsp:cNvSpPr/>
      </dsp:nvSpPr>
      <dsp:spPr>
        <a:xfrm>
          <a:off x="3992374" y="0"/>
          <a:ext cx="2844897" cy="132079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 smtClean="0">
              <a:solidFill>
                <a:schemeClr val="tx1"/>
              </a:solidFill>
            </a:rPr>
            <a:t>Go into detail about their view using relevant concepts </a:t>
          </a:r>
          <a:r>
            <a:rPr lang="en-US" sz="1600" kern="1200" dirty="0" smtClean="0">
              <a:solidFill>
                <a:schemeClr val="tx1"/>
              </a:solidFill>
            </a:rPr>
            <a:t>comparing to strain theory. </a:t>
          </a:r>
          <a:endParaRPr lang="en-US" sz="16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4031059" y="38685"/>
        <a:ext cx="2767527" cy="1243429"/>
      </dsp:txXfrm>
    </dsp:sp>
    <dsp:sp modelId="{0CE7313D-86C3-4755-913F-172C0473047D}">
      <dsp:nvSpPr>
        <dsp:cNvPr id="0" name=""/>
        <dsp:cNvSpPr/>
      </dsp:nvSpPr>
      <dsp:spPr>
        <a:xfrm>
          <a:off x="7121761" y="307632"/>
          <a:ext cx="603118" cy="7055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solidFill>
              <a:schemeClr val="tx1"/>
            </a:solidFill>
          </a:endParaRPr>
        </a:p>
      </dsp:txBody>
      <dsp:txXfrm>
        <a:off x="7121761" y="448739"/>
        <a:ext cx="422183" cy="423320"/>
      </dsp:txXfrm>
    </dsp:sp>
    <dsp:sp modelId="{D201DD11-2373-4F9E-8A3C-9572B9030CF8}">
      <dsp:nvSpPr>
        <dsp:cNvPr id="0" name=""/>
        <dsp:cNvSpPr/>
      </dsp:nvSpPr>
      <dsp:spPr>
        <a:xfrm>
          <a:off x="7975230" y="0"/>
          <a:ext cx="2844897" cy="132079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tx1"/>
              </a:solidFill>
            </a:rPr>
            <a:t>Analysis – weigh up what this shows about strain theory.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tx1"/>
              </a:solidFill>
            </a:rPr>
            <a:t>Evaluation – what wider problems are there with strain theory? Could be a paragraph 4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8013915" y="38685"/>
        <a:ext cx="2767527" cy="1243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1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03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8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04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68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23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67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7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16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56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23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05660-31A0-4910-BE4C-934973A8B708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C424E-FB61-45F2-8358-4A4FD8AD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6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049" y="191281"/>
            <a:ext cx="11419150" cy="108093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 way to plan a theory essay: ‘evaluate the usefulness of </a:t>
            </a:r>
            <a:r>
              <a:rPr lang="en-GB" dirty="0" smtClean="0"/>
              <a:t>[strain theory]’ </a:t>
            </a:r>
            <a:r>
              <a:rPr lang="en-GB" dirty="0" smtClean="0"/>
              <a:t>to understand crime and deviance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039911"/>
              </p:ext>
            </p:extLst>
          </p:nvPr>
        </p:nvGraphicFramePr>
        <p:xfrm>
          <a:off x="390580" y="2024826"/>
          <a:ext cx="10829646" cy="1320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537621"/>
              </p:ext>
            </p:extLst>
          </p:nvPr>
        </p:nvGraphicFramePr>
        <p:xfrm>
          <a:off x="390580" y="3500417"/>
          <a:ext cx="10829646" cy="1320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896577"/>
              </p:ext>
            </p:extLst>
          </p:nvPr>
        </p:nvGraphicFramePr>
        <p:xfrm>
          <a:off x="390580" y="4976008"/>
          <a:ext cx="10829646" cy="1320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40971" y="1369692"/>
            <a:ext cx="997925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Introduction: [needs to signpost the debate]. Outline (briefly) the strain approach and then discussion of other theories to include 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7186" y="6396335"/>
            <a:ext cx="5228217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Paragraph 4- do the same again or go into more detail with </a:t>
            </a:r>
            <a:r>
              <a:rPr lang="en-GB" sz="1200" dirty="0" smtClean="0"/>
              <a:t>further comparison</a:t>
            </a:r>
            <a:endParaRPr lang="en-GB" sz="1200" dirty="0"/>
          </a:p>
        </p:txBody>
      </p:sp>
      <p:grpSp>
        <p:nvGrpSpPr>
          <p:cNvPr id="9" name="Group 8"/>
          <p:cNvGrpSpPr/>
          <p:nvPr/>
        </p:nvGrpSpPr>
        <p:grpSpPr>
          <a:xfrm>
            <a:off x="6052624" y="6370638"/>
            <a:ext cx="584844" cy="487362"/>
            <a:chOff x="7121761" y="307632"/>
            <a:chExt cx="603118" cy="705534"/>
          </a:xfrm>
        </p:grpSpPr>
        <p:sp>
          <p:nvSpPr>
            <p:cNvPr id="10" name="Right Arrow 9"/>
            <p:cNvSpPr/>
            <p:nvPr/>
          </p:nvSpPr>
          <p:spPr>
            <a:xfrm>
              <a:off x="7121761" y="307632"/>
              <a:ext cx="603118" cy="70553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ight Arrow 4"/>
            <p:cNvSpPr txBox="1"/>
            <p:nvPr/>
          </p:nvSpPr>
          <p:spPr>
            <a:xfrm>
              <a:off x="7121761" y="448739"/>
              <a:ext cx="422183" cy="4233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 kern="120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800624" y="6394768"/>
            <a:ext cx="441960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Conclusion: how useful is strain theory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453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F72A342EC0654280EC5FC7EE8BDD54" ma:contentTypeVersion="4" ma:contentTypeDescription="Create a new document." ma:contentTypeScope="" ma:versionID="76332a77efc23683e61711014a7b479e">
  <xsd:schema xmlns:xsd="http://www.w3.org/2001/XMLSchema" xmlns:xs="http://www.w3.org/2001/XMLSchema" xmlns:p="http://schemas.microsoft.com/office/2006/metadata/properties" xmlns:ns2="1a6099c1-1d37-460a-aade-e08a8721bc11" targetNamespace="http://schemas.microsoft.com/office/2006/metadata/properties" ma:root="true" ma:fieldsID="ada2f17a3b9e4705640a0ce5d522bc82" ns2:_="">
    <xsd:import namespace="1a6099c1-1d37-460a-aade-e08a8721bc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6099c1-1d37-460a-aade-e08a8721bc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9AEE76-7AB5-491B-A635-F6B8B999A008}"/>
</file>

<file path=customXml/itemProps2.xml><?xml version="1.0" encoding="utf-8"?>
<ds:datastoreItem xmlns:ds="http://schemas.openxmlformats.org/officeDocument/2006/customXml" ds:itemID="{4D6A6DB4-3696-4B49-A3BD-1B30B2520E66}"/>
</file>

<file path=customXml/itemProps3.xml><?xml version="1.0" encoding="utf-8"?>
<ds:datastoreItem xmlns:ds="http://schemas.openxmlformats.org/officeDocument/2006/customXml" ds:itemID="{77ECE86F-BB6F-42E3-80C6-5459676C17A9}"/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 way to plan a theory essay: ‘evaluate the usefulness of [strain theory]’ to understand crime and deviance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2</cp:revision>
  <dcterms:created xsi:type="dcterms:W3CDTF">2020-09-15T07:25:20Z</dcterms:created>
  <dcterms:modified xsi:type="dcterms:W3CDTF">2020-09-15T07:40:11Z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0x010100A5F72A342EC0654280EC5FC7EE8BDD54</vt:lpwstr>
  </property>
</Properties>
</file>