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handoutMasterIdLst>
    <p:handoutMasterId r:id="rId23"/>
  </p:handoutMasterIdLst>
  <p:sldIdLst>
    <p:sldId id="256" r:id="rId2"/>
    <p:sldId id="272" r:id="rId3"/>
    <p:sldId id="273" r:id="rId4"/>
    <p:sldId id="274" r:id="rId5"/>
    <p:sldId id="281" r:id="rId6"/>
    <p:sldId id="282" r:id="rId7"/>
    <p:sldId id="270" r:id="rId8"/>
    <p:sldId id="276" r:id="rId9"/>
    <p:sldId id="266" r:id="rId10"/>
    <p:sldId id="258" r:id="rId11"/>
    <p:sldId id="259" r:id="rId12"/>
    <p:sldId id="283" r:id="rId13"/>
    <p:sldId id="284" r:id="rId14"/>
    <p:sldId id="285" r:id="rId15"/>
    <p:sldId id="286" r:id="rId16"/>
    <p:sldId id="260" r:id="rId17"/>
    <p:sldId id="267" r:id="rId18"/>
    <p:sldId id="268" r:id="rId19"/>
    <p:sldId id="261" r:id="rId20"/>
    <p:sldId id="262" r:id="rId21"/>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inder" initials="DK" lastIdx="0" clrIdx="0">
    <p:extLst>
      <p:ext uri="{19B8F6BF-5375-455C-9EA6-DF929625EA0E}">
        <p15:presenceInfo xmlns:p15="http://schemas.microsoft.com/office/powerpoint/2012/main" userId="1b1dab26248f4e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37789ABC-FF17-4860-92DC-7CB509E5844C}" type="datetimeFigureOut">
              <a:rPr lang="en-GB" smtClean="0"/>
              <a:t>17/09/2020</a:t>
            </a:fld>
            <a:endParaRPr lang="en-GB"/>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37757DD1-0A57-4A17-AC8C-119E83089A63}" type="slidenum">
              <a:rPr lang="en-GB" smtClean="0"/>
              <a:t>‹#›</a:t>
            </a:fld>
            <a:endParaRPr lang="en-GB"/>
          </a:p>
        </p:txBody>
      </p:sp>
    </p:spTree>
    <p:extLst>
      <p:ext uri="{BB962C8B-B14F-4D97-AF65-F5344CB8AC3E}">
        <p14:creationId xmlns:p14="http://schemas.microsoft.com/office/powerpoint/2010/main" val="694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5B4D0B6B-318A-4470-97CE-E7FBE56E1C29}" type="datetimeFigureOut">
              <a:rPr lang="en-GB" smtClean="0"/>
              <a:t>17/09/2020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B515107-78C0-4540-9E35-1857C42E5090}" type="slidenum">
              <a:rPr lang="en-GB" smtClean="0"/>
              <a:t>‹#›</a:t>
            </a:fld>
            <a:endParaRPr lang="en-GB"/>
          </a:p>
        </p:txBody>
      </p:sp>
    </p:spTree>
    <p:extLst>
      <p:ext uri="{BB962C8B-B14F-4D97-AF65-F5344CB8AC3E}">
        <p14:creationId xmlns:p14="http://schemas.microsoft.com/office/powerpoint/2010/main" val="207521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sz="1300" dirty="0"/>
              <a:t>Introduction.  Aims and objectives.  5 mins  To introduce the idea of analysing the text through the </a:t>
            </a:r>
            <a:r>
              <a:rPr lang="en-GB" sz="1300" dirty="0" err="1"/>
              <a:t>lense</a:t>
            </a:r>
            <a:r>
              <a:rPr lang="en-GB" sz="1300" dirty="0"/>
              <a:t> of discourse.  Revision of themes – links to quotes, analysed through dramatic features and stylistic features. Revision of power in conversation – application to the text.</a:t>
            </a:r>
          </a:p>
          <a:p>
            <a:endParaRPr lang="en-GB" dirty="0"/>
          </a:p>
        </p:txBody>
      </p:sp>
      <p:sp>
        <p:nvSpPr>
          <p:cNvPr id="4" name="Slide Number Placeholder 3"/>
          <p:cNvSpPr>
            <a:spLocks noGrp="1"/>
          </p:cNvSpPr>
          <p:nvPr>
            <p:ph type="sldNum" sz="quarter" idx="10"/>
          </p:nvPr>
        </p:nvSpPr>
        <p:spPr/>
        <p:txBody>
          <a:bodyPr/>
          <a:lstStyle/>
          <a:p>
            <a:fld id="{9B515107-78C0-4540-9E35-1857C42E5090}" type="slidenum">
              <a:rPr lang="en-GB" smtClean="0"/>
              <a:t>1</a:t>
            </a:fld>
            <a:endParaRPr lang="en-GB"/>
          </a:p>
        </p:txBody>
      </p:sp>
    </p:spTree>
    <p:extLst>
      <p:ext uri="{BB962C8B-B14F-4D97-AF65-F5344CB8AC3E}">
        <p14:creationId xmlns:p14="http://schemas.microsoft.com/office/powerpoint/2010/main" val="260936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annotated text.  The students should use it to start an essay on the idea of power and how it is manifested in the text</a:t>
            </a:r>
          </a:p>
        </p:txBody>
      </p:sp>
      <p:sp>
        <p:nvSpPr>
          <p:cNvPr id="4" name="Slide Number Placeholder 3"/>
          <p:cNvSpPr>
            <a:spLocks noGrp="1"/>
          </p:cNvSpPr>
          <p:nvPr>
            <p:ph type="sldNum" sz="quarter" idx="10"/>
          </p:nvPr>
        </p:nvSpPr>
        <p:spPr/>
        <p:txBody>
          <a:bodyPr/>
          <a:lstStyle/>
          <a:p>
            <a:fld id="{9B515107-78C0-4540-9E35-1857C42E5090}" type="slidenum">
              <a:rPr lang="en-GB" smtClean="0"/>
              <a:t>19</a:t>
            </a:fld>
            <a:endParaRPr lang="en-GB"/>
          </a:p>
        </p:txBody>
      </p:sp>
    </p:spTree>
    <p:extLst>
      <p:ext uri="{BB962C8B-B14F-4D97-AF65-F5344CB8AC3E}">
        <p14:creationId xmlns:p14="http://schemas.microsoft.com/office/powerpoint/2010/main" val="413766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r>
              <a:rPr lang="en-GB" baseline="0" dirty="0"/>
              <a:t>f time:  pool ideas about favourite quotes </a:t>
            </a:r>
            <a:r>
              <a:rPr lang="en-GB" baseline="0"/>
              <a:t>or terms…</a:t>
            </a:r>
            <a:endParaRPr lang="en-GB"/>
          </a:p>
        </p:txBody>
      </p:sp>
      <p:sp>
        <p:nvSpPr>
          <p:cNvPr id="4" name="Slide Number Placeholder 3"/>
          <p:cNvSpPr>
            <a:spLocks noGrp="1"/>
          </p:cNvSpPr>
          <p:nvPr>
            <p:ph type="sldNum" sz="quarter" idx="10"/>
          </p:nvPr>
        </p:nvSpPr>
        <p:spPr/>
        <p:txBody>
          <a:bodyPr/>
          <a:lstStyle/>
          <a:p>
            <a:fld id="{9B515107-78C0-4540-9E35-1857C42E5090}" type="slidenum">
              <a:rPr lang="en-GB" smtClean="0"/>
              <a:t>20</a:t>
            </a:fld>
            <a:endParaRPr lang="en-GB"/>
          </a:p>
        </p:txBody>
      </p:sp>
    </p:spTree>
    <p:extLst>
      <p:ext uri="{BB962C8B-B14F-4D97-AF65-F5344CB8AC3E}">
        <p14:creationId xmlns:p14="http://schemas.microsoft.com/office/powerpoint/2010/main" val="197173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a:t>
            </a:r>
            <a:r>
              <a:rPr lang="en-GB" baseline="0" dirty="0"/>
              <a:t> should prepare to present on pp 6-8 with the focus on either dramatic or stylistic features.  20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2</a:t>
            </a:fld>
            <a:endParaRPr lang="en-GB"/>
          </a:p>
        </p:txBody>
      </p:sp>
    </p:spTree>
    <p:extLst>
      <p:ext uri="{BB962C8B-B14F-4D97-AF65-F5344CB8AC3E}">
        <p14:creationId xmlns:p14="http://schemas.microsoft.com/office/powerpoint/2010/main" val="18711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3</a:t>
            </a:fld>
            <a:endParaRPr lang="en-GB"/>
          </a:p>
        </p:txBody>
      </p:sp>
    </p:spTree>
    <p:extLst>
      <p:ext uri="{BB962C8B-B14F-4D97-AF65-F5344CB8AC3E}">
        <p14:creationId xmlns:p14="http://schemas.microsoft.com/office/powerpoint/2010/main" val="223902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4</a:t>
            </a:fld>
            <a:endParaRPr lang="en-GB"/>
          </a:p>
        </p:txBody>
      </p:sp>
    </p:spTree>
    <p:extLst>
      <p:ext uri="{BB962C8B-B14F-4D97-AF65-F5344CB8AC3E}">
        <p14:creationId xmlns:p14="http://schemas.microsoft.com/office/powerpoint/2010/main" val="290208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Snowballing</a:t>
            </a:r>
            <a:r>
              <a:rPr lang="en-GB" baseline="0" dirty="0"/>
              <a:t> discussion, prompted by images.  Asked to find links between the images in terms of theme - ideas being written up at the front of the class.  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5</a:t>
            </a:fld>
            <a:endParaRPr lang="en-GB"/>
          </a:p>
        </p:txBody>
      </p:sp>
    </p:spTree>
    <p:extLst>
      <p:ext uri="{BB962C8B-B14F-4D97-AF65-F5344CB8AC3E}">
        <p14:creationId xmlns:p14="http://schemas.microsoft.com/office/powerpoint/2010/main" val="389596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Snowballing</a:t>
            </a:r>
            <a:r>
              <a:rPr lang="en-GB" baseline="0" dirty="0"/>
              <a:t> discussion, </a:t>
            </a:r>
            <a:r>
              <a:rPr lang="en-GB" baseline="0" dirty="0" smtClean="0"/>
              <a:t>prompted by images.  Asked to find links between the images in terms of theme - ideas </a:t>
            </a:r>
            <a:r>
              <a:rPr lang="en-GB" baseline="0" dirty="0"/>
              <a:t>being written up at the front of the class.  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8</a:t>
            </a:fld>
            <a:endParaRPr lang="en-GB"/>
          </a:p>
        </p:txBody>
      </p:sp>
    </p:spTree>
    <p:extLst>
      <p:ext uri="{BB962C8B-B14F-4D97-AF65-F5344CB8AC3E}">
        <p14:creationId xmlns:p14="http://schemas.microsoft.com/office/powerpoint/2010/main" val="34194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a:t>
            </a:r>
            <a:r>
              <a:rPr lang="en-GB" baseline="0" dirty="0"/>
              <a:t> a wall display of axiomatic quotes, annotated and linked to theme.  20 mins</a:t>
            </a:r>
            <a:endParaRPr lang="en-GB" dirty="0"/>
          </a:p>
        </p:txBody>
      </p:sp>
      <p:sp>
        <p:nvSpPr>
          <p:cNvPr id="4" name="Slide Number Placeholder 3"/>
          <p:cNvSpPr>
            <a:spLocks noGrp="1"/>
          </p:cNvSpPr>
          <p:nvPr>
            <p:ph type="sldNum" sz="quarter" idx="10"/>
          </p:nvPr>
        </p:nvSpPr>
        <p:spPr/>
        <p:txBody>
          <a:bodyPr/>
          <a:lstStyle/>
          <a:p>
            <a:fld id="{9B515107-78C0-4540-9E35-1857C42E5090}" type="slidenum">
              <a:rPr lang="en-GB" smtClean="0"/>
              <a:t>10</a:t>
            </a:fld>
            <a:endParaRPr lang="en-GB"/>
          </a:p>
        </p:txBody>
      </p:sp>
    </p:spTree>
    <p:extLst>
      <p:ext uri="{BB962C8B-B14F-4D97-AF65-F5344CB8AC3E}">
        <p14:creationId xmlns:p14="http://schemas.microsoft.com/office/powerpoint/2010/main" val="297786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to respond in a discussion. Compare to slide 5 mins Hand out pack of cards.  The power/status game.  Those who have picture cards are very powerful in a meeting.  Etc.  Discussion about what happens to those who have power.  Add in status dimension.  What happens to those who have high power but low status cards etc.  10 mins</a:t>
            </a:r>
            <a:endParaRPr lang="en-GB" dirty="0"/>
          </a:p>
        </p:txBody>
      </p:sp>
      <p:sp>
        <p:nvSpPr>
          <p:cNvPr id="4" name="Slide Number Placeholder 3"/>
          <p:cNvSpPr>
            <a:spLocks noGrp="1"/>
          </p:cNvSpPr>
          <p:nvPr>
            <p:ph type="sldNum" sz="quarter" idx="10"/>
          </p:nvPr>
        </p:nvSpPr>
        <p:spPr/>
        <p:txBody>
          <a:bodyPr/>
          <a:lstStyle/>
          <a:p>
            <a:fld id="{9B515107-78C0-4540-9E35-1857C42E5090}" type="slidenum">
              <a:rPr lang="en-GB" smtClean="0"/>
              <a:t>11</a:t>
            </a:fld>
            <a:endParaRPr lang="en-GB"/>
          </a:p>
        </p:txBody>
      </p:sp>
    </p:spTree>
    <p:extLst>
      <p:ext uri="{BB962C8B-B14F-4D97-AF65-F5344CB8AC3E}">
        <p14:creationId xmlns:p14="http://schemas.microsoft.com/office/powerpoint/2010/main" val="232650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slide.  Use</a:t>
            </a:r>
            <a:r>
              <a:rPr lang="en-GB" baseline="0" dirty="0"/>
              <a:t> this slide as a reference for the analysis of p 17 of Jerusalem.  10 mins.  Discussion:  decision about where the power lies, how we can tell, whether it is instrumental or influential power.  10 mins</a:t>
            </a:r>
            <a:endParaRPr lang="en-GB" dirty="0"/>
          </a:p>
        </p:txBody>
      </p:sp>
      <p:sp>
        <p:nvSpPr>
          <p:cNvPr id="4" name="Slide Number Placeholder 3"/>
          <p:cNvSpPr>
            <a:spLocks noGrp="1"/>
          </p:cNvSpPr>
          <p:nvPr>
            <p:ph type="sldNum" sz="quarter" idx="10"/>
          </p:nvPr>
        </p:nvSpPr>
        <p:spPr/>
        <p:txBody>
          <a:bodyPr/>
          <a:lstStyle/>
          <a:p>
            <a:fld id="{9B515107-78C0-4540-9E35-1857C42E5090}" type="slidenum">
              <a:rPr lang="en-GB" smtClean="0"/>
              <a:t>16</a:t>
            </a:fld>
            <a:endParaRPr lang="en-GB"/>
          </a:p>
        </p:txBody>
      </p:sp>
    </p:spTree>
    <p:extLst>
      <p:ext uri="{BB962C8B-B14F-4D97-AF65-F5344CB8AC3E}">
        <p14:creationId xmlns:p14="http://schemas.microsoft.com/office/powerpoint/2010/main" val="31686372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9/17/2020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a:t>Jerusalem</a:t>
            </a:r>
            <a:r>
              <a:rPr lang="en-GB" dirty="0"/>
              <a:t> - week three</a:t>
            </a:r>
          </a:p>
        </p:txBody>
      </p:sp>
      <p:sp>
        <p:nvSpPr>
          <p:cNvPr id="3" name="Subtitle 2"/>
          <p:cNvSpPr>
            <a:spLocks noGrp="1"/>
          </p:cNvSpPr>
          <p:nvPr>
            <p:ph type="subTitle" idx="1"/>
          </p:nvPr>
        </p:nvSpPr>
        <p:spPr/>
        <p:txBody>
          <a:bodyPr/>
          <a:lstStyle/>
          <a:p>
            <a:r>
              <a:rPr lang="en-GB" dirty="0" smtClean="0"/>
              <a:t>Themes, Discourse </a:t>
            </a:r>
            <a:r>
              <a:rPr lang="en-GB" dirty="0"/>
              <a:t>and Power</a:t>
            </a:r>
          </a:p>
        </p:txBody>
      </p:sp>
    </p:spTree>
    <p:extLst>
      <p:ext uri="{BB962C8B-B14F-4D97-AF65-F5344CB8AC3E}">
        <p14:creationId xmlns:p14="http://schemas.microsoft.com/office/powerpoint/2010/main" val="254928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Annotating the text</a:t>
            </a:r>
          </a:p>
        </p:txBody>
      </p:sp>
      <p:sp>
        <p:nvSpPr>
          <p:cNvPr id="3" name="Content Placeholder 2"/>
          <p:cNvSpPr>
            <a:spLocks noGrp="1"/>
          </p:cNvSpPr>
          <p:nvPr>
            <p:ph idx="1"/>
          </p:nvPr>
        </p:nvSpPr>
        <p:spPr/>
        <p:txBody>
          <a:bodyPr/>
          <a:lstStyle/>
          <a:p>
            <a:r>
              <a:rPr lang="en-GB" dirty="0" smtClean="0"/>
              <a:t>Select </a:t>
            </a:r>
            <a:r>
              <a:rPr lang="en-GB" dirty="0"/>
              <a:t>one pair of quotes.</a:t>
            </a:r>
          </a:p>
          <a:p>
            <a:r>
              <a:rPr lang="en-GB" dirty="0"/>
              <a:t>On a piece of A4, annotate the quote in terms of the use of lexis and syntax – linking them to the theme you had initially identified.  </a:t>
            </a:r>
          </a:p>
          <a:p>
            <a:r>
              <a:rPr lang="en-GB" dirty="0"/>
              <a:t>To be displayed.  </a:t>
            </a:r>
          </a:p>
        </p:txBody>
      </p:sp>
    </p:spTree>
    <p:extLst>
      <p:ext uri="{BB962C8B-B14F-4D97-AF65-F5344CB8AC3E}">
        <p14:creationId xmlns:p14="http://schemas.microsoft.com/office/powerpoint/2010/main" val="112566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Discourse:  what is it?</a:t>
            </a:r>
          </a:p>
        </p:txBody>
      </p:sp>
      <p:sp>
        <p:nvSpPr>
          <p:cNvPr id="3" name="Content Placeholder 2"/>
          <p:cNvSpPr>
            <a:spLocks noGrp="1"/>
          </p:cNvSpPr>
          <p:nvPr>
            <p:ph idx="1"/>
          </p:nvPr>
        </p:nvSpPr>
        <p:spPr/>
        <p:txBody>
          <a:bodyPr/>
          <a:lstStyle/>
          <a:p>
            <a:r>
              <a:rPr lang="en-GB" dirty="0"/>
              <a:t>  it describes the structure of any whole or partial text (spoken or written) that is longer than a single sentence.  </a:t>
            </a:r>
          </a:p>
          <a:p>
            <a:r>
              <a:rPr lang="en-GB" dirty="0"/>
              <a:t>One aspect is </a:t>
            </a:r>
            <a:r>
              <a:rPr lang="en-GB" b="1" dirty="0"/>
              <a:t>spoken discourse</a:t>
            </a:r>
            <a:r>
              <a:rPr lang="en-GB" dirty="0"/>
              <a:t>, where you could look at:   </a:t>
            </a:r>
          </a:p>
          <a:p>
            <a:r>
              <a:rPr lang="en-GB" dirty="0"/>
              <a:t>Adjacency pairs.  </a:t>
            </a:r>
          </a:p>
          <a:p>
            <a:r>
              <a:rPr lang="en-GB" dirty="0"/>
              <a:t>Agenda setting. </a:t>
            </a:r>
          </a:p>
          <a:p>
            <a:r>
              <a:rPr lang="en-GB" dirty="0"/>
              <a:t>Terms of address.  </a:t>
            </a:r>
          </a:p>
          <a:p>
            <a:r>
              <a:rPr lang="en-GB" dirty="0"/>
              <a:t>Interruptions.  </a:t>
            </a:r>
          </a:p>
          <a:p>
            <a:r>
              <a:rPr lang="en-GB" dirty="0"/>
              <a:t>Turn taking etc.  </a:t>
            </a:r>
          </a:p>
          <a:p>
            <a:r>
              <a:rPr lang="en-GB" dirty="0"/>
              <a:t>Types of utterances:  private conversation v public speech, quoted lines. </a:t>
            </a:r>
          </a:p>
          <a:p>
            <a:endParaRPr lang="en-GB" dirty="0"/>
          </a:p>
        </p:txBody>
      </p:sp>
    </p:spTree>
    <p:extLst>
      <p:ext uri="{BB962C8B-B14F-4D97-AF65-F5344CB8AC3E}">
        <p14:creationId xmlns:p14="http://schemas.microsoft.com/office/powerpoint/2010/main" val="341309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on to P 18</a:t>
            </a:r>
            <a:endParaRPr lang="en-GB" dirty="0"/>
          </a:p>
        </p:txBody>
      </p:sp>
      <p:sp>
        <p:nvSpPr>
          <p:cNvPr id="3" name="Content Placeholder 2"/>
          <p:cNvSpPr>
            <a:spLocks noGrp="1"/>
          </p:cNvSpPr>
          <p:nvPr>
            <p:ph idx="1"/>
          </p:nvPr>
        </p:nvSpPr>
        <p:spPr/>
        <p:txBody>
          <a:bodyPr/>
          <a:lstStyle/>
          <a:p>
            <a:r>
              <a:rPr lang="en-GB" dirty="0" smtClean="0"/>
              <a:t>p 14 Repetition of stage direction "beat" (repeated twice on p 14) – meaning pause – characteristic of this play, and echoing the beat of the drum</a:t>
            </a:r>
          </a:p>
          <a:p>
            <a:r>
              <a:rPr lang="en-GB" dirty="0" smtClean="0"/>
              <a:t>p 14 elliptical and simple, declarative sentences of Johnny ("Last night, you say" </a:t>
            </a:r>
            <a:r>
              <a:rPr lang="en-GB" dirty="0" err="1" smtClean="0"/>
              <a:t>etc</a:t>
            </a:r>
            <a:r>
              <a:rPr lang="en-GB" dirty="0" smtClean="0"/>
              <a:t>), foregrounding the sense of certainty about what happened.</a:t>
            </a:r>
          </a:p>
          <a:p>
            <a:r>
              <a:rPr lang="en-GB" dirty="0" smtClean="0"/>
              <a:t>p14 "Barred from every pub…" Johnny is now isolated in Rooster's Wood – his kingdom is shrinking</a:t>
            </a:r>
          </a:p>
          <a:p>
            <a:r>
              <a:rPr lang="en-GB" dirty="0" smtClean="0"/>
              <a:t>p 14 stichomythic exchange:  "It was a rural display… with a flare gun", where Johnny defends his actions, and Ginger counters them.</a:t>
            </a:r>
          </a:p>
          <a:p>
            <a:endParaRPr lang="en-GB" dirty="0"/>
          </a:p>
        </p:txBody>
      </p:sp>
    </p:spTree>
    <p:extLst>
      <p:ext uri="{BB962C8B-B14F-4D97-AF65-F5344CB8AC3E}">
        <p14:creationId xmlns:p14="http://schemas.microsoft.com/office/powerpoint/2010/main" val="22162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15</a:t>
            </a:r>
            <a:endParaRPr lang="en-GB" dirty="0"/>
          </a:p>
        </p:txBody>
      </p:sp>
      <p:sp>
        <p:nvSpPr>
          <p:cNvPr id="3" name="Content Placeholder 2"/>
          <p:cNvSpPr>
            <a:spLocks noGrp="1"/>
          </p:cNvSpPr>
          <p:nvPr>
            <p:ph idx="1"/>
          </p:nvPr>
        </p:nvSpPr>
        <p:spPr/>
        <p:txBody>
          <a:bodyPr>
            <a:normAutofit lnSpcReduction="10000"/>
          </a:bodyPr>
          <a:lstStyle/>
          <a:p>
            <a:r>
              <a:rPr lang="en-GB" dirty="0" smtClean="0"/>
              <a:t>p 15 Johnny anticipating Ginger's attitude – indicating the closeness of the two, and also the respect that Johnny has for the Professor</a:t>
            </a:r>
          </a:p>
          <a:p>
            <a:r>
              <a:rPr lang="en-GB" dirty="0" smtClean="0"/>
              <a:t>p 15 Contrasting costume of the Professor, foregrounding his difference from Ginger and Johnny, for example ("Smartly dressed").  The incongruity of the wellies and "smartly dressed" could be seen to signal his confusion.</a:t>
            </a:r>
          </a:p>
          <a:p>
            <a:r>
              <a:rPr lang="en-GB" dirty="0" smtClean="0"/>
              <a:t>p 15 term of address "Mr Byron" characteristically formal and archaic language of the Professor</a:t>
            </a:r>
          </a:p>
          <a:p>
            <a:r>
              <a:rPr lang="en-GB" dirty="0" smtClean="0"/>
              <a:t>p 15 Note the lack of taboo language from Johnny ("Morning, Professor </a:t>
            </a:r>
            <a:r>
              <a:rPr lang="en-GB" dirty="0" err="1" smtClean="0"/>
              <a:t>etc</a:t>
            </a:r>
            <a:r>
              <a:rPr lang="en-GB" dirty="0" smtClean="0"/>
              <a:t>") – he upwardly converges when he communicates with him.</a:t>
            </a:r>
          </a:p>
          <a:p>
            <a:r>
              <a:rPr lang="en-GB" dirty="0" smtClean="0"/>
              <a:t>p 15 Archaic language of the Professor's verse ("warlock", "roundelay", "all this upon" </a:t>
            </a:r>
            <a:r>
              <a:rPr lang="en-GB" dirty="0" err="1" smtClean="0"/>
              <a:t>etc</a:t>
            </a:r>
            <a:r>
              <a:rPr lang="en-GB" dirty="0" smtClean="0"/>
              <a:t>)</a:t>
            </a:r>
          </a:p>
          <a:p>
            <a:r>
              <a:rPr lang="en-GB" dirty="0" smtClean="0"/>
              <a:t>p 15 repeated interrogatives of the Professor (x3) indicating uncertainty</a:t>
            </a:r>
            <a:endParaRPr lang="en-GB" dirty="0"/>
          </a:p>
        </p:txBody>
      </p:sp>
    </p:spTree>
    <p:extLst>
      <p:ext uri="{BB962C8B-B14F-4D97-AF65-F5344CB8AC3E}">
        <p14:creationId xmlns:p14="http://schemas.microsoft.com/office/powerpoint/2010/main" val="8428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16</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p 16 refusal of Ginger to upwardly converge – addressing the Professor as "mate" (x 3 on this page)</a:t>
            </a:r>
          </a:p>
          <a:p>
            <a:r>
              <a:rPr lang="en-GB" dirty="0" smtClean="0"/>
              <a:t>p16 declarative of "I'm a DJ" repeated twice, countered by Johnny's declarative ("He's an unemployed plasterer"):  power matching between the two.</a:t>
            </a:r>
          </a:p>
          <a:p>
            <a:r>
              <a:rPr lang="en-GB" dirty="0" smtClean="0"/>
              <a:t>p 16 "Just a tick mate" – it is clear that Ginger has more power in this conversation than the Professor – able to control the turn allocation, and to not respond to his question "pure or applied?"  Although "sorry" does indicate some degree of recognition that he has not be obeying the rules of conversation.</a:t>
            </a:r>
          </a:p>
          <a:p>
            <a:r>
              <a:rPr lang="en-GB" dirty="0" smtClean="0"/>
              <a:t>p 16 Ginger adopts the discourse ("sick beats" "ruckus) – sense of parodying the idiolect</a:t>
            </a:r>
          </a:p>
          <a:p>
            <a:r>
              <a:rPr lang="en-GB" dirty="0" smtClean="0"/>
              <a:t>p 16 Repeated interrogatives of the Professor (x4), as he requires clarification</a:t>
            </a:r>
          </a:p>
          <a:p>
            <a:r>
              <a:rPr lang="en-GB" dirty="0" smtClean="0"/>
              <a:t>p 16 </a:t>
            </a:r>
            <a:r>
              <a:rPr lang="en-GB" dirty="0" err="1" smtClean="0"/>
              <a:t>Graphological</a:t>
            </a:r>
            <a:r>
              <a:rPr lang="en-GB" dirty="0" smtClean="0"/>
              <a:t> deviation in the use of the italics (</a:t>
            </a:r>
            <a:r>
              <a:rPr lang="en-GB" i="1" dirty="0" smtClean="0"/>
              <a:t>Doctor</a:t>
            </a:r>
            <a:r>
              <a:rPr lang="en-GB" dirty="0" smtClean="0"/>
              <a:t> Maureen…) to emphasise the pre-modifier and to establish status</a:t>
            </a:r>
          </a:p>
          <a:p>
            <a:r>
              <a:rPr lang="en-GB" dirty="0" smtClean="0"/>
              <a:t>Important page to establish the contrasting worlds of Ginger and the Professor, to establish the archaic, confused character of the Professor and the unrealistic aspirations of Ginger.</a:t>
            </a:r>
          </a:p>
          <a:p>
            <a:endParaRPr lang="en-GB" dirty="0" smtClean="0"/>
          </a:p>
          <a:p>
            <a:endParaRPr lang="en-GB" dirty="0"/>
          </a:p>
        </p:txBody>
      </p:sp>
    </p:spTree>
    <p:extLst>
      <p:ext uri="{BB962C8B-B14F-4D97-AF65-F5344CB8AC3E}">
        <p14:creationId xmlns:p14="http://schemas.microsoft.com/office/powerpoint/2010/main" val="13383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17</a:t>
            </a:r>
            <a:endParaRPr lang="en-GB" dirty="0"/>
          </a:p>
        </p:txBody>
      </p:sp>
      <p:sp>
        <p:nvSpPr>
          <p:cNvPr id="3" name="Content Placeholder 2"/>
          <p:cNvSpPr>
            <a:spLocks noGrp="1"/>
          </p:cNvSpPr>
          <p:nvPr>
            <p:ph idx="1"/>
          </p:nvPr>
        </p:nvSpPr>
        <p:spPr/>
        <p:txBody>
          <a:bodyPr/>
          <a:lstStyle/>
          <a:p>
            <a:r>
              <a:rPr lang="en-GB" dirty="0" smtClean="0"/>
              <a:t>p 17 parody of formal language ("meet our quotas") for humorous effect</a:t>
            </a:r>
          </a:p>
          <a:p>
            <a:r>
              <a:rPr lang="en-GB" dirty="0" smtClean="0"/>
              <a:t>p17 in turn, Johnny parodies Ginger's language ("Bring the ruckus")</a:t>
            </a:r>
          </a:p>
          <a:p>
            <a:r>
              <a:rPr lang="en-GB" dirty="0" smtClean="0"/>
              <a:t>p17 Here we see the feature of mistaken identity, so common in Shakespearean comedies, where the Professor thinks Ginger is Maureen, and Ginger reinforces his mistake ("that's right (x 2)</a:t>
            </a:r>
          </a:p>
          <a:p>
            <a:r>
              <a:rPr lang="en-GB" dirty="0" smtClean="0"/>
              <a:t>p 17 the conflict between the two worlds is evident in the contrasting vocabulary (Professor's archaic vocabulary and Ginger's adoption of subject specific lexis)</a:t>
            </a:r>
          </a:p>
          <a:p>
            <a:endParaRPr lang="en-GB" dirty="0" smtClean="0"/>
          </a:p>
          <a:p>
            <a:endParaRPr lang="en-GB" dirty="0"/>
          </a:p>
        </p:txBody>
      </p:sp>
    </p:spTree>
    <p:extLst>
      <p:ext uri="{BB962C8B-B14F-4D97-AF65-F5344CB8AC3E}">
        <p14:creationId xmlns:p14="http://schemas.microsoft.com/office/powerpoint/2010/main" val="2984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Conversational Power – instrumental and influential</a:t>
            </a:r>
          </a:p>
        </p:txBody>
      </p:sp>
      <p:sp>
        <p:nvSpPr>
          <p:cNvPr id="3" name="Content Placeholder 2"/>
          <p:cNvSpPr>
            <a:spLocks noGrp="1"/>
          </p:cNvSpPr>
          <p:nvPr>
            <p:ph idx="1"/>
          </p:nvPr>
        </p:nvSpPr>
        <p:spPr>
          <a:xfrm>
            <a:off x="1069848" y="1775534"/>
            <a:ext cx="10058400" cy="4935984"/>
          </a:xfrm>
        </p:spPr>
        <p:txBody>
          <a:bodyPr numCol="2">
            <a:normAutofit/>
          </a:bodyPr>
          <a:lstStyle/>
          <a:p>
            <a:endParaRPr lang="en-GB" sz="1800" b="1" dirty="0">
              <a:solidFill>
                <a:srgbClr val="FF0000"/>
              </a:solidFill>
            </a:endParaRPr>
          </a:p>
          <a:p>
            <a:r>
              <a:rPr lang="en-GB" sz="1800" b="1" dirty="0">
                <a:solidFill>
                  <a:srgbClr val="FF0000"/>
                </a:solidFill>
              </a:rPr>
              <a:t>If you have power through your status (instrumental power):</a:t>
            </a:r>
          </a:p>
          <a:p>
            <a:r>
              <a:rPr lang="en-GB" sz="1800" dirty="0"/>
              <a:t>Interruptions</a:t>
            </a:r>
          </a:p>
          <a:p>
            <a:r>
              <a:rPr lang="en-GB" sz="1800" dirty="0"/>
              <a:t>turn taking more often and talking for longer</a:t>
            </a:r>
          </a:p>
          <a:p>
            <a:r>
              <a:rPr lang="en-GB" sz="1800" dirty="0"/>
              <a:t>Use of rhetorical devices</a:t>
            </a:r>
          </a:p>
          <a:p>
            <a:r>
              <a:rPr lang="en-GB" sz="1800" dirty="0"/>
              <a:t>speaking more slowly and calmly</a:t>
            </a:r>
          </a:p>
          <a:p>
            <a:r>
              <a:rPr lang="en-GB" sz="1800" dirty="0"/>
              <a:t>not responding to adjacency pairs</a:t>
            </a:r>
          </a:p>
          <a:p>
            <a:r>
              <a:rPr lang="en-GB" sz="1800" dirty="0"/>
              <a:t>agenda setting</a:t>
            </a:r>
          </a:p>
          <a:p>
            <a:r>
              <a:rPr lang="en-GB" sz="1800" dirty="0"/>
              <a:t>use of discourse markers to hold the floor</a:t>
            </a:r>
          </a:p>
          <a:p>
            <a:r>
              <a:rPr lang="en-GB" sz="1800" dirty="0"/>
              <a:t>allocating the next speaker</a:t>
            </a:r>
          </a:p>
          <a:p>
            <a:endParaRPr lang="en-GB" sz="1800" b="1" dirty="0">
              <a:solidFill>
                <a:srgbClr val="FF0000"/>
              </a:solidFill>
            </a:endParaRPr>
          </a:p>
          <a:p>
            <a:endParaRPr lang="en-GB" sz="1800" b="1" dirty="0">
              <a:solidFill>
                <a:srgbClr val="FF0000"/>
              </a:solidFill>
            </a:endParaRPr>
          </a:p>
          <a:p>
            <a:r>
              <a:rPr lang="en-GB" sz="1800" b="1" dirty="0">
                <a:solidFill>
                  <a:srgbClr val="FF0000"/>
                </a:solidFill>
              </a:rPr>
              <a:t>If you want to gain power (influential power):</a:t>
            </a:r>
          </a:p>
          <a:p>
            <a:r>
              <a:rPr lang="en-GB" sz="1800" dirty="0"/>
              <a:t>speaking more quickly </a:t>
            </a:r>
          </a:p>
          <a:p>
            <a:r>
              <a:rPr lang="en-GB" sz="1800" dirty="0"/>
              <a:t>more loudly</a:t>
            </a:r>
          </a:p>
          <a:p>
            <a:r>
              <a:rPr lang="en-GB" sz="1800" dirty="0"/>
              <a:t>Gesticulating</a:t>
            </a:r>
          </a:p>
          <a:p>
            <a:r>
              <a:rPr lang="en-GB" sz="1800" dirty="0"/>
              <a:t>Agitated</a:t>
            </a:r>
          </a:p>
          <a:p>
            <a:r>
              <a:rPr lang="en-GB" sz="1800" dirty="0"/>
              <a:t>little figurative language</a:t>
            </a:r>
          </a:p>
        </p:txBody>
      </p:sp>
    </p:spTree>
    <p:extLst>
      <p:ext uri="{BB962C8B-B14F-4D97-AF65-F5344CB8AC3E}">
        <p14:creationId xmlns:p14="http://schemas.microsoft.com/office/powerpoint/2010/main" val="11411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7A784-F0D3-4058-811E-4948D0F0B97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427A6139-30C4-41D6-9C81-BDEF3D846289}"/>
              </a:ext>
            </a:extLst>
          </p:cNvPr>
          <p:cNvSpPr>
            <a:spLocks noGrp="1"/>
          </p:cNvSpPr>
          <p:nvPr>
            <p:ph idx="1"/>
          </p:nvPr>
        </p:nvSpPr>
        <p:spPr/>
        <p:txBody>
          <a:bodyPr>
            <a:normAutofit fontScale="55000" lnSpcReduction="20000"/>
          </a:bodyPr>
          <a:lstStyle/>
          <a:p>
            <a:pPr algn="ctr"/>
            <a:r>
              <a:rPr lang="en-GB" dirty="0"/>
              <a:t>Johnny:  I’ll tell you what, Maureen.</a:t>
            </a:r>
          </a:p>
          <a:p>
            <a:pPr algn="ctr"/>
            <a:r>
              <a:rPr lang="en-GB" dirty="0"/>
              <a:t>Ginger:  It’s </a:t>
            </a:r>
            <a:r>
              <a:rPr lang="en-GB" i="1" dirty="0"/>
              <a:t>Doctor</a:t>
            </a:r>
            <a:r>
              <a:rPr lang="en-GB" dirty="0"/>
              <a:t> Maureen.</a:t>
            </a:r>
          </a:p>
          <a:p>
            <a:pPr algn="ctr"/>
            <a:r>
              <a:rPr lang="en-GB" dirty="0"/>
              <a:t>Johnny:  I’ll tell you what, Doctor.  You pop in there, make us two bacon rolls.  I’ll roll a spliff, we’ll spruce up.  Get down in time for the floats.</a:t>
            </a:r>
          </a:p>
          <a:p>
            <a:pPr algn="ctr"/>
            <a:r>
              <a:rPr lang="en-GB" dirty="0"/>
              <a:t>Ginger:  Only if you tell me I’m a DJ.</a:t>
            </a:r>
          </a:p>
          <a:p>
            <a:pPr algn="ctr"/>
            <a:r>
              <a:rPr lang="en-GB" dirty="0"/>
              <a:t>Johnny:  You’re not a DJ.</a:t>
            </a:r>
          </a:p>
          <a:p>
            <a:pPr algn="ctr"/>
            <a:r>
              <a:rPr lang="en-GB" dirty="0"/>
              <a:t>Ginger:  Just say it.  Say, “Ginger is a DJ.”</a:t>
            </a:r>
          </a:p>
          <a:p>
            <a:pPr algn="ctr"/>
            <a:r>
              <a:rPr lang="en-GB" dirty="0"/>
              <a:t>Johnny:  I’ll never say it.</a:t>
            </a:r>
          </a:p>
          <a:p>
            <a:pPr algn="ctr"/>
            <a:r>
              <a:rPr lang="en-GB" dirty="0"/>
              <a:t>Ginger:  Say it.</a:t>
            </a:r>
          </a:p>
          <a:p>
            <a:pPr algn="ctr"/>
            <a:r>
              <a:rPr lang="en-GB" dirty="0"/>
              <a:t>Johnny: Never.</a:t>
            </a:r>
          </a:p>
          <a:p>
            <a:pPr algn="ctr"/>
            <a:r>
              <a:rPr lang="en-GB" dirty="0"/>
              <a:t>Ginger:  Ginger is a DJ.</a:t>
            </a:r>
          </a:p>
          <a:p>
            <a:pPr algn="ctr"/>
            <a:r>
              <a:rPr lang="en-GB" dirty="0"/>
              <a:t>Johnny:  Fuck off.</a:t>
            </a:r>
          </a:p>
          <a:p>
            <a:pPr algn="ctr"/>
            <a:r>
              <a:rPr lang="en-GB" dirty="0"/>
              <a:t>Ginger:  Say it.</a:t>
            </a:r>
          </a:p>
          <a:p>
            <a:pPr algn="ctr"/>
            <a:r>
              <a:rPr lang="en-GB" dirty="0"/>
              <a:t>Johnny:  No</a:t>
            </a:r>
          </a:p>
          <a:p>
            <a:pPr algn="ctr"/>
            <a:r>
              <a:rPr lang="en-GB" dirty="0"/>
              <a:t>Ginger:  Say it.</a:t>
            </a:r>
          </a:p>
          <a:p>
            <a:pPr algn="ctr"/>
            <a:r>
              <a:rPr lang="en-GB" dirty="0"/>
              <a:t>Johnny:  No.</a:t>
            </a:r>
          </a:p>
        </p:txBody>
      </p:sp>
      <p:sp>
        <p:nvSpPr>
          <p:cNvPr id="4" name="TextBox 3">
            <a:extLst>
              <a:ext uri="{FF2B5EF4-FFF2-40B4-BE49-F238E27FC236}">
                <a16:creationId xmlns:a16="http://schemas.microsoft.com/office/drawing/2014/main" xmlns="" id="{4DBBF1F7-DDC0-41F2-A560-663B4DDFD435}"/>
              </a:ext>
            </a:extLst>
          </p:cNvPr>
          <p:cNvSpPr txBox="1"/>
          <p:nvPr/>
        </p:nvSpPr>
        <p:spPr>
          <a:xfrm>
            <a:off x="7617041" y="1924657"/>
            <a:ext cx="2317071" cy="646331"/>
          </a:xfrm>
          <a:prstGeom prst="rect">
            <a:avLst/>
          </a:prstGeom>
          <a:noFill/>
        </p:spPr>
        <p:txBody>
          <a:bodyPr wrap="square" rtlCol="0">
            <a:spAutoFit/>
          </a:bodyPr>
          <a:lstStyle/>
          <a:p>
            <a:r>
              <a:rPr lang="en-GB" dirty="0"/>
              <a:t>Use of future tense:  sense of certainty</a:t>
            </a:r>
          </a:p>
        </p:txBody>
      </p:sp>
      <p:sp>
        <p:nvSpPr>
          <p:cNvPr id="5" name="TextBox 4">
            <a:extLst>
              <a:ext uri="{FF2B5EF4-FFF2-40B4-BE49-F238E27FC236}">
                <a16:creationId xmlns:a16="http://schemas.microsoft.com/office/drawing/2014/main" xmlns="" id="{6202ACF7-49D2-4DA6-91DF-31F9FC94C699}"/>
              </a:ext>
            </a:extLst>
          </p:cNvPr>
          <p:cNvSpPr txBox="1"/>
          <p:nvPr/>
        </p:nvSpPr>
        <p:spPr>
          <a:xfrm>
            <a:off x="1358418" y="1185993"/>
            <a:ext cx="3312850" cy="1477328"/>
          </a:xfrm>
          <a:prstGeom prst="rect">
            <a:avLst/>
          </a:prstGeom>
          <a:noFill/>
        </p:spPr>
        <p:txBody>
          <a:bodyPr wrap="square" rtlCol="0">
            <a:spAutoFit/>
          </a:bodyPr>
          <a:lstStyle/>
          <a:p>
            <a:r>
              <a:rPr lang="en-GB" dirty="0"/>
              <a:t>Echoing of words, graphological deviation (italicisation) marking correction – assertion of power</a:t>
            </a:r>
          </a:p>
        </p:txBody>
      </p:sp>
      <p:sp>
        <p:nvSpPr>
          <p:cNvPr id="6" name="TextBox 5">
            <a:extLst>
              <a:ext uri="{FF2B5EF4-FFF2-40B4-BE49-F238E27FC236}">
                <a16:creationId xmlns:a16="http://schemas.microsoft.com/office/drawing/2014/main" xmlns="" id="{1397346D-F59E-453B-92D7-289937D49ED3}"/>
              </a:ext>
            </a:extLst>
          </p:cNvPr>
          <p:cNvSpPr txBox="1"/>
          <p:nvPr/>
        </p:nvSpPr>
        <p:spPr>
          <a:xfrm>
            <a:off x="1069848" y="2813339"/>
            <a:ext cx="2855561" cy="2062103"/>
          </a:xfrm>
          <a:prstGeom prst="rect">
            <a:avLst/>
          </a:prstGeom>
          <a:noFill/>
        </p:spPr>
        <p:txBody>
          <a:bodyPr wrap="square" rtlCol="0">
            <a:spAutoFit/>
          </a:bodyPr>
          <a:lstStyle/>
          <a:p>
            <a:r>
              <a:rPr lang="en-GB" sz="1600" dirty="0"/>
              <a:t>Implied imperative:  indication of instrumental power.  “pop” – idiomatic and high frequency, to reduce sense of face-threatening .  Nomenclature,  (“Doctor”) used to parody, and undermine Ginger </a:t>
            </a:r>
          </a:p>
        </p:txBody>
      </p:sp>
      <p:sp>
        <p:nvSpPr>
          <p:cNvPr id="7" name="TextBox 6">
            <a:extLst>
              <a:ext uri="{FF2B5EF4-FFF2-40B4-BE49-F238E27FC236}">
                <a16:creationId xmlns:a16="http://schemas.microsoft.com/office/drawing/2014/main" xmlns="" id="{F6AEA7DF-E7E2-4284-A062-EADE8E786404}"/>
              </a:ext>
            </a:extLst>
          </p:cNvPr>
          <p:cNvSpPr txBox="1"/>
          <p:nvPr/>
        </p:nvSpPr>
        <p:spPr>
          <a:xfrm>
            <a:off x="8142303" y="3210835"/>
            <a:ext cx="2317071" cy="1477328"/>
          </a:xfrm>
          <a:prstGeom prst="rect">
            <a:avLst/>
          </a:prstGeom>
          <a:noFill/>
        </p:spPr>
        <p:txBody>
          <a:bodyPr wrap="square" rtlCol="0">
            <a:spAutoFit/>
          </a:bodyPr>
          <a:lstStyle/>
          <a:p>
            <a:r>
              <a:rPr lang="en-GB" dirty="0"/>
              <a:t>Johnny’s responses become increasingly brief:  from declarative to minor sentences</a:t>
            </a:r>
          </a:p>
        </p:txBody>
      </p:sp>
      <p:sp>
        <p:nvSpPr>
          <p:cNvPr id="8" name="TextBox 7">
            <a:extLst>
              <a:ext uri="{FF2B5EF4-FFF2-40B4-BE49-F238E27FC236}">
                <a16:creationId xmlns:a16="http://schemas.microsoft.com/office/drawing/2014/main" xmlns="" id="{341DE615-0230-495B-973E-37EAE12F6862}"/>
              </a:ext>
            </a:extLst>
          </p:cNvPr>
          <p:cNvSpPr txBox="1"/>
          <p:nvPr/>
        </p:nvSpPr>
        <p:spPr>
          <a:xfrm>
            <a:off x="7742808" y="4783850"/>
            <a:ext cx="2317071" cy="1477328"/>
          </a:xfrm>
          <a:prstGeom prst="rect">
            <a:avLst/>
          </a:prstGeom>
          <a:noFill/>
        </p:spPr>
        <p:txBody>
          <a:bodyPr wrap="square" rtlCol="0">
            <a:spAutoFit/>
          </a:bodyPr>
          <a:lstStyle/>
          <a:p>
            <a:r>
              <a:rPr lang="en-GB" dirty="0"/>
              <a:t>Johnny’s use of taboo language to counter Ginger’s ineffectual imperatives</a:t>
            </a:r>
          </a:p>
        </p:txBody>
      </p:sp>
      <p:sp>
        <p:nvSpPr>
          <p:cNvPr id="9" name="TextBox 8">
            <a:extLst>
              <a:ext uri="{FF2B5EF4-FFF2-40B4-BE49-F238E27FC236}">
                <a16:creationId xmlns:a16="http://schemas.microsoft.com/office/drawing/2014/main" xmlns="" id="{E3406755-A8BD-4BAB-9DB1-C9D85092C9E1}"/>
              </a:ext>
            </a:extLst>
          </p:cNvPr>
          <p:cNvSpPr txBox="1"/>
          <p:nvPr/>
        </p:nvSpPr>
        <p:spPr>
          <a:xfrm>
            <a:off x="1340529" y="5295037"/>
            <a:ext cx="3275905" cy="1323439"/>
          </a:xfrm>
          <a:prstGeom prst="rect">
            <a:avLst/>
          </a:prstGeom>
          <a:noFill/>
        </p:spPr>
        <p:txBody>
          <a:bodyPr wrap="square" rtlCol="0">
            <a:spAutoFit/>
          </a:bodyPr>
          <a:lstStyle/>
          <a:p>
            <a:r>
              <a:rPr lang="en-GB" sz="1600" dirty="0"/>
              <a:t>Lexical repetition  of “never”(x2) and “no” (x2) countering Ginger’s lexical repetition of say (x5) – indicating the ineffectual nature of Ginger’s imperatives</a:t>
            </a:r>
          </a:p>
        </p:txBody>
      </p:sp>
      <p:cxnSp>
        <p:nvCxnSpPr>
          <p:cNvPr id="11" name="Straight Arrow Connector 10">
            <a:extLst>
              <a:ext uri="{FF2B5EF4-FFF2-40B4-BE49-F238E27FC236}">
                <a16:creationId xmlns:a16="http://schemas.microsoft.com/office/drawing/2014/main" xmlns="" id="{BB15649E-F1B1-4A3B-AB45-7FF06CDA49C9}"/>
              </a:ext>
            </a:extLst>
          </p:cNvPr>
          <p:cNvCxnSpPr/>
          <p:nvPr/>
        </p:nvCxnSpPr>
        <p:spPr>
          <a:xfrm>
            <a:off x="3925409" y="1855433"/>
            <a:ext cx="2253449" cy="5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7B85F87C-6C9E-406C-8F17-00A1C3512657}"/>
              </a:ext>
            </a:extLst>
          </p:cNvPr>
          <p:cNvCxnSpPr>
            <a:endCxn id="3" idx="0"/>
          </p:cNvCxnSpPr>
          <p:nvPr/>
        </p:nvCxnSpPr>
        <p:spPr>
          <a:xfrm flipH="1">
            <a:off x="6099048" y="2093976"/>
            <a:ext cx="1517993" cy="27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AC1E9298-140B-494B-874C-5BB7FCE5642B}"/>
              </a:ext>
            </a:extLst>
          </p:cNvPr>
          <p:cNvCxnSpPr/>
          <p:nvPr/>
        </p:nvCxnSpPr>
        <p:spPr>
          <a:xfrm flipV="1">
            <a:off x="3400148" y="2876365"/>
            <a:ext cx="763479" cy="33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EC2BF33-B799-45CD-B27F-ABCE6F68DDC1}"/>
              </a:ext>
            </a:extLst>
          </p:cNvPr>
          <p:cNvCxnSpPr/>
          <p:nvPr/>
        </p:nvCxnSpPr>
        <p:spPr>
          <a:xfrm flipH="1" flipV="1">
            <a:off x="7004482" y="3284738"/>
            <a:ext cx="1137821" cy="48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41388E1-F096-44B4-9619-BCAE1D360729}"/>
              </a:ext>
            </a:extLst>
          </p:cNvPr>
          <p:cNvCxnSpPr/>
          <p:nvPr/>
        </p:nvCxnSpPr>
        <p:spPr>
          <a:xfrm flipH="1">
            <a:off x="6720396" y="4065973"/>
            <a:ext cx="1421907" cy="266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92B40D77-B03B-426C-A908-5481F1CF8E7F}"/>
              </a:ext>
            </a:extLst>
          </p:cNvPr>
          <p:cNvCxnSpPr/>
          <p:nvPr/>
        </p:nvCxnSpPr>
        <p:spPr>
          <a:xfrm flipH="1" flipV="1">
            <a:off x="6809173" y="4918229"/>
            <a:ext cx="933635" cy="203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0BD792C5-9949-44CC-AFCA-CC57BC8857E4}"/>
              </a:ext>
            </a:extLst>
          </p:cNvPr>
          <p:cNvCxnSpPr/>
          <p:nvPr/>
        </p:nvCxnSpPr>
        <p:spPr>
          <a:xfrm flipV="1">
            <a:off x="3925409" y="3932808"/>
            <a:ext cx="2253449" cy="143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CC8F3135-206D-4F2D-A855-517FFA8BDEDE}"/>
              </a:ext>
            </a:extLst>
          </p:cNvPr>
          <p:cNvCxnSpPr/>
          <p:nvPr/>
        </p:nvCxnSpPr>
        <p:spPr>
          <a:xfrm flipV="1">
            <a:off x="2299317" y="5415379"/>
            <a:ext cx="4092605" cy="23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29F11900-CE34-4694-8C90-849618B34B72}"/>
              </a:ext>
            </a:extLst>
          </p:cNvPr>
          <p:cNvCxnSpPr/>
          <p:nvPr/>
        </p:nvCxnSpPr>
        <p:spPr>
          <a:xfrm flipV="1">
            <a:off x="1944210" y="5770485"/>
            <a:ext cx="4323425" cy="401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1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95DFE-371C-4F8A-9D47-DE6C757BE42B}"/>
              </a:ext>
            </a:extLst>
          </p:cNvPr>
          <p:cNvSpPr>
            <a:spLocks noGrp="1"/>
          </p:cNvSpPr>
          <p:nvPr>
            <p:ph type="title"/>
          </p:nvPr>
        </p:nvSpPr>
        <p:spPr/>
        <p:txBody>
          <a:bodyPr/>
          <a:lstStyle/>
          <a:p>
            <a:r>
              <a:rPr lang="en-GB" dirty="0"/>
              <a:t>Re-Write this extract to re-dress the power balance.</a:t>
            </a:r>
          </a:p>
        </p:txBody>
      </p:sp>
      <p:sp>
        <p:nvSpPr>
          <p:cNvPr id="3" name="Content Placeholder 2">
            <a:extLst>
              <a:ext uri="{FF2B5EF4-FFF2-40B4-BE49-F238E27FC236}">
                <a16:creationId xmlns:a16="http://schemas.microsoft.com/office/drawing/2014/main" xmlns="" id="{B939B234-11C8-4658-A82F-3C15FDE55D77}"/>
              </a:ext>
            </a:extLst>
          </p:cNvPr>
          <p:cNvSpPr>
            <a:spLocks noGrp="1"/>
          </p:cNvSpPr>
          <p:nvPr>
            <p:ph idx="1"/>
          </p:nvPr>
        </p:nvSpPr>
        <p:spPr/>
        <p:txBody>
          <a:bodyPr>
            <a:normAutofit fontScale="55000" lnSpcReduction="20000"/>
          </a:bodyPr>
          <a:lstStyle/>
          <a:p>
            <a:pPr algn="ctr"/>
            <a:r>
              <a:rPr lang="en-GB" dirty="0"/>
              <a:t>Johnny:  I’ll tell you what, Maureen.</a:t>
            </a:r>
          </a:p>
          <a:p>
            <a:pPr algn="ctr"/>
            <a:r>
              <a:rPr lang="en-GB" dirty="0"/>
              <a:t>Ginger:  It’s </a:t>
            </a:r>
            <a:r>
              <a:rPr lang="en-GB" i="1" dirty="0"/>
              <a:t>Doctor</a:t>
            </a:r>
            <a:r>
              <a:rPr lang="en-GB" dirty="0"/>
              <a:t> Maureen.</a:t>
            </a:r>
          </a:p>
          <a:p>
            <a:pPr algn="ctr"/>
            <a:r>
              <a:rPr lang="en-GB" dirty="0"/>
              <a:t>Johnny:  I’ll tell you what, Doctor.  You pop in there, make us two bacon rolls.  I’ll roll a spliff, we’ll spruce up.  Get down in time for the floats.</a:t>
            </a:r>
          </a:p>
          <a:p>
            <a:pPr algn="ctr"/>
            <a:r>
              <a:rPr lang="en-GB" dirty="0"/>
              <a:t>Ginger:  Only if you tell me I’m a DJ.</a:t>
            </a:r>
          </a:p>
          <a:p>
            <a:pPr algn="ctr"/>
            <a:r>
              <a:rPr lang="en-GB" dirty="0"/>
              <a:t>Johnny:  You’re not a DJ.</a:t>
            </a:r>
          </a:p>
          <a:p>
            <a:pPr algn="ctr"/>
            <a:r>
              <a:rPr lang="en-GB" dirty="0"/>
              <a:t>Ginger:  Just say it.  Say, “Ginger is a DJ.”</a:t>
            </a:r>
          </a:p>
          <a:p>
            <a:pPr algn="ctr"/>
            <a:r>
              <a:rPr lang="en-GB" dirty="0"/>
              <a:t>Johnny:  I’ll never say it.</a:t>
            </a:r>
          </a:p>
          <a:p>
            <a:pPr algn="ctr"/>
            <a:r>
              <a:rPr lang="en-GB" dirty="0"/>
              <a:t>Ginger:  Say it.</a:t>
            </a:r>
          </a:p>
          <a:p>
            <a:pPr algn="ctr"/>
            <a:r>
              <a:rPr lang="en-GB" dirty="0"/>
              <a:t>Johnny: Never.</a:t>
            </a:r>
          </a:p>
          <a:p>
            <a:pPr algn="ctr"/>
            <a:r>
              <a:rPr lang="en-GB" dirty="0"/>
              <a:t>Ginger:  Ginger is a DJ.</a:t>
            </a:r>
          </a:p>
          <a:p>
            <a:pPr algn="ctr"/>
            <a:r>
              <a:rPr lang="en-GB" dirty="0"/>
              <a:t>Johnny:  Fuck off.</a:t>
            </a:r>
          </a:p>
          <a:p>
            <a:pPr algn="ctr"/>
            <a:r>
              <a:rPr lang="en-GB" dirty="0"/>
              <a:t>Ginger:  Say it.</a:t>
            </a:r>
          </a:p>
          <a:p>
            <a:pPr algn="ctr"/>
            <a:r>
              <a:rPr lang="en-GB" dirty="0"/>
              <a:t>Johnny:  No</a:t>
            </a:r>
          </a:p>
          <a:p>
            <a:pPr algn="ctr"/>
            <a:r>
              <a:rPr lang="en-GB" dirty="0"/>
              <a:t>Ginger:  Say it.</a:t>
            </a:r>
          </a:p>
          <a:p>
            <a:pPr algn="ctr"/>
            <a:r>
              <a:rPr lang="en-GB" dirty="0"/>
              <a:t>Johnny:  No.</a:t>
            </a:r>
          </a:p>
          <a:p>
            <a:endParaRPr lang="en-GB" dirty="0"/>
          </a:p>
        </p:txBody>
      </p:sp>
    </p:spTree>
    <p:extLst>
      <p:ext uri="{BB962C8B-B14F-4D97-AF65-F5344CB8AC3E}">
        <p14:creationId xmlns:p14="http://schemas.microsoft.com/office/powerpoint/2010/main" val="1060234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essay – due in 29 September 2020. </a:t>
            </a:r>
            <a:endParaRPr lang="en-GB" dirty="0"/>
          </a:p>
        </p:txBody>
      </p:sp>
      <p:sp>
        <p:nvSpPr>
          <p:cNvPr id="3" name="Content Placeholder 2"/>
          <p:cNvSpPr>
            <a:spLocks noGrp="1"/>
          </p:cNvSpPr>
          <p:nvPr>
            <p:ph idx="1"/>
          </p:nvPr>
        </p:nvSpPr>
        <p:spPr/>
        <p:txBody>
          <a:bodyPr/>
          <a:lstStyle/>
          <a:p>
            <a:r>
              <a:rPr lang="en-GB" dirty="0" smtClean="0"/>
              <a:t>How does Butterworth explore power from "</a:t>
            </a:r>
            <a:r>
              <a:rPr lang="en-GB" i="1" dirty="0" smtClean="0"/>
              <a:t>Now we can see</a:t>
            </a:r>
            <a:r>
              <a:rPr lang="en-GB" dirty="0" smtClean="0"/>
              <a:t>…" on p 6 to "PARSONS. Rolling" on p 8</a:t>
            </a:r>
          </a:p>
          <a:p>
            <a:endParaRPr lang="en-GB" dirty="0"/>
          </a:p>
          <a:p>
            <a:r>
              <a:rPr lang="en-GB" dirty="0" smtClean="0"/>
              <a:t>You should consider the use of dramatic and stylistic techniques in the extracts, its significance within the play and any relevant or other contexts.</a:t>
            </a:r>
            <a:endParaRPr lang="en-GB" dirty="0"/>
          </a:p>
          <a:p>
            <a:endParaRPr lang="en-GB" dirty="0"/>
          </a:p>
          <a:p>
            <a:endParaRPr lang="en-GB" dirty="0"/>
          </a:p>
        </p:txBody>
      </p:sp>
    </p:spTree>
    <p:extLst>
      <p:ext uri="{BB962C8B-B14F-4D97-AF65-F5344CB8AC3E}">
        <p14:creationId xmlns:p14="http://schemas.microsoft.com/office/powerpoint/2010/main" val="179448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the text</a:t>
            </a:r>
          </a:p>
        </p:txBody>
      </p:sp>
      <p:sp>
        <p:nvSpPr>
          <p:cNvPr id="3" name="Content Placeholder 2"/>
          <p:cNvSpPr>
            <a:spLocks noGrp="1"/>
          </p:cNvSpPr>
          <p:nvPr>
            <p:ph idx="1"/>
          </p:nvPr>
        </p:nvSpPr>
        <p:spPr/>
        <p:txBody>
          <a:bodyPr/>
          <a:lstStyle/>
          <a:p>
            <a:r>
              <a:rPr lang="en-GB" dirty="0"/>
              <a:t>Your task is to </a:t>
            </a:r>
            <a:r>
              <a:rPr lang="en-GB" dirty="0" smtClean="0"/>
              <a:t>annotate </a:t>
            </a:r>
            <a:r>
              <a:rPr lang="en-GB" dirty="0"/>
              <a:t>the text (</a:t>
            </a:r>
            <a:r>
              <a:rPr lang="en-GB" dirty="0" smtClean="0"/>
              <a:t>pp 6-8</a:t>
            </a:r>
            <a:r>
              <a:rPr lang="en-GB" dirty="0"/>
              <a:t>).</a:t>
            </a:r>
          </a:p>
          <a:p>
            <a:r>
              <a:rPr lang="en-GB" dirty="0"/>
              <a:t>With the focus </a:t>
            </a:r>
            <a:r>
              <a:rPr lang="en-GB" dirty="0" smtClean="0"/>
              <a:t>on:</a:t>
            </a:r>
            <a:endParaRPr lang="en-GB" dirty="0"/>
          </a:p>
          <a:p>
            <a:r>
              <a:rPr lang="en-GB" dirty="0"/>
              <a:t>Dramatic </a:t>
            </a:r>
            <a:r>
              <a:rPr lang="en-GB" dirty="0" smtClean="0"/>
              <a:t>(more “literary”) and</a:t>
            </a:r>
            <a:endParaRPr lang="en-GB" dirty="0"/>
          </a:p>
          <a:p>
            <a:r>
              <a:rPr lang="en-GB" dirty="0"/>
              <a:t>Stylistic </a:t>
            </a:r>
            <a:r>
              <a:rPr lang="en-GB" dirty="0" smtClean="0"/>
              <a:t>(more “linguistic”) features</a:t>
            </a:r>
            <a:r>
              <a:rPr lang="en-GB" dirty="0" smtClean="0"/>
              <a:t>.</a:t>
            </a:r>
          </a:p>
          <a:p>
            <a:endParaRPr lang="en-GB" dirty="0"/>
          </a:p>
          <a:p>
            <a:r>
              <a:rPr lang="en-GB" dirty="0" smtClean="0"/>
              <a:t>What did you notice?</a:t>
            </a:r>
            <a:endParaRPr lang="en-GB" dirty="0"/>
          </a:p>
        </p:txBody>
      </p:sp>
    </p:spTree>
    <p:extLst>
      <p:ext uri="{BB962C8B-B14F-4D97-AF65-F5344CB8AC3E}">
        <p14:creationId xmlns:p14="http://schemas.microsoft.com/office/powerpoint/2010/main" val="4155948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favourite quote or term so far….</a:t>
            </a:r>
            <a:br>
              <a:rPr lang="en-GB" dirty="0"/>
            </a:br>
            <a:endParaRPr lang="en-GB" dirty="0"/>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r>
              <a:rPr lang="en-GB" dirty="0"/>
              <a:t>I’ve never seen the point of other counties.  I leave Wiltshire, my ears pop. p24</a:t>
            </a:r>
          </a:p>
          <a:p>
            <a:endParaRPr lang="en-GB" dirty="0"/>
          </a:p>
        </p:txBody>
      </p:sp>
    </p:spTree>
    <p:extLst>
      <p:ext uri="{BB962C8B-B14F-4D97-AF65-F5344CB8AC3E}">
        <p14:creationId xmlns:p14="http://schemas.microsoft.com/office/powerpoint/2010/main" val="419497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5401" y="1421341"/>
            <a:ext cx="9210675" cy="666750"/>
          </a:xfrm>
          <a:prstGeom prst="rect">
            <a:avLst/>
          </a:prstGeom>
        </p:spPr>
      </p:pic>
      <p:sp>
        <p:nvSpPr>
          <p:cNvPr id="2" name="Title 1"/>
          <p:cNvSpPr>
            <a:spLocks noGrp="1"/>
          </p:cNvSpPr>
          <p:nvPr>
            <p:ph type="title"/>
          </p:nvPr>
        </p:nvSpPr>
        <p:spPr>
          <a:xfrm>
            <a:off x="1295402" y="982132"/>
            <a:ext cx="9753598" cy="1574800"/>
          </a:xfrm>
        </p:spPr>
        <p:txBody>
          <a:bodyPr/>
          <a:lstStyle/>
          <a:p>
            <a:endParaRPr lang="en-GB" dirty="0"/>
          </a:p>
        </p:txBody>
      </p:sp>
      <p:pic>
        <p:nvPicPr>
          <p:cNvPr id="6" name="Content Placeholder 5"/>
          <p:cNvPicPr>
            <a:picLocks noGrp="1" noChangeAspect="1"/>
          </p:cNvPicPr>
          <p:nvPr>
            <p:ph idx="1"/>
          </p:nvPr>
        </p:nvPicPr>
        <p:blipFill>
          <a:blip r:embed="rId3"/>
          <a:stretch>
            <a:fillRect/>
          </a:stretch>
        </p:blipFill>
        <p:spPr>
          <a:xfrm>
            <a:off x="-457200" y="188646"/>
            <a:ext cx="13611340" cy="1581152"/>
          </a:xfrm>
          <a:prstGeom prst="rect">
            <a:avLst/>
          </a:prstGeom>
        </p:spPr>
      </p:pic>
      <p:pic>
        <p:nvPicPr>
          <p:cNvPr id="7" name="Picture 6"/>
          <p:cNvPicPr>
            <a:picLocks noChangeAspect="1"/>
          </p:cNvPicPr>
          <p:nvPr/>
        </p:nvPicPr>
        <p:blipFill>
          <a:blip r:embed="rId4"/>
          <a:stretch>
            <a:fillRect/>
          </a:stretch>
        </p:blipFill>
        <p:spPr>
          <a:xfrm>
            <a:off x="628248" y="1162262"/>
            <a:ext cx="11055752" cy="5987837"/>
          </a:xfrm>
          <a:prstGeom prst="rect">
            <a:avLst/>
          </a:prstGeom>
        </p:spPr>
      </p:pic>
    </p:spTree>
    <p:extLst>
      <p:ext uri="{BB962C8B-B14F-4D97-AF65-F5344CB8AC3E}">
        <p14:creationId xmlns:p14="http://schemas.microsoft.com/office/powerpoint/2010/main" val="372398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295402" y="0"/>
            <a:ext cx="9815441" cy="6858000"/>
          </a:xfrm>
          <a:prstGeom prst="rect">
            <a:avLst/>
          </a:prstGeom>
        </p:spPr>
      </p:pic>
    </p:spTree>
    <p:extLst>
      <p:ext uri="{BB962C8B-B14F-4D97-AF65-F5344CB8AC3E}">
        <p14:creationId xmlns:p14="http://schemas.microsoft.com/office/powerpoint/2010/main" val="357523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themes…</a:t>
            </a:r>
          </a:p>
        </p:txBody>
      </p:sp>
      <p:sp>
        <p:nvSpPr>
          <p:cNvPr id="3" name="Content Placeholder 2"/>
          <p:cNvSpPr>
            <a:spLocks noGrp="1"/>
          </p:cNvSpPr>
          <p:nvPr>
            <p:ph idx="1"/>
          </p:nvPr>
        </p:nvSpPr>
        <p:spPr/>
        <p:txBody>
          <a:bodyPr/>
          <a:lstStyle/>
          <a:p>
            <a:pPr marL="0" indent="0">
              <a:buNone/>
            </a:pPr>
            <a:r>
              <a:rPr lang="en-GB" dirty="0" smtClean="0"/>
              <a:t>Looking at this image of the set of </a:t>
            </a:r>
          </a:p>
          <a:p>
            <a:pPr marL="0" indent="0">
              <a:buNone/>
            </a:pPr>
            <a:r>
              <a:rPr lang="en-GB" dirty="0" smtClean="0"/>
              <a:t>the original production of the play, </a:t>
            </a:r>
          </a:p>
          <a:p>
            <a:pPr marL="0" indent="0">
              <a:buNone/>
            </a:pPr>
            <a:r>
              <a:rPr lang="en-GB" dirty="0" smtClean="0"/>
              <a:t>what do </a:t>
            </a:r>
            <a:r>
              <a:rPr lang="en-GB" dirty="0"/>
              <a:t>you see as the </a:t>
            </a:r>
            <a:r>
              <a:rPr lang="en-GB" dirty="0" smtClean="0"/>
              <a:t>possible</a:t>
            </a:r>
          </a:p>
          <a:p>
            <a:pPr marL="0" indent="0">
              <a:buNone/>
            </a:pPr>
            <a:r>
              <a:rPr lang="en-GB" dirty="0" smtClean="0"/>
              <a:t>themes </a:t>
            </a:r>
            <a:r>
              <a:rPr lang="en-GB" dirty="0"/>
              <a:t>of </a:t>
            </a:r>
            <a:r>
              <a:rPr lang="en-GB" i="1" dirty="0" smtClean="0"/>
              <a:t>Jerusalem </a:t>
            </a:r>
            <a:r>
              <a:rPr lang="en-GB" dirty="0" smtClean="0"/>
              <a:t>(i.e. what do </a:t>
            </a:r>
          </a:p>
          <a:p>
            <a:pPr marL="0" indent="0">
              <a:buNone/>
            </a:pPr>
            <a:r>
              <a:rPr lang="en-GB" dirty="0" smtClean="0"/>
              <a:t>you think it might be about)?</a:t>
            </a:r>
            <a:endParaRPr lang="en-GB" dirty="0"/>
          </a:p>
          <a:p>
            <a:endParaRPr lang="en-GB" dirty="0"/>
          </a:p>
        </p:txBody>
      </p:sp>
      <p:pic>
        <p:nvPicPr>
          <p:cNvPr id="4" name="Picture 3">
            <a:extLst>
              <a:ext uri="{FF2B5EF4-FFF2-40B4-BE49-F238E27FC236}">
                <a16:creationId xmlns="" xmlns:a16="http://schemas.microsoft.com/office/drawing/2014/main" id="{40E22715-9204-4919-8F2E-FD26196CA474}"/>
              </a:ext>
            </a:extLst>
          </p:cNvPr>
          <p:cNvPicPr>
            <a:picLocks noChangeAspect="1"/>
          </p:cNvPicPr>
          <p:nvPr/>
        </p:nvPicPr>
        <p:blipFill>
          <a:blip r:embed="rId3"/>
          <a:stretch>
            <a:fillRect/>
          </a:stretch>
        </p:blipFill>
        <p:spPr>
          <a:xfrm>
            <a:off x="6019183" y="-93357"/>
            <a:ext cx="5334617" cy="7052237"/>
          </a:xfrm>
          <a:prstGeom prst="rect">
            <a:avLst/>
          </a:prstGeom>
        </p:spPr>
      </p:pic>
    </p:spTree>
    <p:extLst>
      <p:ext uri="{BB962C8B-B14F-4D97-AF65-F5344CB8AC3E}">
        <p14:creationId xmlns:p14="http://schemas.microsoft.com/office/powerpoint/2010/main" val="1070731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extLst>
              <a:ext uri="{FF2B5EF4-FFF2-40B4-BE49-F238E27FC236}">
                <a16:creationId xmlns="" xmlns:a16="http://schemas.microsoft.com/office/drawing/2014/main" id="{40E22715-9204-4919-8F2E-FD26196CA474}"/>
              </a:ext>
            </a:extLst>
          </p:cNvPr>
          <p:cNvPicPr>
            <a:picLocks noGrp="1" noChangeAspect="1"/>
          </p:cNvPicPr>
          <p:nvPr>
            <p:ph idx="1"/>
          </p:nvPr>
        </p:nvPicPr>
        <p:blipFill>
          <a:blip r:embed="rId2"/>
          <a:stretch>
            <a:fillRect/>
          </a:stretch>
        </p:blipFill>
        <p:spPr>
          <a:xfrm>
            <a:off x="7608297" y="1326091"/>
            <a:ext cx="3291540" cy="4351338"/>
          </a:xfrm>
          <a:prstGeom prst="rect">
            <a:avLst/>
          </a:prstGeom>
        </p:spPr>
      </p:pic>
      <p:sp>
        <p:nvSpPr>
          <p:cNvPr id="5" name="TextBox 4"/>
          <p:cNvSpPr txBox="1"/>
          <p:nvPr/>
        </p:nvSpPr>
        <p:spPr>
          <a:xfrm>
            <a:off x="2065867" y="1879600"/>
            <a:ext cx="3640666" cy="369332"/>
          </a:xfrm>
          <a:prstGeom prst="rect">
            <a:avLst/>
          </a:prstGeom>
          <a:noFill/>
        </p:spPr>
        <p:txBody>
          <a:bodyPr wrap="square" rtlCol="0">
            <a:spAutoFit/>
          </a:bodyPr>
          <a:lstStyle/>
          <a:p>
            <a:r>
              <a:rPr lang="en-GB" dirty="0" smtClean="0"/>
              <a:t>Natural (moon, trees, clearing)</a:t>
            </a:r>
            <a:endParaRPr lang="en-GB" dirty="0"/>
          </a:p>
        </p:txBody>
      </p:sp>
      <p:sp>
        <p:nvSpPr>
          <p:cNvPr id="6" name="TextBox 5"/>
          <p:cNvSpPr txBox="1"/>
          <p:nvPr/>
        </p:nvSpPr>
        <p:spPr>
          <a:xfrm>
            <a:off x="2116667" y="2463800"/>
            <a:ext cx="3556000" cy="646331"/>
          </a:xfrm>
          <a:prstGeom prst="rect">
            <a:avLst/>
          </a:prstGeom>
          <a:noFill/>
        </p:spPr>
        <p:txBody>
          <a:bodyPr wrap="square" rtlCol="0">
            <a:spAutoFit/>
          </a:bodyPr>
          <a:lstStyle/>
          <a:p>
            <a:r>
              <a:rPr lang="en-GB" dirty="0" smtClean="0"/>
              <a:t>V manmade (mobile home, chairs and tables </a:t>
            </a:r>
            <a:r>
              <a:rPr lang="en-GB" dirty="0" err="1" smtClean="0"/>
              <a:t>etc</a:t>
            </a:r>
            <a:r>
              <a:rPr lang="en-GB" dirty="0" smtClean="0"/>
              <a:t>)</a:t>
            </a:r>
            <a:endParaRPr lang="en-GB" dirty="0"/>
          </a:p>
        </p:txBody>
      </p:sp>
      <p:sp>
        <p:nvSpPr>
          <p:cNvPr id="7" name="TextBox 6"/>
          <p:cNvSpPr txBox="1"/>
          <p:nvPr/>
        </p:nvSpPr>
        <p:spPr>
          <a:xfrm>
            <a:off x="2065867" y="3217333"/>
            <a:ext cx="3056466" cy="646331"/>
          </a:xfrm>
          <a:prstGeom prst="rect">
            <a:avLst/>
          </a:prstGeom>
          <a:noFill/>
        </p:spPr>
        <p:txBody>
          <a:bodyPr wrap="square" rtlCol="0">
            <a:spAutoFit/>
          </a:bodyPr>
          <a:lstStyle/>
          <a:p>
            <a:r>
              <a:rPr lang="en-GB" dirty="0" smtClean="0"/>
              <a:t>Ancient (the wood, the wyvern flag)</a:t>
            </a:r>
            <a:endParaRPr lang="en-GB" dirty="0"/>
          </a:p>
        </p:txBody>
      </p:sp>
      <p:sp>
        <p:nvSpPr>
          <p:cNvPr id="8" name="TextBox 7"/>
          <p:cNvSpPr txBox="1"/>
          <p:nvPr/>
        </p:nvSpPr>
        <p:spPr>
          <a:xfrm>
            <a:off x="2065867" y="4064000"/>
            <a:ext cx="2497667" cy="646331"/>
          </a:xfrm>
          <a:prstGeom prst="rect">
            <a:avLst/>
          </a:prstGeom>
          <a:noFill/>
        </p:spPr>
        <p:txBody>
          <a:bodyPr wrap="square" rtlCol="0">
            <a:spAutoFit/>
          </a:bodyPr>
          <a:lstStyle/>
          <a:p>
            <a:r>
              <a:rPr lang="en-GB" dirty="0" smtClean="0"/>
              <a:t>v modern (the plastic furniture, the sofa </a:t>
            </a:r>
            <a:r>
              <a:rPr lang="en-GB" dirty="0" err="1" smtClean="0"/>
              <a:t>etc</a:t>
            </a:r>
            <a:r>
              <a:rPr lang="en-GB" dirty="0" smtClean="0"/>
              <a:t>)</a:t>
            </a:r>
            <a:endParaRPr lang="en-GB" dirty="0"/>
          </a:p>
        </p:txBody>
      </p:sp>
      <p:cxnSp>
        <p:nvCxnSpPr>
          <p:cNvPr id="10" name="Straight Arrow Connector 9"/>
          <p:cNvCxnSpPr/>
          <p:nvPr/>
        </p:nvCxnSpPr>
        <p:spPr>
          <a:xfrm>
            <a:off x="5029200" y="2064266"/>
            <a:ext cx="2785533" cy="126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06882" y="2786965"/>
            <a:ext cx="3685615" cy="118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14700" y="3698577"/>
            <a:ext cx="51011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48667" y="4267200"/>
            <a:ext cx="5452533" cy="592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19301" y="5077264"/>
            <a:ext cx="2150533" cy="1200329"/>
          </a:xfrm>
          <a:prstGeom prst="rect">
            <a:avLst/>
          </a:prstGeom>
          <a:noFill/>
        </p:spPr>
        <p:txBody>
          <a:bodyPr wrap="square" rtlCol="0">
            <a:spAutoFit/>
          </a:bodyPr>
          <a:lstStyle/>
          <a:p>
            <a:r>
              <a:rPr lang="en-GB" dirty="0" smtClean="0"/>
              <a:t>community/unity (characters in a circle, listening to a speaker)</a:t>
            </a:r>
            <a:endParaRPr lang="en-GB" dirty="0"/>
          </a:p>
        </p:txBody>
      </p:sp>
      <p:cxnSp>
        <p:nvCxnSpPr>
          <p:cNvPr id="19" name="Straight Arrow Connector 18"/>
          <p:cNvCxnSpPr/>
          <p:nvPr/>
        </p:nvCxnSpPr>
        <p:spPr>
          <a:xfrm flipV="1">
            <a:off x="3886200" y="5006665"/>
            <a:ext cx="3722097" cy="35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23267" y="4452110"/>
            <a:ext cx="4580466" cy="1095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31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26" y="122493"/>
            <a:ext cx="10058400" cy="1609344"/>
          </a:xfrm>
        </p:spPr>
        <p:txBody>
          <a:bodyPr>
            <a:normAutofit fontScale="90000"/>
          </a:bodyPr>
          <a:lstStyle/>
          <a:p>
            <a:r>
              <a:rPr lang="en-GB" dirty="0" smtClean="0"/>
              <a:t>Link these quotes together – identifying as many themes as you can</a:t>
            </a:r>
            <a:endParaRPr lang="en-GB" dirty="0"/>
          </a:p>
        </p:txBody>
      </p:sp>
      <p:pic>
        <p:nvPicPr>
          <p:cNvPr id="4" name="Content Placeholder 3"/>
          <p:cNvPicPr>
            <a:picLocks noGrp="1" noChangeAspect="1"/>
          </p:cNvPicPr>
          <p:nvPr>
            <p:ph idx="1"/>
          </p:nvPr>
        </p:nvPicPr>
        <p:blipFill>
          <a:blip r:embed="rId2"/>
          <a:stretch>
            <a:fillRect/>
          </a:stretch>
        </p:blipFill>
        <p:spPr>
          <a:xfrm>
            <a:off x="456214" y="1922858"/>
            <a:ext cx="1931173" cy="4336817"/>
          </a:xfrm>
          <a:prstGeom prst="rect">
            <a:avLst/>
          </a:prstGeom>
        </p:spPr>
      </p:pic>
      <p:pic>
        <p:nvPicPr>
          <p:cNvPr id="5" name="Picture 4"/>
          <p:cNvPicPr>
            <a:picLocks noChangeAspect="1"/>
          </p:cNvPicPr>
          <p:nvPr/>
        </p:nvPicPr>
        <p:blipFill>
          <a:blip r:embed="rId3"/>
          <a:stretch>
            <a:fillRect/>
          </a:stretch>
        </p:blipFill>
        <p:spPr>
          <a:xfrm>
            <a:off x="9078218" y="1332308"/>
            <a:ext cx="2124075" cy="5257800"/>
          </a:xfrm>
          <a:prstGeom prst="rect">
            <a:avLst/>
          </a:prstGeom>
        </p:spPr>
      </p:pic>
      <p:pic>
        <p:nvPicPr>
          <p:cNvPr id="6" name="Picture 5"/>
          <p:cNvPicPr>
            <a:picLocks noChangeAspect="1"/>
          </p:cNvPicPr>
          <p:nvPr/>
        </p:nvPicPr>
        <p:blipFill>
          <a:blip r:embed="rId4"/>
          <a:stretch>
            <a:fillRect/>
          </a:stretch>
        </p:blipFill>
        <p:spPr>
          <a:xfrm>
            <a:off x="3777440" y="4172452"/>
            <a:ext cx="1925821" cy="2685548"/>
          </a:xfrm>
          <a:prstGeom prst="rect">
            <a:avLst/>
          </a:prstGeom>
        </p:spPr>
      </p:pic>
      <p:pic>
        <p:nvPicPr>
          <p:cNvPr id="7" name="Picture 6"/>
          <p:cNvPicPr>
            <a:picLocks noChangeAspect="1"/>
          </p:cNvPicPr>
          <p:nvPr/>
        </p:nvPicPr>
        <p:blipFill>
          <a:blip r:embed="rId5"/>
          <a:stretch>
            <a:fillRect/>
          </a:stretch>
        </p:blipFill>
        <p:spPr>
          <a:xfrm>
            <a:off x="6749462" y="1922858"/>
            <a:ext cx="2162175" cy="4076700"/>
          </a:xfrm>
          <a:prstGeom prst="rect">
            <a:avLst/>
          </a:prstGeom>
        </p:spPr>
      </p:pic>
      <p:pic>
        <p:nvPicPr>
          <p:cNvPr id="8" name="Picture 7"/>
          <p:cNvPicPr>
            <a:picLocks noChangeAspect="1"/>
          </p:cNvPicPr>
          <p:nvPr/>
        </p:nvPicPr>
        <p:blipFill>
          <a:blip r:embed="rId6"/>
          <a:stretch>
            <a:fillRect/>
          </a:stretch>
        </p:blipFill>
        <p:spPr>
          <a:xfrm>
            <a:off x="3699278" y="1722249"/>
            <a:ext cx="2141227" cy="2369017"/>
          </a:xfrm>
          <a:prstGeom prst="rect">
            <a:avLst/>
          </a:prstGeom>
        </p:spPr>
      </p:pic>
    </p:spTree>
    <p:extLst>
      <p:ext uri="{BB962C8B-B14F-4D97-AF65-F5344CB8AC3E}">
        <p14:creationId xmlns:p14="http://schemas.microsoft.com/office/powerpoint/2010/main" val="110840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themes…</a:t>
            </a:r>
          </a:p>
        </p:txBody>
      </p:sp>
      <p:sp>
        <p:nvSpPr>
          <p:cNvPr id="3" name="Content Placeholder 2"/>
          <p:cNvSpPr>
            <a:spLocks noGrp="1"/>
          </p:cNvSpPr>
          <p:nvPr>
            <p:ph idx="1"/>
          </p:nvPr>
        </p:nvSpPr>
        <p:spPr/>
        <p:txBody>
          <a:bodyPr/>
          <a:lstStyle/>
          <a:p>
            <a:endParaRPr lang="en-GB" dirty="0"/>
          </a:p>
          <a:p>
            <a:endParaRPr lang="en-GB" dirty="0"/>
          </a:p>
          <a:p>
            <a:r>
              <a:rPr lang="en-GB" dirty="0" smtClean="0"/>
              <a:t>Any more that have emerged</a:t>
            </a:r>
            <a:r>
              <a:rPr lang="en-GB" dirty="0" smtClean="0"/>
              <a:t>?</a:t>
            </a:r>
            <a:endParaRPr lang="en-GB" dirty="0"/>
          </a:p>
          <a:p>
            <a:endParaRPr lang="en-GB" dirty="0"/>
          </a:p>
        </p:txBody>
      </p:sp>
    </p:spTree>
    <p:extLst>
      <p:ext uri="{BB962C8B-B14F-4D97-AF65-F5344CB8AC3E}">
        <p14:creationId xmlns:p14="http://schemas.microsoft.com/office/powerpoint/2010/main" val="390352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start you off…</a:t>
            </a:r>
          </a:p>
        </p:txBody>
      </p:sp>
      <p:sp>
        <p:nvSpPr>
          <p:cNvPr id="3" name="Content Placeholder 2"/>
          <p:cNvSpPr>
            <a:spLocks noGrp="1"/>
          </p:cNvSpPr>
          <p:nvPr>
            <p:ph idx="1"/>
          </p:nvPr>
        </p:nvSpPr>
        <p:spPr>
          <a:xfrm>
            <a:off x="1295401" y="2285999"/>
            <a:ext cx="9601196" cy="3589869"/>
          </a:xfrm>
        </p:spPr>
        <p:txBody>
          <a:bodyPr>
            <a:normAutofit fontScale="55000" lnSpcReduction="20000"/>
          </a:bodyPr>
          <a:lstStyle/>
          <a:p>
            <a:endParaRPr lang="en-GB" dirty="0"/>
          </a:p>
          <a:p>
            <a:r>
              <a:rPr lang="en-GB" dirty="0"/>
              <a:t>“Englishness”</a:t>
            </a:r>
          </a:p>
          <a:p>
            <a:r>
              <a:rPr lang="en-GB" dirty="0"/>
              <a:t>Role of myth in contemporary England</a:t>
            </a:r>
          </a:p>
          <a:p>
            <a:r>
              <a:rPr lang="en-GB" dirty="0"/>
              <a:t>Anarchic v civilised world</a:t>
            </a:r>
          </a:p>
          <a:p>
            <a:r>
              <a:rPr lang="en-GB" dirty="0"/>
              <a:t>Creation of stories</a:t>
            </a:r>
          </a:p>
          <a:p>
            <a:r>
              <a:rPr lang="en-GB" dirty="0"/>
              <a:t>Truth/reality</a:t>
            </a:r>
          </a:p>
          <a:p>
            <a:r>
              <a:rPr lang="en-GB" dirty="0"/>
              <a:t>Official and the anarchic</a:t>
            </a:r>
          </a:p>
          <a:p>
            <a:r>
              <a:rPr lang="en-GB" dirty="0"/>
              <a:t>Society v the outsider</a:t>
            </a:r>
          </a:p>
          <a:p>
            <a:r>
              <a:rPr lang="en-GB" dirty="0"/>
              <a:t>Urban v rural</a:t>
            </a:r>
          </a:p>
          <a:p>
            <a:r>
              <a:rPr lang="en-GB" dirty="0"/>
              <a:t>Ancient v the modern</a:t>
            </a:r>
          </a:p>
          <a:p>
            <a:r>
              <a:rPr lang="en-GB" dirty="0"/>
              <a:t>Love</a:t>
            </a:r>
          </a:p>
          <a:p>
            <a:r>
              <a:rPr lang="en-GB" dirty="0"/>
              <a:t>Friendship</a:t>
            </a:r>
          </a:p>
          <a:p>
            <a:r>
              <a:rPr lang="en-GB" dirty="0"/>
              <a:t>Loyalty </a:t>
            </a:r>
            <a:r>
              <a:rPr lang="en-GB" dirty="0" err="1"/>
              <a:t>etc</a:t>
            </a:r>
            <a:r>
              <a:rPr lang="en-GB" dirty="0"/>
              <a:t> </a:t>
            </a:r>
            <a:r>
              <a:rPr lang="en-GB" dirty="0" err="1"/>
              <a:t>etc</a:t>
            </a:r>
            <a:endParaRPr lang="en-GB" dirty="0"/>
          </a:p>
        </p:txBody>
      </p:sp>
    </p:spTree>
    <p:extLst>
      <p:ext uri="{BB962C8B-B14F-4D97-AF65-F5344CB8AC3E}">
        <p14:creationId xmlns:p14="http://schemas.microsoft.com/office/powerpoint/2010/main" val="2115018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638</TotalTime>
  <Words>1710</Words>
  <Application>Microsoft Office PowerPoint</Application>
  <PresentationFormat>Widescreen</PresentationFormat>
  <Paragraphs>163</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Rockwell</vt:lpstr>
      <vt:lpstr>Rockwell Condensed</vt:lpstr>
      <vt:lpstr>Wingdings</vt:lpstr>
      <vt:lpstr>Wood Type</vt:lpstr>
      <vt:lpstr>Jerusalem - week three</vt:lpstr>
      <vt:lpstr>Analysing the text</vt:lpstr>
      <vt:lpstr>PowerPoint Presentation</vt:lpstr>
      <vt:lpstr>PowerPoint Presentation</vt:lpstr>
      <vt:lpstr>The themes…</vt:lpstr>
      <vt:lpstr>PowerPoint Presentation</vt:lpstr>
      <vt:lpstr>Link these quotes together – identifying as many themes as you can</vt:lpstr>
      <vt:lpstr>The themes…</vt:lpstr>
      <vt:lpstr>To start you off…</vt:lpstr>
      <vt:lpstr>Annotating the text</vt:lpstr>
      <vt:lpstr>Discourse:  what is it?</vt:lpstr>
      <vt:lpstr>Read on to P 18</vt:lpstr>
      <vt:lpstr>p 15</vt:lpstr>
      <vt:lpstr>p 16</vt:lpstr>
      <vt:lpstr>p 17</vt:lpstr>
      <vt:lpstr>Conversational Power – instrumental and influential</vt:lpstr>
      <vt:lpstr>PowerPoint Presentation</vt:lpstr>
      <vt:lpstr>Re-Write this extract to re-dress the power balance.</vt:lpstr>
      <vt:lpstr>Your essay – due in 29 September 2020. </vt:lpstr>
      <vt:lpstr>Your favourite quote or term so far….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Jerusalem - week three</dc:title>
  <dc:creator>David Kinder</dc:creator>
  <cp:lastModifiedBy>David Kinder</cp:lastModifiedBy>
  <cp:revision>21</cp:revision>
  <cp:lastPrinted>2019-09-19T11:08:35Z</cp:lastPrinted>
  <dcterms:created xsi:type="dcterms:W3CDTF">2016-09-26T09:23:43Z</dcterms:created>
  <dcterms:modified xsi:type="dcterms:W3CDTF">2020-09-17T14:05:22Z</dcterms:modified>
</cp:coreProperties>
</file>