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sldIdLst>
    <p:sldId id="256" r:id="rId2"/>
    <p:sldId id="259" r:id="rId3"/>
    <p:sldId id="260" r:id="rId4"/>
    <p:sldId id="261" r:id="rId5"/>
    <p:sldId id="272" r:id="rId6"/>
    <p:sldId id="263" r:id="rId7"/>
    <p:sldId id="268" r:id="rId8"/>
    <p:sldId id="270" r:id="rId9"/>
    <p:sldId id="269" r:id="rId10"/>
    <p:sldId id="264" r:id="rId11"/>
    <p:sldId id="271" r:id="rId12"/>
    <p:sldId id="265" r:id="rId13"/>
    <p:sldId id="273" r:id="rId14"/>
    <p:sldId id="266"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080CE-0303-4710-A89B-CF023F5C4344}"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DC8B2-3CAA-42A3-9A66-0FBD4F98C8AC}" type="slidenum">
              <a:rPr lang="en-GB" smtClean="0"/>
              <a:t>‹#›</a:t>
            </a:fld>
            <a:endParaRPr lang="en-GB"/>
          </a:p>
        </p:txBody>
      </p:sp>
    </p:spTree>
    <p:extLst>
      <p:ext uri="{BB962C8B-B14F-4D97-AF65-F5344CB8AC3E}">
        <p14:creationId xmlns:p14="http://schemas.microsoft.com/office/powerpoint/2010/main" val="427026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Aims and objectives:  to</a:t>
            </a:r>
            <a:r>
              <a:rPr lang="en-GB" baseline="0" dirty="0" smtClean="0"/>
              <a:t> look at the reason why Ishiguro chose the first person narrative voice – to revise the contents of Chapter One.</a:t>
            </a:r>
            <a:endParaRPr lang="en-GB" dirty="0"/>
          </a:p>
        </p:txBody>
      </p:sp>
      <p:sp>
        <p:nvSpPr>
          <p:cNvPr id="4" name="Slide Number Placeholder 3"/>
          <p:cNvSpPr>
            <a:spLocks noGrp="1"/>
          </p:cNvSpPr>
          <p:nvPr>
            <p:ph type="sldNum" sz="quarter" idx="10"/>
          </p:nvPr>
        </p:nvSpPr>
        <p:spPr/>
        <p:txBody>
          <a:bodyPr/>
          <a:lstStyle/>
          <a:p>
            <a:fld id="{F3DDC8B2-3CAA-42A3-9A66-0FBD4F98C8AC}" type="slidenum">
              <a:rPr lang="en-GB" smtClean="0"/>
              <a:t>1</a:t>
            </a:fld>
            <a:endParaRPr lang="en-GB"/>
          </a:p>
        </p:txBody>
      </p:sp>
    </p:spTree>
    <p:extLst>
      <p:ext uri="{BB962C8B-B14F-4D97-AF65-F5344CB8AC3E}">
        <p14:creationId xmlns:p14="http://schemas.microsoft.com/office/powerpoint/2010/main" val="313414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Write in the third person, write in the first person… which is easier?</a:t>
            </a:r>
          </a:p>
        </p:txBody>
      </p:sp>
      <p:sp>
        <p:nvSpPr>
          <p:cNvPr id="4" name="Slide Number Placeholder 3"/>
          <p:cNvSpPr>
            <a:spLocks noGrp="1"/>
          </p:cNvSpPr>
          <p:nvPr>
            <p:ph type="sldNum" sz="quarter" idx="10"/>
          </p:nvPr>
        </p:nvSpPr>
        <p:spPr/>
        <p:txBody>
          <a:bodyPr/>
          <a:lstStyle/>
          <a:p>
            <a:fld id="{CD47F6CA-22A3-4351-ABB2-0D4778606ACF}" type="slidenum">
              <a:rPr lang="en-GB" smtClean="0"/>
              <a:t>6</a:t>
            </a:fld>
            <a:endParaRPr lang="en-GB"/>
          </a:p>
        </p:txBody>
      </p:sp>
    </p:spTree>
    <p:extLst>
      <p:ext uri="{BB962C8B-B14F-4D97-AF65-F5344CB8AC3E}">
        <p14:creationId xmlns:p14="http://schemas.microsoft.com/office/powerpoint/2010/main" val="356935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Write in the third person, write in the first person… which is easier?</a:t>
            </a:r>
          </a:p>
        </p:txBody>
      </p:sp>
      <p:sp>
        <p:nvSpPr>
          <p:cNvPr id="4" name="Slide Number Placeholder 3"/>
          <p:cNvSpPr>
            <a:spLocks noGrp="1"/>
          </p:cNvSpPr>
          <p:nvPr>
            <p:ph type="sldNum" sz="quarter" idx="10"/>
          </p:nvPr>
        </p:nvSpPr>
        <p:spPr/>
        <p:txBody>
          <a:bodyPr/>
          <a:lstStyle/>
          <a:p>
            <a:fld id="{CD47F6CA-22A3-4351-ABB2-0D4778606ACF}" type="slidenum">
              <a:rPr lang="en-GB" smtClean="0"/>
              <a:t>7</a:t>
            </a:fld>
            <a:endParaRPr lang="en-GB"/>
          </a:p>
        </p:txBody>
      </p:sp>
    </p:spTree>
    <p:extLst>
      <p:ext uri="{BB962C8B-B14F-4D97-AF65-F5344CB8AC3E}">
        <p14:creationId xmlns:p14="http://schemas.microsoft.com/office/powerpoint/2010/main" val="304902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with this scene…. discussion about narrative proximity</a:t>
            </a:r>
          </a:p>
        </p:txBody>
      </p:sp>
      <p:sp>
        <p:nvSpPr>
          <p:cNvPr id="4" name="Slide Number Placeholder 3"/>
          <p:cNvSpPr>
            <a:spLocks noGrp="1"/>
          </p:cNvSpPr>
          <p:nvPr>
            <p:ph type="sldNum" sz="quarter" idx="10"/>
          </p:nvPr>
        </p:nvSpPr>
        <p:spPr/>
        <p:txBody>
          <a:bodyPr/>
          <a:lstStyle/>
          <a:p>
            <a:fld id="{CD47F6CA-22A3-4351-ABB2-0D4778606ACF}" type="slidenum">
              <a:rPr lang="en-GB" smtClean="0"/>
              <a:t>9</a:t>
            </a:fld>
            <a:endParaRPr lang="en-GB"/>
          </a:p>
        </p:txBody>
      </p:sp>
    </p:spTree>
    <p:extLst>
      <p:ext uri="{BB962C8B-B14F-4D97-AF65-F5344CB8AC3E}">
        <p14:creationId xmlns:p14="http://schemas.microsoft.com/office/powerpoint/2010/main" val="55409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with this scene…. discussion about narrative proximity</a:t>
            </a:r>
          </a:p>
        </p:txBody>
      </p:sp>
      <p:sp>
        <p:nvSpPr>
          <p:cNvPr id="4" name="Slide Number Placeholder 3"/>
          <p:cNvSpPr>
            <a:spLocks noGrp="1"/>
          </p:cNvSpPr>
          <p:nvPr>
            <p:ph type="sldNum" sz="quarter" idx="10"/>
          </p:nvPr>
        </p:nvSpPr>
        <p:spPr/>
        <p:txBody>
          <a:bodyPr/>
          <a:lstStyle/>
          <a:p>
            <a:fld id="{CD47F6CA-22A3-4351-ABB2-0D4778606ACF}" type="slidenum">
              <a:rPr lang="en-GB" smtClean="0"/>
              <a:t>10</a:t>
            </a:fld>
            <a:endParaRPr lang="en-GB"/>
          </a:p>
        </p:txBody>
      </p:sp>
    </p:spTree>
    <p:extLst>
      <p:ext uri="{BB962C8B-B14F-4D97-AF65-F5344CB8AC3E}">
        <p14:creationId xmlns:p14="http://schemas.microsoft.com/office/powerpoint/2010/main" val="366228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47F6CA-22A3-4351-ABB2-0D4778606ACF}" type="slidenum">
              <a:rPr lang="en-GB" smtClean="0"/>
              <a:t>12</a:t>
            </a:fld>
            <a:endParaRPr lang="en-GB"/>
          </a:p>
        </p:txBody>
      </p:sp>
    </p:spTree>
    <p:extLst>
      <p:ext uri="{BB962C8B-B14F-4D97-AF65-F5344CB8AC3E}">
        <p14:creationId xmlns:p14="http://schemas.microsoft.com/office/powerpoint/2010/main" val="62128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9/17/2020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9/17/2020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Week:  Narrative voice</a:t>
            </a:r>
            <a:endParaRPr lang="en-GB" dirty="0"/>
          </a:p>
        </p:txBody>
      </p:sp>
      <p:sp>
        <p:nvSpPr>
          <p:cNvPr id="3" name="Subtitle 2"/>
          <p:cNvSpPr>
            <a:spLocks noGrp="1"/>
          </p:cNvSpPr>
          <p:nvPr>
            <p:ph type="subTitle" idx="1"/>
          </p:nvPr>
        </p:nvSpPr>
        <p:spPr/>
        <p:txBody>
          <a:bodyPr/>
          <a:lstStyle/>
          <a:p>
            <a:r>
              <a:rPr lang="en-GB" dirty="0" smtClean="0"/>
              <a:t>Never Let Me Go</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825" y="2202381"/>
            <a:ext cx="2467865" cy="2467865"/>
          </a:xfrm>
          <a:prstGeom prst="rect">
            <a:avLst/>
          </a:prstGeom>
        </p:spPr>
      </p:pic>
    </p:spTree>
    <p:extLst>
      <p:ext uri="{BB962C8B-B14F-4D97-AF65-F5344CB8AC3E}">
        <p14:creationId xmlns:p14="http://schemas.microsoft.com/office/powerpoint/2010/main" val="855558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Write </a:t>
            </a:r>
            <a:r>
              <a:rPr lang="en-GB" dirty="0"/>
              <a:t>one or two sentences in the third person, responding to this picture.</a:t>
            </a:r>
            <a:br>
              <a:rPr lang="en-GB" dirty="0"/>
            </a:br>
            <a:r>
              <a:rPr lang="en-GB" dirty="0"/>
              <a:t/>
            </a:r>
            <a:br>
              <a:rPr lang="en-GB" dirty="0"/>
            </a:br>
            <a:r>
              <a:rPr lang="en-GB" dirty="0" smtClean="0"/>
              <a:t/>
            </a:r>
            <a:br>
              <a:rPr lang="en-GB" dirty="0" smtClean="0"/>
            </a:br>
            <a:endParaRPr lang="en-GB" dirty="0"/>
          </a:p>
        </p:txBody>
      </p:sp>
      <p:pic>
        <p:nvPicPr>
          <p:cNvPr id="4" name="Content Placeholder 3"/>
          <p:cNvPicPr>
            <a:picLocks noGrp="1" noChangeAspect="1"/>
          </p:cNvPicPr>
          <p:nvPr>
            <p:ph idx="1"/>
          </p:nvPr>
        </p:nvPicPr>
        <p:blipFill>
          <a:blip r:embed="rId3"/>
          <a:stretch>
            <a:fillRect/>
          </a:stretch>
        </p:blipFill>
        <p:spPr>
          <a:xfrm>
            <a:off x="3495312" y="1507067"/>
            <a:ext cx="8275806" cy="3517218"/>
          </a:xfrm>
          <a:prstGeom prst="rect">
            <a:avLst/>
          </a:prstGeom>
        </p:spPr>
      </p:pic>
    </p:spTree>
    <p:extLst>
      <p:ext uri="{BB962C8B-B14F-4D97-AF65-F5344CB8AC3E}">
        <p14:creationId xmlns:p14="http://schemas.microsoft.com/office/powerpoint/2010/main" val="185718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is easier?</a:t>
            </a:r>
            <a:br>
              <a:rPr lang="en-GB" dirty="0" smtClean="0"/>
            </a:br>
            <a:r>
              <a:rPr lang="en-GB" dirty="0" smtClean="0"/>
              <a:t>And why?</a:t>
            </a:r>
            <a:endParaRPr lang="en-GB" dirty="0"/>
          </a:p>
        </p:txBody>
      </p:sp>
      <p:pic>
        <p:nvPicPr>
          <p:cNvPr id="4" name="Content Placeholder 3"/>
          <p:cNvPicPr>
            <a:picLocks noGrp="1" noChangeAspect="1"/>
          </p:cNvPicPr>
          <p:nvPr>
            <p:ph idx="1"/>
          </p:nvPr>
        </p:nvPicPr>
        <p:blipFill>
          <a:blip r:embed="rId2"/>
          <a:stretch>
            <a:fillRect/>
          </a:stretch>
        </p:blipFill>
        <p:spPr>
          <a:xfrm>
            <a:off x="3868738" y="1869757"/>
            <a:ext cx="7315200" cy="3108960"/>
          </a:xfrm>
          <a:prstGeom prst="rect">
            <a:avLst/>
          </a:prstGeom>
        </p:spPr>
      </p:pic>
    </p:spTree>
    <p:extLst>
      <p:ext uri="{BB962C8B-B14F-4D97-AF65-F5344CB8AC3E}">
        <p14:creationId xmlns:p14="http://schemas.microsoft.com/office/powerpoint/2010/main" val="2714701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use a first person narrator?</a:t>
            </a:r>
          </a:p>
        </p:txBody>
      </p:sp>
      <p:sp>
        <p:nvSpPr>
          <p:cNvPr id="3" name="Content Placeholder 2"/>
          <p:cNvSpPr>
            <a:spLocks noGrp="1"/>
          </p:cNvSpPr>
          <p:nvPr>
            <p:ph idx="1"/>
          </p:nvPr>
        </p:nvSpPr>
        <p:spPr/>
        <p:txBody>
          <a:bodyPr/>
          <a:lstStyle/>
          <a:p>
            <a:pPr marL="457200" indent="-457200"/>
            <a:r>
              <a:rPr lang="en-GB" dirty="0"/>
              <a:t>Establishes a sense of intimacy with the reader</a:t>
            </a:r>
          </a:p>
          <a:p>
            <a:pPr marL="457200" indent="-457200"/>
            <a:r>
              <a:rPr lang="en-GB" dirty="0"/>
              <a:t>Gives the reader insight into his or her thoughts or feelings </a:t>
            </a:r>
          </a:p>
          <a:p>
            <a:pPr marL="457200" indent="-457200"/>
            <a:r>
              <a:rPr lang="en-GB" dirty="0"/>
              <a:t>Introduces a particular voice</a:t>
            </a:r>
          </a:p>
          <a:p>
            <a:pPr marL="457200" indent="-457200"/>
            <a:r>
              <a:rPr lang="en-GB" dirty="0"/>
              <a:t>Allows the author to create an unreliable narrator:  biased/questionable moral values/obtuse/limited knowledge</a:t>
            </a:r>
          </a:p>
          <a:p>
            <a:pPr marL="457200" indent="-457200"/>
            <a:r>
              <a:rPr lang="en-GB" dirty="0"/>
              <a:t>The reader has to work harder to piece together the novel</a:t>
            </a:r>
          </a:p>
          <a:p>
            <a:endParaRPr lang="en-GB" dirty="0"/>
          </a:p>
        </p:txBody>
      </p:sp>
    </p:spTree>
    <p:extLst>
      <p:ext uri="{BB962C8B-B14F-4D97-AF65-F5344CB8AC3E}">
        <p14:creationId xmlns:p14="http://schemas.microsoft.com/office/powerpoint/2010/main" val="30431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  analyse the narrative choices and features on pp 3- 5</a:t>
            </a:r>
            <a:br>
              <a:rPr lang="en-GB" dirty="0" smtClean="0"/>
            </a:br>
            <a:r>
              <a:rPr lang="en-GB" dirty="0" smtClean="0"/>
              <a:t>Some terms to help you:  </a:t>
            </a:r>
            <a:endParaRPr lang="en-GB" dirty="0"/>
          </a:p>
        </p:txBody>
      </p:sp>
      <p:sp>
        <p:nvSpPr>
          <p:cNvPr id="3" name="Content Placeholder 2"/>
          <p:cNvSpPr>
            <a:spLocks noGrp="1"/>
          </p:cNvSpPr>
          <p:nvPr>
            <p:ph idx="1"/>
          </p:nvPr>
        </p:nvSpPr>
        <p:spPr/>
        <p:txBody>
          <a:bodyPr>
            <a:normAutofit fontScale="85000" lnSpcReduction="20000"/>
          </a:bodyPr>
          <a:lstStyle/>
          <a:p>
            <a:r>
              <a:rPr lang="en-GB" dirty="0">
                <a:solidFill>
                  <a:srgbClr val="00B0F0"/>
                </a:solidFill>
              </a:rPr>
              <a:t>naïve </a:t>
            </a:r>
            <a:r>
              <a:rPr lang="en-GB" dirty="0" smtClean="0">
                <a:solidFill>
                  <a:srgbClr val="00B0F0"/>
                </a:solidFill>
              </a:rPr>
              <a:t>narrator </a:t>
            </a:r>
            <a:r>
              <a:rPr lang="en-GB" dirty="0" smtClean="0"/>
              <a:t>(a narrator who doesn't understand what is happening to themselves)</a:t>
            </a:r>
            <a:endParaRPr lang="en-GB" dirty="0"/>
          </a:p>
          <a:p>
            <a:r>
              <a:rPr lang="en-GB" dirty="0">
                <a:solidFill>
                  <a:srgbClr val="00B0F0"/>
                </a:solidFill>
              </a:rPr>
              <a:t>intrusive </a:t>
            </a:r>
            <a:r>
              <a:rPr lang="en-GB" dirty="0" smtClean="0">
                <a:solidFill>
                  <a:srgbClr val="00B0F0"/>
                </a:solidFill>
              </a:rPr>
              <a:t>narrator </a:t>
            </a:r>
            <a:r>
              <a:rPr lang="en-GB" dirty="0" smtClean="0"/>
              <a:t>(a narrator who interrupts the story with comments or opinions)</a:t>
            </a:r>
            <a:endParaRPr lang="en-GB" dirty="0"/>
          </a:p>
          <a:p>
            <a:r>
              <a:rPr lang="en-GB" dirty="0">
                <a:solidFill>
                  <a:srgbClr val="00B0F0"/>
                </a:solidFill>
              </a:rPr>
              <a:t>naive adoption of </a:t>
            </a:r>
            <a:r>
              <a:rPr lang="en-GB" dirty="0" smtClean="0">
                <a:solidFill>
                  <a:srgbClr val="00B0F0"/>
                </a:solidFill>
              </a:rPr>
              <a:t>discourse </a:t>
            </a:r>
            <a:r>
              <a:rPr lang="en-GB" dirty="0" smtClean="0"/>
              <a:t>(when a narrator uses words that might be particular to a profession or community, and does so without explanation)</a:t>
            </a:r>
            <a:endParaRPr lang="en-GB" dirty="0"/>
          </a:p>
          <a:p>
            <a:r>
              <a:rPr lang="en-GB" dirty="0">
                <a:solidFill>
                  <a:srgbClr val="00B0F0"/>
                </a:solidFill>
              </a:rPr>
              <a:t>direct address to the reader</a:t>
            </a:r>
          </a:p>
          <a:p>
            <a:r>
              <a:rPr lang="en-GB" dirty="0">
                <a:solidFill>
                  <a:srgbClr val="00B0F0"/>
                </a:solidFill>
              </a:rPr>
              <a:t>forcing reader to read against the </a:t>
            </a:r>
            <a:r>
              <a:rPr lang="en-GB" dirty="0" smtClean="0">
                <a:solidFill>
                  <a:srgbClr val="00B0F0"/>
                </a:solidFill>
              </a:rPr>
              <a:t>grain </a:t>
            </a:r>
            <a:r>
              <a:rPr lang="en-GB" dirty="0" smtClean="0"/>
              <a:t>(where the reader is told who they are, even if they are not that person)</a:t>
            </a:r>
            <a:endParaRPr lang="en-GB" dirty="0"/>
          </a:p>
          <a:p>
            <a:r>
              <a:rPr lang="en-GB" dirty="0">
                <a:solidFill>
                  <a:srgbClr val="00B0F0"/>
                </a:solidFill>
              </a:rPr>
              <a:t>unreliable narrator</a:t>
            </a:r>
          </a:p>
          <a:p>
            <a:r>
              <a:rPr lang="en-GB" dirty="0">
                <a:solidFill>
                  <a:srgbClr val="00B0F0"/>
                </a:solidFill>
              </a:rPr>
              <a:t>metafictional awareness of an </a:t>
            </a:r>
            <a:r>
              <a:rPr lang="en-GB" dirty="0" smtClean="0">
                <a:solidFill>
                  <a:srgbClr val="00B0F0"/>
                </a:solidFill>
              </a:rPr>
              <a:t>audience </a:t>
            </a:r>
            <a:r>
              <a:rPr lang="en-GB" dirty="0" smtClean="0"/>
              <a:t>(where the narrator is aware of the fact that he/she is writing/speaking to an audience)</a:t>
            </a:r>
            <a:endParaRPr lang="en-GB" dirty="0"/>
          </a:p>
          <a:p>
            <a:r>
              <a:rPr lang="en-GB" dirty="0">
                <a:solidFill>
                  <a:srgbClr val="00B0F0"/>
                </a:solidFill>
              </a:rPr>
              <a:t>analeptic </a:t>
            </a:r>
            <a:r>
              <a:rPr lang="en-GB" dirty="0" smtClean="0">
                <a:solidFill>
                  <a:srgbClr val="00B0F0"/>
                </a:solidFill>
              </a:rPr>
              <a:t>references </a:t>
            </a:r>
            <a:r>
              <a:rPr lang="en-GB" dirty="0" smtClean="0"/>
              <a:t>(flashbacks)</a:t>
            </a:r>
            <a:endParaRPr lang="en-GB" dirty="0"/>
          </a:p>
          <a:p>
            <a:r>
              <a:rPr lang="en-GB" dirty="0" err="1">
                <a:solidFill>
                  <a:srgbClr val="00B0F0"/>
                </a:solidFill>
              </a:rPr>
              <a:t>proleptic</a:t>
            </a:r>
            <a:r>
              <a:rPr lang="en-GB" dirty="0">
                <a:solidFill>
                  <a:srgbClr val="00B0F0"/>
                </a:solidFill>
              </a:rPr>
              <a:t> </a:t>
            </a:r>
            <a:r>
              <a:rPr lang="en-GB" dirty="0" smtClean="0">
                <a:solidFill>
                  <a:srgbClr val="00B0F0"/>
                </a:solidFill>
              </a:rPr>
              <a:t>references </a:t>
            </a:r>
            <a:r>
              <a:rPr lang="en-GB" dirty="0" smtClean="0"/>
              <a:t>(foreshadowing)</a:t>
            </a:r>
            <a:endParaRPr lang="en-GB" dirty="0"/>
          </a:p>
          <a:p>
            <a:r>
              <a:rPr lang="en-GB" dirty="0">
                <a:solidFill>
                  <a:srgbClr val="00B0F0"/>
                </a:solidFill>
              </a:rPr>
              <a:t>non-linear </a:t>
            </a:r>
            <a:r>
              <a:rPr lang="en-GB" dirty="0" smtClean="0">
                <a:solidFill>
                  <a:srgbClr val="00B0F0"/>
                </a:solidFill>
              </a:rPr>
              <a:t>narrative </a:t>
            </a:r>
            <a:r>
              <a:rPr lang="en-GB" dirty="0" smtClean="0"/>
              <a:t>(where the narrative does not more in a linear way – it goes back and forwards in time)</a:t>
            </a:r>
            <a:endParaRPr lang="en-GB" dirty="0"/>
          </a:p>
          <a:p>
            <a:r>
              <a:rPr lang="en-GB" dirty="0">
                <a:solidFill>
                  <a:srgbClr val="00B0F0"/>
                </a:solidFill>
              </a:rPr>
              <a:t>retrospective </a:t>
            </a:r>
            <a:r>
              <a:rPr lang="en-GB" dirty="0" smtClean="0">
                <a:solidFill>
                  <a:srgbClr val="00B0F0"/>
                </a:solidFill>
              </a:rPr>
              <a:t>narrative </a:t>
            </a:r>
            <a:r>
              <a:rPr lang="en-GB" dirty="0" smtClean="0"/>
              <a:t>(where the narrator is looking back)</a:t>
            </a:r>
            <a:endParaRPr lang="en-GB" dirty="0"/>
          </a:p>
        </p:txBody>
      </p:sp>
    </p:spTree>
    <p:extLst>
      <p:ext uri="{BB962C8B-B14F-4D97-AF65-F5344CB8AC3E}">
        <p14:creationId xmlns:p14="http://schemas.microsoft.com/office/powerpoint/2010/main" val="431710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BF41E-8CB2-43A9-8B5B-CF80683104CF}"/>
              </a:ext>
            </a:extLst>
          </p:cNvPr>
          <p:cNvSpPr>
            <a:spLocks noGrp="1"/>
          </p:cNvSpPr>
          <p:nvPr>
            <p:ph type="title"/>
          </p:nvPr>
        </p:nvSpPr>
        <p:spPr/>
        <p:txBody>
          <a:bodyPr/>
          <a:lstStyle/>
          <a:p>
            <a:r>
              <a:rPr lang="en-GB" dirty="0"/>
              <a:t>Some </a:t>
            </a:r>
            <a:r>
              <a:rPr lang="en-GB" dirty="0" smtClean="0"/>
              <a:t>Ideas  p 3:</a:t>
            </a:r>
            <a:endParaRPr lang="en-GB" dirty="0"/>
          </a:p>
        </p:txBody>
      </p:sp>
      <p:sp>
        <p:nvSpPr>
          <p:cNvPr id="3" name="Content Placeholder 2">
            <a:extLst>
              <a:ext uri="{FF2B5EF4-FFF2-40B4-BE49-F238E27FC236}">
                <a16:creationId xmlns="" xmlns:a16="http://schemas.microsoft.com/office/drawing/2014/main" id="{0C46899B-BD1D-4CF5-BE18-AFD823E40AC0}"/>
              </a:ext>
            </a:extLst>
          </p:cNvPr>
          <p:cNvSpPr>
            <a:spLocks noGrp="1"/>
          </p:cNvSpPr>
          <p:nvPr>
            <p:ph idx="1"/>
          </p:nvPr>
        </p:nvSpPr>
        <p:spPr/>
        <p:txBody>
          <a:bodyPr>
            <a:normAutofit lnSpcReduction="10000"/>
          </a:bodyPr>
          <a:lstStyle/>
          <a:p>
            <a:r>
              <a:rPr lang="en-GB" dirty="0" smtClean="0"/>
              <a:t>p 3 Opens with </a:t>
            </a:r>
            <a:r>
              <a:rPr lang="en-GB" dirty="0" smtClean="0">
                <a:solidFill>
                  <a:srgbClr val="00B0F0"/>
                </a:solidFill>
              </a:rPr>
              <a:t>first person, present tense narration</a:t>
            </a:r>
            <a:r>
              <a:rPr lang="en-GB" dirty="0" smtClean="0"/>
              <a:t>, creating sense of immediacy, as though the ideas are being directly transferred to the page</a:t>
            </a:r>
          </a:p>
          <a:p>
            <a:r>
              <a:rPr lang="en-GB" dirty="0" smtClean="0"/>
              <a:t>p3 "And I can think…" "complete waste of space":  non-standard grammar and idiomatic English increases the feeling of the </a:t>
            </a:r>
            <a:r>
              <a:rPr lang="en-GB" dirty="0" smtClean="0">
                <a:solidFill>
                  <a:srgbClr val="00B0F0"/>
                </a:solidFill>
              </a:rPr>
              <a:t>intimacy of the first person narration </a:t>
            </a:r>
            <a:r>
              <a:rPr lang="en-GB" dirty="0" smtClean="0"/>
              <a:t>– the informality heightens the idea of the spoken voice.  Also seen in the use of the italics, to foreground the emphasis that would be placed on the verb "am", for example.</a:t>
            </a:r>
          </a:p>
          <a:p>
            <a:r>
              <a:rPr lang="en-GB" dirty="0" smtClean="0"/>
              <a:t>p 3 </a:t>
            </a:r>
            <a:r>
              <a:rPr lang="en-GB" dirty="0" smtClean="0">
                <a:solidFill>
                  <a:srgbClr val="00B0F0"/>
                </a:solidFill>
              </a:rPr>
              <a:t>Naïve adoption of discourse </a:t>
            </a:r>
            <a:r>
              <a:rPr lang="en-GB" dirty="0" smtClean="0"/>
              <a:t>of institution ("Carers" (x2), "carer" (x 2) "donors" (x 3) , "donation", and "agitated" and "calm".</a:t>
            </a:r>
          </a:p>
          <a:p>
            <a:r>
              <a:rPr lang="en-GB" dirty="0" smtClean="0"/>
              <a:t>p 3 </a:t>
            </a:r>
            <a:r>
              <a:rPr lang="en-GB" dirty="0" smtClean="0">
                <a:solidFill>
                  <a:srgbClr val="00B0F0"/>
                </a:solidFill>
              </a:rPr>
              <a:t>Reader forced to read against the grain</a:t>
            </a:r>
            <a:r>
              <a:rPr lang="en-GB" dirty="0" smtClean="0"/>
              <a:t>:  "</a:t>
            </a:r>
            <a:r>
              <a:rPr lang="en-GB" dirty="0" smtClean="0"/>
              <a:t>If you're one of them…" "I'm sure you've heard it plenty more" – Kathy is assuming that the reader has shared her experience.  Unsettling</a:t>
            </a:r>
          </a:p>
          <a:p>
            <a:r>
              <a:rPr lang="en-GB" dirty="0" smtClean="0"/>
              <a:t>p3 Fragmented sentences (hyphens used twice in the final paragraph of p 3, for example) increase the effect of the </a:t>
            </a:r>
            <a:r>
              <a:rPr lang="en-GB" dirty="0" smtClean="0">
                <a:solidFill>
                  <a:srgbClr val="00B0F0"/>
                </a:solidFill>
              </a:rPr>
              <a:t>informal first person narration</a:t>
            </a:r>
            <a:r>
              <a:rPr lang="en-GB" dirty="0" smtClean="0"/>
              <a:t>, as Kathy qualifies and clarifies her ideas.</a:t>
            </a:r>
          </a:p>
          <a:p>
            <a:endParaRPr lang="en-GB" dirty="0"/>
          </a:p>
        </p:txBody>
      </p:sp>
    </p:spTree>
    <p:extLst>
      <p:ext uri="{BB962C8B-B14F-4D97-AF65-F5344CB8AC3E}">
        <p14:creationId xmlns:p14="http://schemas.microsoft.com/office/powerpoint/2010/main" val="361407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ideas:  p 4</a:t>
            </a:r>
            <a:endParaRPr lang="en-GB" dirty="0"/>
          </a:p>
        </p:txBody>
      </p:sp>
      <p:sp>
        <p:nvSpPr>
          <p:cNvPr id="3" name="Content Placeholder 2"/>
          <p:cNvSpPr>
            <a:spLocks noGrp="1"/>
          </p:cNvSpPr>
          <p:nvPr>
            <p:ph idx="1"/>
          </p:nvPr>
        </p:nvSpPr>
        <p:spPr/>
        <p:txBody>
          <a:bodyPr/>
          <a:lstStyle/>
          <a:p>
            <a:r>
              <a:rPr lang="en-GB" dirty="0" smtClean="0"/>
              <a:t>p4 </a:t>
            </a:r>
            <a:r>
              <a:rPr lang="en-GB" dirty="0" smtClean="0">
                <a:solidFill>
                  <a:srgbClr val="00B0F0"/>
                </a:solidFill>
              </a:rPr>
              <a:t>Direct address </a:t>
            </a:r>
            <a:r>
              <a:rPr lang="en-GB" dirty="0" smtClean="0"/>
              <a:t>to the reader in the implied imperative "remember"</a:t>
            </a:r>
          </a:p>
          <a:p>
            <a:r>
              <a:rPr lang="en-GB" dirty="0" smtClean="0"/>
              <a:t>p4 Use of the rhetorical question emphasises the nature of this </a:t>
            </a:r>
            <a:r>
              <a:rPr lang="en-GB" dirty="0" smtClean="0">
                <a:solidFill>
                  <a:srgbClr val="00B0F0"/>
                </a:solidFill>
              </a:rPr>
              <a:t>internal monologue </a:t>
            </a:r>
            <a:r>
              <a:rPr lang="en-GB" dirty="0" smtClean="0"/>
              <a:t>– Kathy is isolated and alone by this point – her only "listener" is the reader</a:t>
            </a:r>
          </a:p>
          <a:p>
            <a:r>
              <a:rPr lang="en-GB" dirty="0" smtClean="0"/>
              <a:t>p4 use of pronoun "you" (used here to </a:t>
            </a:r>
            <a:r>
              <a:rPr lang="en-GB" dirty="0"/>
              <a:t>refer to an indeterminate person, </a:t>
            </a:r>
            <a:r>
              <a:rPr lang="en-GB"/>
              <a:t>as </a:t>
            </a:r>
            <a:r>
              <a:rPr lang="en-GB" smtClean="0"/>
              <a:t>an alternative </a:t>
            </a:r>
            <a:r>
              <a:rPr lang="en-GB" dirty="0"/>
              <a:t>to the </a:t>
            </a:r>
            <a:r>
              <a:rPr lang="en-GB" dirty="0" smtClean="0"/>
              <a:t>formal indefinite pronoun "one") links the reader and Kathy together – she assumes the reader has shared her experience</a:t>
            </a:r>
          </a:p>
          <a:p>
            <a:r>
              <a:rPr lang="en-GB" dirty="0" smtClean="0"/>
              <a:t>p 3-4 repeated use of the filler "anyway" (x 3) creating the sense of </a:t>
            </a:r>
            <a:r>
              <a:rPr lang="en-GB" dirty="0" smtClean="0">
                <a:solidFill>
                  <a:srgbClr val="00B0F0"/>
                </a:solidFill>
              </a:rPr>
              <a:t>Kathy's own idiolect</a:t>
            </a:r>
          </a:p>
          <a:p>
            <a:r>
              <a:rPr lang="en-GB" dirty="0" smtClean="0"/>
              <a:t>p 4 </a:t>
            </a:r>
            <a:r>
              <a:rPr lang="en-GB" dirty="0" smtClean="0">
                <a:solidFill>
                  <a:srgbClr val="00B0F0"/>
                </a:solidFill>
              </a:rPr>
              <a:t>Analeptic references</a:t>
            </a:r>
            <a:r>
              <a:rPr lang="en-GB" dirty="0" smtClean="0"/>
              <a:t>, back to Ruth in the recovery centre, and to the donor to whom she told stories of </a:t>
            </a:r>
            <a:r>
              <a:rPr lang="en-GB" dirty="0" err="1" smtClean="0"/>
              <a:t>Hailsham</a:t>
            </a:r>
            <a:r>
              <a:rPr lang="en-GB" dirty="0" smtClean="0"/>
              <a:t>.</a:t>
            </a:r>
          </a:p>
          <a:p>
            <a:endParaRPr lang="en-GB" dirty="0"/>
          </a:p>
        </p:txBody>
      </p:sp>
    </p:spTree>
    <p:extLst>
      <p:ext uri="{BB962C8B-B14F-4D97-AF65-F5344CB8AC3E}">
        <p14:creationId xmlns:p14="http://schemas.microsoft.com/office/powerpoint/2010/main" val="264876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ideas – p 5</a:t>
            </a:r>
            <a:endParaRPr lang="en-GB" dirty="0"/>
          </a:p>
        </p:txBody>
      </p:sp>
      <p:sp>
        <p:nvSpPr>
          <p:cNvPr id="3" name="Content Placeholder 2"/>
          <p:cNvSpPr>
            <a:spLocks noGrp="1"/>
          </p:cNvSpPr>
          <p:nvPr>
            <p:ph idx="1"/>
          </p:nvPr>
        </p:nvSpPr>
        <p:spPr/>
        <p:txBody>
          <a:bodyPr/>
          <a:lstStyle/>
          <a:p>
            <a:r>
              <a:rPr lang="en-GB" dirty="0" smtClean="0"/>
              <a:t>p 5 "there came a point when I just stopped resisting" – the </a:t>
            </a:r>
            <a:r>
              <a:rPr lang="en-GB" dirty="0" smtClean="0">
                <a:solidFill>
                  <a:srgbClr val="00B0F0"/>
                </a:solidFill>
              </a:rPr>
              <a:t>first person narrator </a:t>
            </a:r>
            <a:r>
              <a:rPr lang="en-GB" dirty="0" smtClean="0"/>
              <a:t>acknowledges the way in which the past intrudes on her present – she is powerless against the past</a:t>
            </a:r>
          </a:p>
          <a:p>
            <a:r>
              <a:rPr lang="en-GB" dirty="0" smtClean="0"/>
              <a:t>p 5 "he wanted to hear about </a:t>
            </a:r>
            <a:r>
              <a:rPr lang="en-GB" dirty="0" err="1" smtClean="0"/>
              <a:t>Hailsham</a:t>
            </a:r>
            <a:r>
              <a:rPr lang="en-GB" dirty="0" smtClean="0"/>
              <a:t>" – as Kathy reports what she told the donor, we also listen and learn things about </a:t>
            </a:r>
            <a:r>
              <a:rPr lang="en-GB" dirty="0" err="1" smtClean="0"/>
              <a:t>Hailsham</a:t>
            </a:r>
            <a:r>
              <a:rPr lang="en-GB" dirty="0" smtClean="0"/>
              <a:t> – many of which are </a:t>
            </a:r>
            <a:r>
              <a:rPr lang="en-GB" dirty="0" err="1" smtClean="0">
                <a:solidFill>
                  <a:srgbClr val="00B0F0"/>
                </a:solidFill>
              </a:rPr>
              <a:t>proleptic</a:t>
            </a:r>
            <a:r>
              <a:rPr lang="en-GB" dirty="0" smtClean="0"/>
              <a:t> references to what will be covered in more detail later.</a:t>
            </a:r>
          </a:p>
          <a:p>
            <a:r>
              <a:rPr lang="en-GB" dirty="0" smtClean="0"/>
              <a:t>p 5 nature of the </a:t>
            </a:r>
            <a:r>
              <a:rPr lang="en-GB" dirty="0" smtClean="0">
                <a:solidFill>
                  <a:srgbClr val="00B0F0"/>
                </a:solidFill>
              </a:rPr>
              <a:t>unreliable narrator/narrative </a:t>
            </a:r>
            <a:r>
              <a:rPr lang="en-GB" dirty="0" smtClean="0"/>
              <a:t>– the idea that the donor didn't just want to "hear about </a:t>
            </a:r>
            <a:r>
              <a:rPr lang="en-GB" dirty="0" err="1" smtClean="0"/>
              <a:t>Hailsham</a:t>
            </a:r>
            <a:r>
              <a:rPr lang="en-GB" dirty="0" smtClean="0"/>
              <a:t>, but to </a:t>
            </a:r>
            <a:r>
              <a:rPr lang="en-GB" i="1" dirty="0" smtClean="0"/>
              <a:t>remember</a:t>
            </a:r>
            <a:r>
              <a:rPr lang="en-GB" dirty="0" smtClean="0"/>
              <a:t> </a:t>
            </a:r>
            <a:r>
              <a:rPr lang="en-GB" dirty="0" err="1" smtClean="0"/>
              <a:t>Hailsham</a:t>
            </a:r>
            <a:r>
              <a:rPr lang="en-GB" dirty="0" smtClean="0"/>
              <a:t>" … "the line would blur between what were my memories and what were his" -  here Ishiguro foregrounds the way in which memories are distorted, and the way in which "reality" is created. </a:t>
            </a:r>
            <a:endParaRPr lang="en-GB" dirty="0"/>
          </a:p>
        </p:txBody>
      </p:sp>
    </p:spTree>
    <p:extLst>
      <p:ext uri="{BB962C8B-B14F-4D97-AF65-F5344CB8AC3E}">
        <p14:creationId xmlns:p14="http://schemas.microsoft.com/office/powerpoint/2010/main" val="22364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Contents Quiz</a:t>
            </a:r>
            <a:endParaRPr lang="en-GB" dirty="0"/>
          </a:p>
        </p:txBody>
      </p:sp>
      <p:sp>
        <p:nvSpPr>
          <p:cNvPr id="3" name="Subtitle 2"/>
          <p:cNvSpPr>
            <a:spLocks noGrp="1"/>
          </p:cNvSpPr>
          <p:nvPr>
            <p:ph type="subTitle" idx="1"/>
          </p:nvPr>
        </p:nvSpPr>
        <p:spPr/>
        <p:txBody>
          <a:bodyPr/>
          <a:lstStyle/>
          <a:p>
            <a:r>
              <a:rPr lang="en-GB" i="1" dirty="0" smtClean="0"/>
              <a:t>Never Let Me </a:t>
            </a:r>
            <a:r>
              <a:rPr lang="en-GB" i="1" dirty="0" smtClean="0"/>
              <a:t>Go  </a:t>
            </a:r>
            <a:r>
              <a:rPr lang="en-GB" dirty="0" smtClean="0"/>
              <a:t>Chapter One</a:t>
            </a:r>
            <a:r>
              <a:rPr lang="en-GB" i="1" dirty="0" smtClean="0"/>
              <a:t> </a:t>
            </a:r>
            <a:endParaRPr lang="en-GB" i="1" dirty="0"/>
          </a:p>
        </p:txBody>
      </p:sp>
      <p:pic>
        <p:nvPicPr>
          <p:cNvPr id="4" name="Picture 3" descr="Team:UGent/Survey - 2013.igem.or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0781" y="331993"/>
            <a:ext cx="4595825" cy="3447826"/>
          </a:xfrm>
          <a:prstGeom prst="rect">
            <a:avLst/>
          </a:prstGeom>
        </p:spPr>
      </p:pic>
      <p:pic>
        <p:nvPicPr>
          <p:cNvPr id="5" name="Picture 4" descr="Quiz - Gonit Sora (গণিত চ'ৰা)"/>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65" y="445157"/>
            <a:ext cx="3798632" cy="2848974"/>
          </a:xfrm>
          <a:prstGeom prst="rect">
            <a:avLst/>
          </a:prstGeom>
        </p:spPr>
      </p:pic>
      <p:pic>
        <p:nvPicPr>
          <p:cNvPr id="6" name="Picture 5" descr="Privacy Awareness Week 2018 (14 – 20 May) | Office of th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561529"/>
            <a:ext cx="2549562" cy="2549562"/>
          </a:xfrm>
          <a:prstGeom prst="rect">
            <a:avLst/>
          </a:prstGeom>
        </p:spPr>
      </p:pic>
    </p:spTree>
    <p:extLst>
      <p:ext uri="{BB962C8B-B14F-4D97-AF65-F5344CB8AC3E}">
        <p14:creationId xmlns:p14="http://schemas.microsoft.com/office/powerpoint/2010/main" val="3857019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One</a:t>
            </a:r>
            <a:endParaRPr lang="en-GB"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dirty="0" smtClean="0"/>
              <a:t>How long has Kathy been working as a carer?</a:t>
            </a:r>
          </a:p>
          <a:p>
            <a:pPr marL="514350" indent="-514350">
              <a:buFont typeface="+mj-lt"/>
              <a:buAutoNum type="arabicPeriod"/>
            </a:pPr>
            <a:r>
              <a:rPr lang="en-GB" dirty="0" smtClean="0"/>
              <a:t>What is her reward for being good at her job?</a:t>
            </a:r>
          </a:p>
          <a:p>
            <a:pPr marL="514350" indent="-514350">
              <a:buFont typeface="+mj-lt"/>
              <a:buAutoNum type="arabicPeriod"/>
            </a:pPr>
            <a:r>
              <a:rPr lang="en-GB" dirty="0" smtClean="0"/>
              <a:t>What is the perception that non-</a:t>
            </a:r>
            <a:r>
              <a:rPr lang="en-GB" dirty="0" err="1" smtClean="0"/>
              <a:t>Hailsham</a:t>
            </a:r>
            <a:r>
              <a:rPr lang="en-GB" dirty="0" smtClean="0"/>
              <a:t> clones have of </a:t>
            </a:r>
            <a:r>
              <a:rPr lang="en-GB" dirty="0" err="1" smtClean="0"/>
              <a:t>Hailsham</a:t>
            </a:r>
            <a:r>
              <a:rPr lang="en-GB" dirty="0" smtClean="0"/>
              <a:t> students?</a:t>
            </a:r>
          </a:p>
          <a:p>
            <a:pPr marL="514350" indent="-514350">
              <a:buFont typeface="+mj-lt"/>
              <a:buAutoNum type="arabicPeriod"/>
            </a:pPr>
            <a:r>
              <a:rPr lang="en-GB" dirty="0" smtClean="0"/>
              <a:t>As Kathy drives around, what specific type of  building reminds her of </a:t>
            </a:r>
            <a:r>
              <a:rPr lang="en-GB" dirty="0" err="1" smtClean="0"/>
              <a:t>Hailsham</a:t>
            </a:r>
            <a:r>
              <a:rPr lang="en-GB" dirty="0" smtClean="0"/>
              <a:t>?</a:t>
            </a:r>
          </a:p>
          <a:p>
            <a:pPr marL="514350" indent="-514350">
              <a:buFont typeface="+mj-lt"/>
              <a:buAutoNum type="arabicPeriod"/>
            </a:pPr>
            <a:r>
              <a:rPr lang="en-GB" dirty="0" smtClean="0"/>
              <a:t>Give three terms that are specific to Kathy and her experience?   </a:t>
            </a:r>
            <a:r>
              <a:rPr lang="en-GB" dirty="0" err="1" smtClean="0"/>
              <a:t>E.g</a:t>
            </a:r>
            <a:r>
              <a:rPr lang="en-GB" dirty="0" smtClean="0"/>
              <a:t> “donors”</a:t>
            </a:r>
          </a:p>
          <a:p>
            <a:pPr marL="514350" indent="-514350">
              <a:buFont typeface="+mj-lt"/>
              <a:buAutoNum type="arabicPeriod"/>
            </a:pPr>
            <a:r>
              <a:rPr lang="en-GB" dirty="0" smtClean="0"/>
              <a:t>In Kathy’s memory, where are Kathy and Ruth and their friends chatting?</a:t>
            </a:r>
          </a:p>
          <a:p>
            <a:pPr marL="514350" indent="-514350">
              <a:buFont typeface="+mj-lt"/>
              <a:buAutoNum type="arabicPeriod"/>
            </a:pPr>
            <a:r>
              <a:rPr lang="en-GB" dirty="0" smtClean="0"/>
              <a:t>What are the boys doing?</a:t>
            </a:r>
          </a:p>
          <a:p>
            <a:pPr marL="514350" indent="-514350">
              <a:buFont typeface="+mj-lt"/>
              <a:buAutoNum type="arabicPeriod"/>
            </a:pPr>
            <a:r>
              <a:rPr lang="en-GB" dirty="0" smtClean="0"/>
              <a:t>What prompts Tommy’s tantrum?</a:t>
            </a:r>
          </a:p>
          <a:p>
            <a:pPr marL="514350" indent="-514350">
              <a:buFont typeface="+mj-lt"/>
              <a:buAutoNum type="arabicPeriod"/>
            </a:pPr>
            <a:r>
              <a:rPr lang="en-GB" dirty="0" smtClean="0"/>
              <a:t>What happens when Kathy tries to comfort him?</a:t>
            </a:r>
          </a:p>
          <a:p>
            <a:pPr marL="514350" indent="-514350">
              <a:buFont typeface="+mj-lt"/>
              <a:buAutoNum type="arabicPeriod"/>
            </a:pPr>
            <a:r>
              <a:rPr lang="en-GB" dirty="0" smtClean="0"/>
              <a:t>What epithet does Ruth level at Tommy at the end of the chapter?</a:t>
            </a:r>
          </a:p>
          <a:p>
            <a:endParaRPr lang="en-GB" dirty="0"/>
          </a:p>
        </p:txBody>
      </p:sp>
    </p:spTree>
    <p:extLst>
      <p:ext uri="{BB962C8B-B14F-4D97-AF65-F5344CB8AC3E}">
        <p14:creationId xmlns:p14="http://schemas.microsoft.com/office/powerpoint/2010/main" val="51674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One - answers:</a:t>
            </a:r>
            <a:br>
              <a:rPr lang="en-GB" dirty="0" smtClean="0"/>
            </a:b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smtClean="0"/>
              <a:t>Over eleven years</a:t>
            </a:r>
          </a:p>
          <a:p>
            <a:pPr marL="514350" indent="-514350">
              <a:buFont typeface="+mj-lt"/>
              <a:buAutoNum type="arabicPeriod"/>
            </a:pPr>
            <a:r>
              <a:rPr lang="en-GB" dirty="0" smtClean="0"/>
              <a:t>She gets to choose which donors to look after</a:t>
            </a:r>
          </a:p>
          <a:p>
            <a:pPr marL="514350" indent="-514350">
              <a:buFont typeface="+mj-lt"/>
              <a:buAutoNum type="arabicPeriod"/>
            </a:pPr>
            <a:r>
              <a:rPr lang="en-GB" dirty="0" smtClean="0"/>
              <a:t>Non-</a:t>
            </a:r>
            <a:r>
              <a:rPr lang="en-GB" dirty="0" err="1" smtClean="0"/>
              <a:t>Hailsham</a:t>
            </a:r>
            <a:r>
              <a:rPr lang="en-GB" dirty="0" smtClean="0"/>
              <a:t> donors and carers are jealous that Kathy grew up in this mysterious place. </a:t>
            </a:r>
          </a:p>
          <a:p>
            <a:pPr marL="514350" indent="-514350">
              <a:buFont typeface="+mj-lt"/>
              <a:buAutoNum type="arabicPeriod"/>
            </a:pPr>
            <a:r>
              <a:rPr lang="en-GB" dirty="0" smtClean="0"/>
              <a:t>sports pavilions remind her of </a:t>
            </a:r>
            <a:r>
              <a:rPr lang="en-GB" dirty="0" err="1" smtClean="0"/>
              <a:t>Hailsham</a:t>
            </a:r>
            <a:r>
              <a:rPr lang="en-GB" dirty="0" smtClean="0"/>
              <a:t> </a:t>
            </a:r>
          </a:p>
          <a:p>
            <a:pPr marL="514350" indent="-514350">
              <a:buFont typeface="+mj-lt"/>
              <a:buAutoNum type="arabicPeriod"/>
            </a:pPr>
            <a:r>
              <a:rPr lang="en-GB" dirty="0" smtClean="0"/>
              <a:t>"collection chests," "Sales," and "guardians." </a:t>
            </a:r>
          </a:p>
          <a:p>
            <a:pPr marL="514350" indent="-514350">
              <a:buFont typeface="+mj-lt"/>
              <a:buAutoNum type="arabicPeriod"/>
            </a:pPr>
            <a:r>
              <a:rPr lang="en-GB" dirty="0" smtClean="0"/>
              <a:t>Kathy, Ruth, and their friends were at the pavilion.</a:t>
            </a:r>
          </a:p>
          <a:p>
            <a:pPr marL="514350" indent="-514350">
              <a:buFont typeface="+mj-lt"/>
              <a:buAutoNum type="arabicPeriod"/>
            </a:pPr>
            <a:r>
              <a:rPr lang="en-GB" dirty="0" smtClean="0"/>
              <a:t>playing football </a:t>
            </a:r>
          </a:p>
          <a:p>
            <a:pPr marL="514350" indent="-514350">
              <a:buFont typeface="+mj-lt"/>
              <a:buAutoNum type="arabicPeriod"/>
            </a:pPr>
            <a:r>
              <a:rPr lang="en-GB" dirty="0" smtClean="0"/>
              <a:t>Tommy gets left out of the football game and the boys laugh at him. </a:t>
            </a:r>
          </a:p>
          <a:p>
            <a:pPr marL="514350" indent="-514350">
              <a:buFont typeface="+mj-lt"/>
              <a:buAutoNum type="arabicPeriod"/>
            </a:pPr>
            <a:r>
              <a:rPr lang="en-GB" dirty="0" smtClean="0"/>
              <a:t>Tommy's swinging arm hits Kathy across the face. </a:t>
            </a:r>
          </a:p>
          <a:p>
            <a:pPr marL="514350" indent="-514350">
              <a:buFont typeface="+mj-lt"/>
              <a:buAutoNum type="arabicPeriod"/>
            </a:pPr>
            <a:r>
              <a:rPr lang="en-GB" dirty="0" smtClean="0"/>
              <a:t>“Mad animal” </a:t>
            </a:r>
          </a:p>
          <a:p>
            <a:endParaRPr lang="en-GB" dirty="0"/>
          </a:p>
        </p:txBody>
      </p:sp>
    </p:spTree>
    <p:extLst>
      <p:ext uri="{BB962C8B-B14F-4D97-AF65-F5344CB8AC3E}">
        <p14:creationId xmlns:p14="http://schemas.microsoft.com/office/powerpoint/2010/main" val="390995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Separate these into either </a:t>
            </a:r>
            <a:r>
              <a:rPr lang="en-GB" dirty="0" smtClean="0">
                <a:solidFill>
                  <a:srgbClr val="FF0000"/>
                </a:solidFill>
              </a:rPr>
              <a:t>First Person </a:t>
            </a:r>
            <a:r>
              <a:rPr lang="en-GB" dirty="0" smtClean="0"/>
              <a:t>or </a:t>
            </a:r>
            <a:r>
              <a:rPr lang="en-GB" dirty="0" smtClean="0">
                <a:solidFill>
                  <a:srgbClr val="FF0000"/>
                </a:solidFill>
              </a:rPr>
              <a:t>Third Person </a:t>
            </a:r>
            <a:r>
              <a:rPr lang="en-GB" dirty="0" smtClean="0"/>
              <a:t>…. which is which?</a:t>
            </a:r>
            <a:endParaRPr lang="en-GB" dirty="0"/>
          </a:p>
        </p:txBody>
      </p:sp>
      <p:sp>
        <p:nvSpPr>
          <p:cNvPr id="3" name="Content Placeholder 2"/>
          <p:cNvSpPr>
            <a:spLocks noGrp="1"/>
          </p:cNvSpPr>
          <p:nvPr>
            <p:ph idx="1"/>
          </p:nvPr>
        </p:nvSpPr>
        <p:spPr>
          <a:xfrm>
            <a:off x="3505200" y="465667"/>
            <a:ext cx="7679268" cy="5842000"/>
          </a:xfrm>
        </p:spPr>
        <p:txBody>
          <a:bodyPr>
            <a:normAutofit fontScale="62500" lnSpcReduction="20000"/>
          </a:bodyPr>
          <a:lstStyle/>
          <a:p>
            <a:pPr marL="457200" indent="-457200">
              <a:buFont typeface="+mj-lt"/>
              <a:buAutoNum type="arabicPeriod"/>
            </a:pPr>
            <a:r>
              <a:rPr lang="en-GB" dirty="0" smtClean="0"/>
              <a:t>Tells the story using "I"</a:t>
            </a:r>
          </a:p>
          <a:p>
            <a:pPr marL="457200" indent="-457200">
              <a:buFont typeface="+mj-lt"/>
              <a:buAutoNum type="arabicPeriod"/>
            </a:pPr>
            <a:r>
              <a:rPr lang="en-GB" dirty="0" smtClean="0"/>
              <a:t>Can be the protagonist (the main character who drives the action)</a:t>
            </a:r>
          </a:p>
          <a:p>
            <a:pPr marL="457200" indent="-457200">
              <a:buFont typeface="+mj-lt"/>
              <a:buAutoNum type="arabicPeriod"/>
            </a:pPr>
            <a:r>
              <a:rPr lang="en-GB" dirty="0" smtClean="0"/>
              <a:t>Establishes a sense of intimacy with the reader</a:t>
            </a:r>
          </a:p>
          <a:p>
            <a:pPr marL="457200" indent="-457200">
              <a:buFont typeface="+mj-lt"/>
              <a:buAutoNum type="arabicPeriod"/>
            </a:pPr>
            <a:r>
              <a:rPr lang="en-GB" dirty="0" smtClean="0"/>
              <a:t>Can be omniscient (all knowing) about events or characters</a:t>
            </a:r>
          </a:p>
          <a:p>
            <a:pPr marL="457200" indent="-457200">
              <a:buFont typeface="+mj-lt"/>
              <a:buAutoNum type="arabicPeriod"/>
            </a:pPr>
            <a:r>
              <a:rPr lang="en-GB" dirty="0" smtClean="0"/>
              <a:t>Can seem distant</a:t>
            </a:r>
          </a:p>
          <a:p>
            <a:pPr marL="457200" indent="-457200">
              <a:buFont typeface="+mj-lt"/>
              <a:buAutoNum type="arabicPeriod"/>
            </a:pPr>
            <a:r>
              <a:rPr lang="en-GB" dirty="0" smtClean="0"/>
              <a:t>Can give the impression of transparency:  there is no narrator between the story and the author</a:t>
            </a:r>
          </a:p>
          <a:p>
            <a:pPr marL="457200" indent="-457200">
              <a:buFont typeface="+mj-lt"/>
              <a:buAutoNum type="arabicPeriod"/>
            </a:pPr>
            <a:r>
              <a:rPr lang="en-GB" dirty="0" smtClean="0"/>
              <a:t>Gives the reader direct insight into his or her thoughts and feelings</a:t>
            </a:r>
          </a:p>
          <a:p>
            <a:pPr marL="457200" indent="-457200">
              <a:buFont typeface="+mj-lt"/>
              <a:buAutoNum type="arabicPeriod"/>
            </a:pPr>
            <a:r>
              <a:rPr lang="en-GB" dirty="0" smtClean="0"/>
              <a:t>May not be a character in the text</a:t>
            </a:r>
          </a:p>
          <a:p>
            <a:pPr marL="457200" indent="-457200">
              <a:buFont typeface="+mj-lt"/>
              <a:buAutoNum type="arabicPeriod"/>
            </a:pPr>
            <a:r>
              <a:rPr lang="en-GB" dirty="0" smtClean="0"/>
              <a:t>May be untrustworthy or unreliable</a:t>
            </a:r>
          </a:p>
          <a:p>
            <a:pPr marL="457200" indent="-457200">
              <a:buFont typeface="+mj-lt"/>
              <a:buAutoNum type="arabicPeriod"/>
            </a:pPr>
            <a:r>
              <a:rPr lang="en-GB" dirty="0" smtClean="0"/>
              <a:t>Can move between a point of view outside the characters and a point of view inside a character's mind</a:t>
            </a:r>
          </a:p>
          <a:p>
            <a:pPr marL="457200" indent="-457200">
              <a:buFont typeface="+mj-lt"/>
              <a:buAutoNum type="arabicPeriod"/>
            </a:pPr>
            <a:r>
              <a:rPr lang="en-GB" dirty="0" smtClean="0"/>
              <a:t>Tells the story using "he" "she" or "they"</a:t>
            </a:r>
          </a:p>
          <a:p>
            <a:pPr marL="457200" indent="-457200">
              <a:buFont typeface="+mj-lt"/>
              <a:buAutoNum type="arabicPeriod"/>
            </a:pPr>
            <a:r>
              <a:rPr lang="en-GB" dirty="0" smtClean="0"/>
              <a:t>Can enter into the consciousness of one or more of the characters, reflecting his or her thoughts and feelings</a:t>
            </a:r>
          </a:p>
          <a:p>
            <a:pPr marL="457200" indent="-457200">
              <a:buFont typeface="+mj-lt"/>
              <a:buAutoNum type="arabicPeriod"/>
            </a:pPr>
            <a:r>
              <a:rPr lang="en-GB" dirty="0" smtClean="0"/>
              <a:t>Can be biased about the characters and events they describe</a:t>
            </a:r>
          </a:p>
          <a:p>
            <a:pPr marL="457200" indent="-457200">
              <a:buFont typeface="+mj-lt"/>
              <a:buAutoNum type="arabicPeriod"/>
            </a:pPr>
            <a:r>
              <a:rPr lang="en-GB" dirty="0" smtClean="0"/>
              <a:t>Can have questionable moral values</a:t>
            </a:r>
          </a:p>
          <a:p>
            <a:pPr marL="457200" indent="-457200">
              <a:buFont typeface="+mj-lt"/>
              <a:buAutoNum type="arabicPeriod"/>
            </a:pPr>
            <a:r>
              <a:rPr lang="en-GB" dirty="0" smtClean="0"/>
              <a:t>Can make it harder for the reader to piece together the "truth" of the novel</a:t>
            </a:r>
          </a:p>
          <a:p>
            <a:pPr marL="457200" indent="-457200">
              <a:buFont typeface="+mj-lt"/>
              <a:buAutoNum type="arabicPeriod"/>
            </a:pPr>
            <a:r>
              <a:rPr lang="en-GB" dirty="0" smtClean="0"/>
              <a:t>Can intervene with comments and opinions about events or characters</a:t>
            </a:r>
          </a:p>
          <a:p>
            <a:pPr marL="457200" indent="-457200">
              <a:buFont typeface="+mj-lt"/>
              <a:buAutoNum type="arabicPeriod"/>
            </a:pPr>
            <a:r>
              <a:rPr lang="en-GB" dirty="0" smtClean="0"/>
              <a:t>Can use direct speech (the other characters' words are quoted)  reported or attributed speech (the other characters' words are summarised), or free indirect speech (the narrator enters the mind of the other characters with "he said" or "she thought" etc.)</a:t>
            </a:r>
          </a:p>
          <a:p>
            <a:pPr marL="457200" indent="-457200">
              <a:buFont typeface="+mj-lt"/>
              <a:buAutoNum type="arabicPeriod"/>
            </a:pPr>
            <a:r>
              <a:rPr lang="en-GB" dirty="0" smtClean="0"/>
              <a:t>Can have limited knowledge or understanding of the characters and events.</a:t>
            </a:r>
            <a:endParaRPr lang="en-GB" dirty="0"/>
          </a:p>
        </p:txBody>
      </p:sp>
    </p:spTree>
    <p:extLst>
      <p:ext uri="{BB962C8B-B14F-4D97-AF65-F5344CB8AC3E}">
        <p14:creationId xmlns:p14="http://schemas.microsoft.com/office/powerpoint/2010/main" val="151842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Write one or two sentences in the first person, responding to this picture.</a:t>
            </a:r>
            <a:br>
              <a:rPr lang="en-GB" dirty="0" smtClean="0"/>
            </a:br>
            <a:r>
              <a:rPr lang="en-GB" dirty="0"/>
              <a:t/>
            </a:r>
            <a:br>
              <a:rPr lang="en-GB" dirty="0"/>
            </a:br>
            <a:endParaRPr lang="en-GB" dirty="0"/>
          </a:p>
        </p:txBody>
      </p:sp>
      <p:pic>
        <p:nvPicPr>
          <p:cNvPr id="4" name="Content Placeholder 3"/>
          <p:cNvPicPr>
            <a:picLocks noGrp="1" noChangeAspect="1"/>
          </p:cNvPicPr>
          <p:nvPr>
            <p:ph idx="1"/>
          </p:nvPr>
        </p:nvPicPr>
        <p:blipFill rotWithShape="1">
          <a:blip r:embed="rId3"/>
          <a:srcRect l="7877" t="16543" r="22431" b="20414"/>
          <a:stretch/>
        </p:blipFill>
        <p:spPr>
          <a:xfrm>
            <a:off x="3447246" y="988338"/>
            <a:ext cx="8617754" cy="4872180"/>
          </a:xfrm>
          <a:prstGeom prst="rect">
            <a:avLst/>
          </a:prstGeom>
        </p:spPr>
      </p:pic>
    </p:spTree>
    <p:extLst>
      <p:ext uri="{BB962C8B-B14F-4D97-AF65-F5344CB8AC3E}">
        <p14:creationId xmlns:p14="http://schemas.microsoft.com/office/powerpoint/2010/main" val="190701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Write one or two sentences in the third person, responding to this picture.</a:t>
            </a:r>
            <a:br>
              <a:rPr lang="en-GB" dirty="0" smtClean="0"/>
            </a:br>
            <a:r>
              <a:rPr lang="en-GB" dirty="0"/>
              <a:t/>
            </a:r>
            <a:br>
              <a:rPr lang="en-GB" dirty="0"/>
            </a:br>
            <a:endParaRPr lang="en-GB" dirty="0"/>
          </a:p>
        </p:txBody>
      </p:sp>
      <p:pic>
        <p:nvPicPr>
          <p:cNvPr id="4" name="Content Placeholder 3"/>
          <p:cNvPicPr>
            <a:picLocks noGrp="1" noChangeAspect="1"/>
          </p:cNvPicPr>
          <p:nvPr>
            <p:ph idx="1"/>
          </p:nvPr>
        </p:nvPicPr>
        <p:blipFill rotWithShape="1">
          <a:blip r:embed="rId3"/>
          <a:srcRect l="7877" t="16543" r="22431" b="20414"/>
          <a:stretch/>
        </p:blipFill>
        <p:spPr>
          <a:xfrm>
            <a:off x="3447246" y="988338"/>
            <a:ext cx="8617754" cy="4872180"/>
          </a:xfrm>
          <a:prstGeom prst="rect">
            <a:avLst/>
          </a:prstGeom>
        </p:spPr>
      </p:pic>
    </p:spTree>
    <p:extLst>
      <p:ext uri="{BB962C8B-B14F-4D97-AF65-F5344CB8AC3E}">
        <p14:creationId xmlns:p14="http://schemas.microsoft.com/office/powerpoint/2010/main" val="18126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is easier?  </a:t>
            </a:r>
            <a:br>
              <a:rPr lang="en-GB" dirty="0" smtClean="0"/>
            </a:br>
            <a:r>
              <a:rPr lang="en-GB" dirty="0" smtClean="0"/>
              <a:t>And why?</a:t>
            </a:r>
            <a:endParaRPr lang="en-GB" dirty="0"/>
          </a:p>
        </p:txBody>
      </p:sp>
      <p:pic>
        <p:nvPicPr>
          <p:cNvPr id="4" name="Content Placeholder 3"/>
          <p:cNvPicPr>
            <a:picLocks noGrp="1" noChangeAspect="1"/>
          </p:cNvPicPr>
          <p:nvPr>
            <p:ph idx="1"/>
          </p:nvPr>
        </p:nvPicPr>
        <p:blipFill rotWithShape="1">
          <a:blip r:embed="rId2"/>
          <a:srcRect l="7877" t="16543" r="22431" b="20414"/>
          <a:stretch/>
        </p:blipFill>
        <p:spPr>
          <a:xfrm>
            <a:off x="4127598" y="1502687"/>
            <a:ext cx="6797479" cy="3843101"/>
          </a:xfrm>
          <a:prstGeom prst="rect">
            <a:avLst/>
          </a:prstGeom>
        </p:spPr>
      </p:pic>
    </p:spTree>
    <p:extLst>
      <p:ext uri="{BB962C8B-B14F-4D97-AF65-F5344CB8AC3E}">
        <p14:creationId xmlns:p14="http://schemas.microsoft.com/office/powerpoint/2010/main" val="1916075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Write one or two sentences in the first person, responding to this picture</a:t>
            </a:r>
            <a:r>
              <a:rPr lang="en-GB" dirty="0" smtClean="0"/>
              <a:t>.</a:t>
            </a:r>
            <a:br>
              <a:rPr lang="en-GB" dirty="0" smtClean="0"/>
            </a:br>
            <a:r>
              <a:rPr lang="en-GB" dirty="0"/>
              <a:t/>
            </a:r>
            <a:br>
              <a:rPr lang="en-GB" dirty="0"/>
            </a:br>
            <a:r>
              <a:rPr lang="en-GB" dirty="0" smtClean="0"/>
              <a:t/>
            </a:r>
            <a:br>
              <a:rPr lang="en-GB" dirty="0" smtClean="0"/>
            </a:br>
            <a:endParaRPr lang="en-GB" dirty="0"/>
          </a:p>
        </p:txBody>
      </p:sp>
      <p:pic>
        <p:nvPicPr>
          <p:cNvPr id="4" name="Content Placeholder 3"/>
          <p:cNvPicPr>
            <a:picLocks noGrp="1" noChangeAspect="1"/>
          </p:cNvPicPr>
          <p:nvPr>
            <p:ph idx="1"/>
          </p:nvPr>
        </p:nvPicPr>
        <p:blipFill>
          <a:blip r:embed="rId3"/>
          <a:stretch>
            <a:fillRect/>
          </a:stretch>
        </p:blipFill>
        <p:spPr>
          <a:xfrm>
            <a:off x="3495312" y="1507067"/>
            <a:ext cx="8275806" cy="3517218"/>
          </a:xfrm>
          <a:prstGeom prst="rect">
            <a:avLst/>
          </a:prstGeom>
        </p:spPr>
      </p:pic>
    </p:spTree>
    <p:extLst>
      <p:ext uri="{BB962C8B-B14F-4D97-AF65-F5344CB8AC3E}">
        <p14:creationId xmlns:p14="http://schemas.microsoft.com/office/powerpoint/2010/main" val="32868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65</TotalTime>
  <Words>1348</Words>
  <Application>Microsoft Office PowerPoint</Application>
  <PresentationFormat>Widescreen</PresentationFormat>
  <Paragraphs>96</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Corbel</vt:lpstr>
      <vt:lpstr>Wingdings 2</vt:lpstr>
      <vt:lpstr>Frame</vt:lpstr>
      <vt:lpstr>Week:  Narrative voice</vt:lpstr>
      <vt:lpstr>Contents Quiz</vt:lpstr>
      <vt:lpstr>Chapter One</vt:lpstr>
      <vt:lpstr>Chapter One - answers: </vt:lpstr>
      <vt:lpstr>Separate these into either First Person or Third Person …. which is which?</vt:lpstr>
      <vt:lpstr>Write one or two sentences in the first person, responding to this picture.  </vt:lpstr>
      <vt:lpstr>Write one or two sentences in the third person, responding to this picture.  </vt:lpstr>
      <vt:lpstr>Which is easier?   And why?</vt:lpstr>
      <vt:lpstr>Write one or two sentences in the first person, responding to this picture.   </vt:lpstr>
      <vt:lpstr>Write one or two sentences in the third person, responding to this picture.   </vt:lpstr>
      <vt:lpstr>Which is easier? And why?</vt:lpstr>
      <vt:lpstr>Why use a first person narrator?</vt:lpstr>
      <vt:lpstr>Your turn:  analyse the narrative choices and features on pp 3- 5 Some terms to help you:  </vt:lpstr>
      <vt:lpstr>Some Ideas  p 3:</vt:lpstr>
      <vt:lpstr>Some ideas:  p 4</vt:lpstr>
      <vt:lpstr>Some ideas – p 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Narrative voice</dc:title>
  <dc:creator>David Kinder</dc:creator>
  <cp:lastModifiedBy>David Kinder</cp:lastModifiedBy>
  <cp:revision>8</cp:revision>
  <dcterms:created xsi:type="dcterms:W3CDTF">2020-09-17T08:07:49Z</dcterms:created>
  <dcterms:modified xsi:type="dcterms:W3CDTF">2020-09-17T09:13:49Z</dcterms:modified>
</cp:coreProperties>
</file>