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Fassam" initials="SF" lastIdx="0" clrIdx="0">
    <p:extLst>
      <p:ext uri="{19B8F6BF-5375-455C-9EA6-DF929625EA0E}">
        <p15:presenceInfo xmlns:p15="http://schemas.microsoft.com/office/powerpoint/2012/main" userId="S-1-5-21-1376317641-3600630683-3757081038-942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level family exam practise </a:t>
            </a:r>
            <a:br>
              <a:rPr lang="en-GB" dirty="0"/>
            </a:br>
            <a:r>
              <a:rPr lang="en-GB" dirty="0"/>
              <a:t>childhood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10 mark questions</a:t>
            </a:r>
          </a:p>
          <a:p>
            <a:r>
              <a:rPr lang="en-GB" dirty="0"/>
              <a:t>Outline and explain </a:t>
            </a:r>
          </a:p>
        </p:txBody>
      </p:sp>
    </p:spTree>
    <p:extLst>
      <p:ext uri="{BB962C8B-B14F-4D97-AF65-F5344CB8AC3E}">
        <p14:creationId xmlns:p14="http://schemas.microsoft.com/office/powerpoint/2010/main" val="93061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mark analyse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54" y="2476500"/>
            <a:ext cx="8825659" cy="3937000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en-GB" dirty="0"/>
              <a:t> </a:t>
            </a:r>
          </a:p>
          <a:p>
            <a:pPr marL="0" indent="0" hangingPunct="0">
              <a:buNone/>
            </a:pPr>
            <a:r>
              <a:rPr lang="en-GB" b="1" i="1" dirty="0"/>
              <a:t>Item A </a:t>
            </a:r>
            <a:endParaRPr lang="en-GB" dirty="0"/>
          </a:p>
          <a:p>
            <a:pPr marL="0" indent="0" hangingPunct="0">
              <a:buNone/>
            </a:pPr>
            <a:r>
              <a:rPr lang="en-GB" i="1" dirty="0"/>
              <a:t>Parents today spend a great deal of time and money trying to make sure that their children enjoy a comfortable upbringing. They want their children to have opportunities that they themselves never had. ‘March of progress’ sociologists argue that these changes in family life, along with the implementation of a range of policies have led to an improvement in the position of children in society.</a:t>
            </a:r>
            <a:endParaRPr lang="en-GB" dirty="0"/>
          </a:p>
          <a:p>
            <a:pPr marL="0" indent="0" hangingPunct="0">
              <a:buNone/>
            </a:pPr>
            <a:r>
              <a:rPr lang="en-GB" i="1" dirty="0"/>
              <a:t> </a:t>
            </a:r>
            <a:endParaRPr lang="en-GB" dirty="0"/>
          </a:p>
          <a:p>
            <a:pPr marL="0" indent="0" hangingPunct="0">
              <a:buNone/>
            </a:pPr>
            <a:r>
              <a:rPr lang="en-GB" dirty="0"/>
              <a:t>Applying material from Item A, analyse two </a:t>
            </a:r>
            <a:r>
              <a:rPr lang="en-GB" b="1" dirty="0">
                <a:solidFill>
                  <a:schemeClr val="accent1"/>
                </a:solidFill>
              </a:rPr>
              <a:t>changes</a:t>
            </a:r>
            <a:r>
              <a:rPr lang="en-GB" dirty="0"/>
              <a:t> in the </a:t>
            </a:r>
            <a:r>
              <a:rPr lang="en-GB" b="1" dirty="0">
                <a:solidFill>
                  <a:schemeClr val="accent1"/>
                </a:solidFill>
              </a:rPr>
              <a:t>position of children</a:t>
            </a:r>
            <a:r>
              <a:rPr lang="en-GB" dirty="0"/>
              <a:t> in society over the </a:t>
            </a:r>
            <a:r>
              <a:rPr lang="en-GB" b="1" dirty="0">
                <a:solidFill>
                  <a:schemeClr val="accent1"/>
                </a:solidFill>
              </a:rPr>
              <a:t>last 100 years</a:t>
            </a:r>
            <a:r>
              <a:rPr lang="en-GB" dirty="0"/>
              <a:t>.  [10 marks]</a:t>
            </a:r>
          </a:p>
          <a:p>
            <a:pPr marL="0" indent="0" hangingPunc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916367" y="2413000"/>
            <a:ext cx="2072433" cy="258532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Before you start read the question carefully and make sure you understand what the examiner is asking you.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704" y="6090334"/>
            <a:ext cx="171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does this mean?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977900" y="5740400"/>
            <a:ext cx="177054" cy="317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508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mark analyse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54" y="2476500"/>
            <a:ext cx="8825659" cy="3937000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en-GB" dirty="0"/>
              <a:t> </a:t>
            </a:r>
          </a:p>
          <a:p>
            <a:pPr marL="0" indent="0" hangingPunct="0">
              <a:buNone/>
            </a:pPr>
            <a:r>
              <a:rPr lang="en-GB" b="1" i="1" dirty="0"/>
              <a:t>Item A </a:t>
            </a:r>
            <a:endParaRPr lang="en-GB" dirty="0"/>
          </a:p>
          <a:p>
            <a:pPr marL="0" indent="0" hangingPunct="0">
              <a:buNone/>
            </a:pPr>
            <a:r>
              <a:rPr lang="en-GB" i="1" dirty="0"/>
              <a:t>Parents today spend a great deal of time and money trying to make sure that their children enjoy a comfortable upbringing. They want their children to have opportunities that they themselves never had. ‘March of progress’ sociologists argue that these changes in family life, along with the implementation of a range of policies have led to an improvement in the position of children in society.</a:t>
            </a:r>
            <a:endParaRPr lang="en-GB" dirty="0"/>
          </a:p>
          <a:p>
            <a:pPr marL="0" indent="0" hangingPunct="0">
              <a:buNone/>
            </a:pPr>
            <a:r>
              <a:rPr lang="en-GB" i="1" dirty="0"/>
              <a:t> </a:t>
            </a:r>
            <a:endParaRPr lang="en-GB" dirty="0"/>
          </a:p>
          <a:p>
            <a:pPr marL="0" indent="0" hangingPunct="0">
              <a:buNone/>
            </a:pPr>
            <a:r>
              <a:rPr lang="en-GB" b="1" dirty="0">
                <a:solidFill>
                  <a:schemeClr val="accent1"/>
                </a:solidFill>
              </a:rPr>
              <a:t>Applying material from Item A, </a:t>
            </a:r>
            <a:r>
              <a:rPr lang="en-GB" dirty="0"/>
              <a:t>analyse two changes in the position of children in society over the last 100 years.  [10 marks]</a:t>
            </a:r>
          </a:p>
          <a:p>
            <a:pPr marL="0" indent="0" hangingPunc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916367" y="2413000"/>
            <a:ext cx="2072433" cy="175432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Next – read the item. You MUST use this in your answer! Can you find the ‘hooks’ (clues)? </a:t>
            </a:r>
          </a:p>
        </p:txBody>
      </p:sp>
    </p:spTree>
    <p:extLst>
      <p:ext uri="{BB962C8B-B14F-4D97-AF65-F5344CB8AC3E}">
        <p14:creationId xmlns:p14="http://schemas.microsoft.com/office/powerpoint/2010/main" val="871952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mark analyse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54" y="2476500"/>
            <a:ext cx="8825659" cy="3937000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en-GB" dirty="0"/>
              <a:t> </a:t>
            </a:r>
          </a:p>
          <a:p>
            <a:pPr marL="0" indent="0" hangingPunct="0">
              <a:buNone/>
            </a:pPr>
            <a:r>
              <a:rPr lang="en-GB" b="1" i="1" dirty="0"/>
              <a:t>Item A </a:t>
            </a:r>
            <a:endParaRPr lang="en-GB" dirty="0"/>
          </a:p>
          <a:p>
            <a:pPr marL="0" indent="0" hangingPunct="0">
              <a:buNone/>
            </a:pPr>
            <a:r>
              <a:rPr lang="en-GB" i="1" dirty="0"/>
              <a:t>Parents today spend a great deal of </a:t>
            </a:r>
            <a:r>
              <a:rPr lang="en-GB" b="1" i="1" dirty="0">
                <a:solidFill>
                  <a:srgbClr val="FF0000"/>
                </a:solidFill>
              </a:rPr>
              <a:t>time and money </a:t>
            </a:r>
            <a:r>
              <a:rPr lang="en-GB" i="1" dirty="0"/>
              <a:t>trying to make sure that their children enjoy a </a:t>
            </a:r>
            <a:r>
              <a:rPr lang="en-GB" b="1" i="1" dirty="0">
                <a:solidFill>
                  <a:srgbClr val="00B050"/>
                </a:solidFill>
              </a:rPr>
              <a:t>comfortable upbringing</a:t>
            </a:r>
            <a:r>
              <a:rPr lang="en-GB" b="1" i="1" dirty="0">
                <a:solidFill>
                  <a:srgbClr val="FF0000"/>
                </a:solidFill>
              </a:rPr>
              <a:t>. </a:t>
            </a:r>
            <a:r>
              <a:rPr lang="en-GB" i="1" dirty="0"/>
              <a:t>They want their children to have opportunities that they themselves never had. ‘March of progress’ sociologists argue that these changes in family life, along with the </a:t>
            </a:r>
            <a:r>
              <a:rPr lang="en-GB" b="1" i="1" dirty="0">
                <a:solidFill>
                  <a:srgbClr val="0070C0"/>
                </a:solidFill>
              </a:rPr>
              <a:t>implementation of a range of policies </a:t>
            </a:r>
            <a:r>
              <a:rPr lang="en-GB" i="1" dirty="0"/>
              <a:t>have led to an improvement in the position of children in society.</a:t>
            </a:r>
            <a:endParaRPr lang="en-GB" dirty="0"/>
          </a:p>
          <a:p>
            <a:pPr marL="0" indent="0" hangingPunct="0">
              <a:buNone/>
            </a:pPr>
            <a:r>
              <a:rPr lang="en-GB" i="1" dirty="0"/>
              <a:t> </a:t>
            </a:r>
            <a:endParaRPr lang="en-GB" dirty="0"/>
          </a:p>
          <a:p>
            <a:pPr marL="0" indent="0" hangingPunct="0">
              <a:buNone/>
            </a:pPr>
            <a:r>
              <a:rPr lang="en-GB" b="1" dirty="0">
                <a:solidFill>
                  <a:schemeClr val="accent1"/>
                </a:solidFill>
              </a:rPr>
              <a:t>Applying material from Item A, </a:t>
            </a:r>
            <a:r>
              <a:rPr lang="en-GB" dirty="0"/>
              <a:t>analyse two changes in the position of children in society over the last 100 years.  [10 marks]</a:t>
            </a:r>
          </a:p>
          <a:p>
            <a:pPr marL="0" indent="0" hangingPunc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434513" y="2204703"/>
            <a:ext cx="2666998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e.g</a:t>
            </a:r>
            <a:r>
              <a:rPr lang="en-GB" dirty="0"/>
              <a:t>: People choose to have children – economic liability rather than an asset.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34513" y="3570436"/>
            <a:ext cx="2666998" cy="147732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e.g</a:t>
            </a:r>
            <a:r>
              <a:rPr lang="en-GB" dirty="0"/>
              <a:t>: link to </a:t>
            </a:r>
            <a:r>
              <a:rPr lang="en-GB" dirty="0" err="1"/>
              <a:t>childcentredness</a:t>
            </a:r>
            <a:r>
              <a:rPr lang="en-GB" dirty="0"/>
              <a:t>. Could be a developed point of first hook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20225" y="5213169"/>
            <a:ext cx="2666998" cy="120032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/>
              <a:t>e.g</a:t>
            </a:r>
            <a:r>
              <a:rPr lang="en-GB" dirty="0"/>
              <a:t>: What policies? Education policies and child protection policies? </a:t>
            </a:r>
          </a:p>
        </p:txBody>
      </p:sp>
    </p:spTree>
    <p:extLst>
      <p:ext uri="{BB962C8B-B14F-4D97-AF65-F5344CB8AC3E}">
        <p14:creationId xmlns:p14="http://schemas.microsoft.com/office/powerpoint/2010/main" val="341543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and explain </a:t>
            </a:r>
            <a:br>
              <a:rPr lang="en-GB" dirty="0"/>
            </a:br>
            <a:r>
              <a:rPr lang="en-GB" dirty="0"/>
              <a:t>10 mark childhood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b="1" u="sng" dirty="0"/>
              <a:t>Exam practice</a:t>
            </a:r>
            <a:endParaRPr lang="en-GB" dirty="0"/>
          </a:p>
          <a:p>
            <a:pPr hangingPunct="0"/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/>
              <a:t>Outline and explain two changes in society which may be reducing the distinction between “childhood” and “adulthood”. (10marks) </a:t>
            </a:r>
          </a:p>
          <a:p>
            <a:pPr marL="0" lvl="0" indent="0">
              <a:buNone/>
            </a:pPr>
            <a:r>
              <a:rPr lang="en-GB" dirty="0"/>
              <a:t>Outline and explain two changes in society which demonstrate that society has become increasingly child centred (10marks)</a:t>
            </a:r>
          </a:p>
          <a:p>
            <a:pPr marL="0" lvl="0" indent="0">
              <a:buNone/>
            </a:pPr>
            <a:r>
              <a:rPr lang="en-GB" dirty="0">
                <a:solidFill>
                  <a:srgbClr val="FF0000"/>
                </a:solidFill>
              </a:rPr>
              <a:t>Outline and Explain two ways in which childhood is socially constructed. (10)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81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10 mark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Only 15 minutes long (7.5 minutes per paragraph) – the biggest problem with this should be timing</a:t>
            </a:r>
          </a:p>
          <a:p>
            <a:r>
              <a:rPr lang="en-GB" dirty="0"/>
              <a:t>Because the emphasis is on demonstrating knowledge it is intended to be easier than an essay from an examiner’s point of view</a:t>
            </a:r>
          </a:p>
          <a:p>
            <a:r>
              <a:rPr lang="en-GB" dirty="0"/>
              <a:t>However, it does show more development than simple point by point questions (4 and 6 mark questions – essentially bullet points with sentences)</a:t>
            </a:r>
          </a:p>
        </p:txBody>
      </p:sp>
    </p:spTree>
    <p:extLst>
      <p:ext uri="{BB962C8B-B14F-4D97-AF65-F5344CB8AC3E}">
        <p14:creationId xmlns:p14="http://schemas.microsoft.com/office/powerpoint/2010/main" val="408892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examiners looking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According to the mark scheme:</a:t>
            </a:r>
          </a:p>
          <a:p>
            <a:pPr lvl="1"/>
            <a:r>
              <a:rPr lang="en-GB" dirty="0"/>
              <a:t>Very good knowledge</a:t>
            </a:r>
          </a:p>
          <a:p>
            <a:pPr lvl="1"/>
            <a:r>
              <a:rPr lang="en-GB" dirty="0"/>
              <a:t>Very good understanding</a:t>
            </a:r>
          </a:p>
          <a:p>
            <a:pPr lvl="1"/>
            <a:r>
              <a:rPr lang="en-GB" dirty="0"/>
              <a:t>Two clear applications of relevant material</a:t>
            </a:r>
          </a:p>
          <a:p>
            <a:pPr lvl="1"/>
            <a:r>
              <a:rPr lang="en-GB" dirty="0"/>
              <a:t>“Appropriate” analysis</a:t>
            </a:r>
          </a:p>
          <a:p>
            <a:r>
              <a:rPr lang="en-GB" dirty="0"/>
              <a:t>How can you demonstrate this?</a:t>
            </a:r>
          </a:p>
          <a:p>
            <a:r>
              <a:rPr lang="en-GB" dirty="0"/>
              <a:t>NB this does not require evaluation as such – i.e., arguments supported by evidence with clear judgment at the end of it. But it does require a limited amount of showing off…</a:t>
            </a:r>
          </a:p>
        </p:txBody>
      </p:sp>
    </p:spTree>
    <p:extLst>
      <p:ext uri="{BB962C8B-B14F-4D97-AF65-F5344CB8AC3E}">
        <p14:creationId xmlns:p14="http://schemas.microsoft.com/office/powerpoint/2010/main" val="204672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Suggested 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Write two clear paragraphs – distinct from each other.</a:t>
            </a:r>
            <a:br>
              <a:rPr lang="en-GB" dirty="0"/>
            </a:br>
            <a:r>
              <a:rPr lang="en-GB" dirty="0"/>
              <a:t>NB require neither an introduction nor a conclusion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Ensure that the very first line of each paragraph directly addresses the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Ensure that it links to sociological analysis by using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Sociological terminology/ concepts -  ALWAYS!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Always refer to the question in each point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Sociological perspectives – where appropriate  (Functionalism, Marxism, Feminisms,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(Where possible) relevant key sociologists by name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39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and Explain 10 mark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Outline and explain two ways childhood is </a:t>
            </a:r>
            <a:r>
              <a:rPr lang="en-GB" dirty="0">
                <a:solidFill>
                  <a:srgbClr val="FF0000"/>
                </a:solidFill>
              </a:rPr>
              <a:t>socially constructed</a:t>
            </a:r>
            <a:r>
              <a:rPr lang="en-GB" dirty="0"/>
              <a:t>  (10marks)  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991061" y="2915478"/>
            <a:ext cx="477078" cy="37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627165" y="3167270"/>
            <a:ext cx="1616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Key concept … What does it mean?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61411"/>
              </p:ext>
            </p:extLst>
          </p:nvPr>
        </p:nvGraphicFramePr>
        <p:xfrm>
          <a:off x="995926" y="3286540"/>
          <a:ext cx="6995134" cy="2789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567">
                  <a:extLst>
                    <a:ext uri="{9D8B030D-6E8A-4147-A177-3AD203B41FA5}">
                      <a16:colId xmlns:a16="http://schemas.microsoft.com/office/drawing/2014/main" val="2714755619"/>
                    </a:ext>
                  </a:extLst>
                </a:gridCol>
                <a:gridCol w="3497567">
                  <a:extLst>
                    <a:ext uri="{9D8B030D-6E8A-4147-A177-3AD203B41FA5}">
                      <a16:colId xmlns:a16="http://schemas.microsoft.com/office/drawing/2014/main" val="2736658049"/>
                    </a:ext>
                  </a:extLst>
                </a:gridCol>
              </a:tblGrid>
              <a:tr h="345385">
                <a:tc>
                  <a:txBody>
                    <a:bodyPr/>
                    <a:lstStyle/>
                    <a:p>
                      <a:r>
                        <a:rPr lang="en-GB" dirty="0"/>
                        <a:t>One</a:t>
                      </a:r>
                      <a:r>
                        <a:rPr lang="en-GB" baseline="0" dirty="0"/>
                        <a:t> way in which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Another</a:t>
                      </a:r>
                      <a:r>
                        <a:rPr lang="en-GB" baseline="0" dirty="0"/>
                        <a:t> way </a:t>
                      </a:r>
                      <a:r>
                        <a:rPr lang="en-GB" baseline="0"/>
                        <a:t>in which...</a:t>
                      </a:r>
                      <a:r>
                        <a:rPr lang="en-GB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87771"/>
                  </a:ext>
                </a:extLst>
              </a:tr>
              <a:tr h="985961">
                <a:tc>
                  <a:txBody>
                    <a:bodyPr/>
                    <a:lstStyle/>
                    <a:p>
                      <a:r>
                        <a:rPr lang="en-GB" dirty="0"/>
                        <a:t>Outline:  Historically: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Outline: Culturally: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527070"/>
                  </a:ext>
                </a:extLst>
              </a:tr>
              <a:tr h="1437446">
                <a:tc>
                  <a:txBody>
                    <a:bodyPr/>
                    <a:lstStyle/>
                    <a:p>
                      <a:r>
                        <a:rPr lang="en-GB" dirty="0"/>
                        <a:t>Explain: 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Explain 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752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40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and Explain 10 mark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0" y="2372139"/>
            <a:ext cx="9490283" cy="364766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Outline and explain two ways childhood is </a:t>
            </a:r>
            <a:r>
              <a:rPr lang="en-GB" dirty="0">
                <a:solidFill>
                  <a:srgbClr val="FF0000"/>
                </a:solidFill>
              </a:rPr>
              <a:t>socially constructed</a:t>
            </a:r>
            <a:r>
              <a:rPr lang="en-GB" dirty="0"/>
              <a:t>  (10marks)  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125309" y="2723321"/>
            <a:ext cx="477078" cy="37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07984" y="2557670"/>
            <a:ext cx="1616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Key concept … What does it mean?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335752"/>
              </p:ext>
            </p:extLst>
          </p:nvPr>
        </p:nvGraphicFramePr>
        <p:xfrm>
          <a:off x="92764" y="3286540"/>
          <a:ext cx="9015220" cy="3620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7610">
                  <a:extLst>
                    <a:ext uri="{9D8B030D-6E8A-4147-A177-3AD203B41FA5}">
                      <a16:colId xmlns:a16="http://schemas.microsoft.com/office/drawing/2014/main" val="2714755619"/>
                    </a:ext>
                  </a:extLst>
                </a:gridCol>
                <a:gridCol w="4507610">
                  <a:extLst>
                    <a:ext uri="{9D8B030D-6E8A-4147-A177-3AD203B41FA5}">
                      <a16:colId xmlns:a16="http://schemas.microsoft.com/office/drawing/2014/main" val="2736658049"/>
                    </a:ext>
                  </a:extLst>
                </a:gridCol>
              </a:tblGrid>
              <a:tr h="521066">
                <a:tc>
                  <a:txBody>
                    <a:bodyPr/>
                    <a:lstStyle/>
                    <a:p>
                      <a:r>
                        <a:rPr lang="en-GB" dirty="0"/>
                        <a:t>One</a:t>
                      </a:r>
                      <a:r>
                        <a:rPr lang="en-GB" baseline="0" dirty="0"/>
                        <a:t> way in which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Another</a:t>
                      </a:r>
                      <a:r>
                        <a:rPr lang="en-GB" baseline="0" dirty="0"/>
                        <a:t> way </a:t>
                      </a:r>
                      <a:r>
                        <a:rPr lang="en-GB" baseline="0"/>
                        <a:t>in which...</a:t>
                      </a:r>
                      <a:r>
                        <a:rPr lang="en-GB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87771"/>
                  </a:ext>
                </a:extLst>
              </a:tr>
              <a:tr h="539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Outline:  </a:t>
                      </a:r>
                      <a:r>
                        <a:rPr lang="en-GB" dirty="0"/>
                        <a:t>Historically….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Outline: </a:t>
                      </a:r>
                      <a:r>
                        <a:rPr lang="en-GB" dirty="0"/>
                        <a:t>Culturally…..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527070"/>
                  </a:ext>
                </a:extLst>
              </a:tr>
              <a:tr h="208426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Explain: </a:t>
                      </a:r>
                      <a:r>
                        <a:rPr lang="en-GB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en-GB" baseline="0" dirty="0"/>
                        <a:t>Changes in expectations/ laws/ status of children</a:t>
                      </a:r>
                    </a:p>
                    <a:p>
                      <a:r>
                        <a:rPr lang="en-GB" baseline="0" dirty="0">
                          <a:solidFill>
                            <a:srgbClr val="FF0000"/>
                          </a:solidFill>
                        </a:rPr>
                        <a:t>Evidence: </a:t>
                      </a:r>
                    </a:p>
                    <a:p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Aries – see booklet </a:t>
                      </a:r>
                    </a:p>
                    <a:p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Compulsory education laws </a:t>
                      </a:r>
                    </a:p>
                    <a:p>
                      <a:r>
                        <a:rPr lang="en-GB" baseline="0" dirty="0">
                          <a:solidFill>
                            <a:srgbClr val="FF0000"/>
                          </a:solidFill>
                        </a:rPr>
                        <a:t>Evaluation: </a:t>
                      </a:r>
                    </a:p>
                    <a:p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Criticisms of Aries : Pollock/ Wilson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Explain : 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Difference between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the experience of children across cultures </a:t>
                      </a:r>
                    </a:p>
                    <a:p>
                      <a:r>
                        <a:rPr lang="en-GB" baseline="0" dirty="0">
                          <a:solidFill>
                            <a:srgbClr val="FF0000"/>
                          </a:solidFill>
                        </a:rPr>
                        <a:t>Evidence: </a:t>
                      </a:r>
                    </a:p>
                    <a:p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Punch/ Firth/ Malinowski – see booklet </a:t>
                      </a:r>
                    </a:p>
                    <a:p>
                      <a:endParaRPr lang="en-GB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baseline="0" dirty="0">
                          <a:solidFill>
                            <a:srgbClr val="FF0000"/>
                          </a:solidFill>
                        </a:rPr>
                        <a:t>Evaluation:  </a:t>
                      </a:r>
                    </a:p>
                    <a:p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Biological factors still determine </a:t>
                      </a:r>
                    </a:p>
                    <a:p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“ childhood” as a separate phase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752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24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mark analyse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Different to the 10 mark ‘Outline and Explain’ questions. </a:t>
            </a:r>
          </a:p>
          <a:p>
            <a:pPr lvl="0"/>
            <a:r>
              <a:rPr lang="en-GB" dirty="0"/>
              <a:t>This question has an </a:t>
            </a:r>
            <a:r>
              <a:rPr lang="en-GB" b="1" dirty="0"/>
              <a:t>item </a:t>
            </a:r>
            <a:r>
              <a:rPr lang="en-GB" dirty="0"/>
              <a:t>to use. </a:t>
            </a:r>
          </a:p>
          <a:p>
            <a:pPr lvl="0"/>
            <a:r>
              <a:rPr lang="en-GB" dirty="0"/>
              <a:t>You </a:t>
            </a:r>
            <a:r>
              <a:rPr lang="en-GB" b="1" dirty="0"/>
              <a:t>MUST </a:t>
            </a:r>
            <a:r>
              <a:rPr lang="en-GB" dirty="0"/>
              <a:t>use the item within your answer. </a:t>
            </a:r>
          </a:p>
          <a:p>
            <a:pPr lvl="0"/>
            <a:r>
              <a:rPr lang="en-GB" dirty="0"/>
              <a:t>The item will have </a:t>
            </a:r>
            <a:r>
              <a:rPr lang="en-GB" b="1" dirty="0"/>
              <a:t>‘hooks’ </a:t>
            </a:r>
            <a:r>
              <a:rPr lang="en-GB" dirty="0"/>
              <a:t>(clues about what you can write in both of your paragraphs).</a:t>
            </a:r>
          </a:p>
          <a:p>
            <a:pPr lvl="0"/>
            <a:r>
              <a:rPr lang="en-GB" dirty="0"/>
              <a:t>These hooks (clues) may be very explicit (obvious) or implicit (you’ll have to read between the lines). </a:t>
            </a:r>
          </a:p>
          <a:p>
            <a:pPr lvl="0"/>
            <a:r>
              <a:rPr lang="en-GB" b="1" dirty="0"/>
              <a:t>ALWAYS READ AND ANNOTATE THE ITEM BEFORE STARTING TO WRITE YOUR ANSWER.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8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mark analyse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37000"/>
          </a:xfrm>
        </p:spPr>
        <p:txBody>
          <a:bodyPr>
            <a:normAutofit fontScale="92500" lnSpcReduction="10000"/>
          </a:bodyPr>
          <a:lstStyle/>
          <a:p>
            <a:pPr lvl="0"/>
            <a:endParaRPr lang="en-GB" b="1" dirty="0"/>
          </a:p>
          <a:p>
            <a:pPr lvl="0"/>
            <a:r>
              <a:rPr lang="en-GB" dirty="0"/>
              <a:t>Only 15 minutes long (7.5 minutes per paragraph) </a:t>
            </a:r>
          </a:p>
          <a:p>
            <a:pPr lvl="0"/>
            <a:r>
              <a:rPr lang="en-GB" dirty="0"/>
              <a:t>2 paragraphs (about just under a page)</a:t>
            </a:r>
          </a:p>
          <a:p>
            <a:pPr lvl="0"/>
            <a:r>
              <a:rPr lang="en-GB" dirty="0"/>
              <a:t>No need for an intro or a conclusion</a:t>
            </a:r>
          </a:p>
          <a:p>
            <a:pPr lvl="0"/>
            <a:r>
              <a:rPr lang="en-GB" dirty="0"/>
              <a:t>At the start at each clearly state your </a:t>
            </a:r>
            <a:r>
              <a:rPr lang="en-GB" b="1" dirty="0"/>
              <a:t>point</a:t>
            </a:r>
          </a:p>
          <a:p>
            <a:r>
              <a:rPr lang="en-GB" b="1" dirty="0"/>
              <a:t>Explain</a:t>
            </a:r>
            <a:r>
              <a:rPr lang="en-GB" dirty="0"/>
              <a:t>/ Analyse your point</a:t>
            </a:r>
            <a:endParaRPr lang="en-GB" b="1" dirty="0"/>
          </a:p>
          <a:p>
            <a:pPr lvl="0"/>
            <a:r>
              <a:rPr lang="en-GB" dirty="0"/>
              <a:t>Support with </a:t>
            </a:r>
            <a:r>
              <a:rPr lang="en-GB" b="1" dirty="0"/>
              <a:t>evidence</a:t>
            </a:r>
            <a:r>
              <a:rPr lang="en-GB" dirty="0"/>
              <a:t>, including named sociologists and theory (where appropriate).</a:t>
            </a:r>
          </a:p>
          <a:p>
            <a:pPr lvl="0"/>
            <a:r>
              <a:rPr lang="en-GB" dirty="0"/>
              <a:t>Add a tiny bit of </a:t>
            </a:r>
            <a:r>
              <a:rPr lang="en-GB" b="1" dirty="0"/>
              <a:t>evaluation</a:t>
            </a:r>
          </a:p>
          <a:p>
            <a:pPr lvl="0"/>
            <a:r>
              <a:rPr lang="en-GB" dirty="0"/>
              <a:t>You must </a:t>
            </a:r>
            <a:r>
              <a:rPr lang="en-GB" b="1" dirty="0"/>
              <a:t>LINK </a:t>
            </a:r>
            <a:r>
              <a:rPr lang="en-GB" dirty="0"/>
              <a:t>into the item (without doing this you will stay in the bottom </a:t>
            </a:r>
            <a:r>
              <a:rPr lang="en-GB" dirty="0" err="1"/>
              <a:t>markband</a:t>
            </a:r>
            <a:r>
              <a:rPr lang="en-GB" dirty="0"/>
              <a:t> and will not be able to get more than 3/10) and link directly to the question.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96900" y="3492500"/>
            <a:ext cx="1397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</a:t>
            </a:r>
          </a:p>
          <a:p>
            <a:r>
              <a:rPr lang="en-GB" sz="3600" b="1" dirty="0"/>
              <a:t>E</a:t>
            </a:r>
          </a:p>
          <a:p>
            <a:r>
              <a:rPr lang="en-GB" sz="3600" b="1" dirty="0"/>
              <a:t>E</a:t>
            </a:r>
          </a:p>
          <a:p>
            <a:r>
              <a:rPr lang="en-GB" sz="3600" b="1" dirty="0"/>
              <a:t>E</a:t>
            </a:r>
          </a:p>
          <a:p>
            <a:r>
              <a:rPr lang="en-GB" sz="3600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82402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6" ma:contentTypeDescription="Create a new document." ma:contentTypeScope="" ma:versionID="be493289e7b2723f182cceb57002ab4a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2fe66b80692140272e447cc00681a9a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57DED-69EF-44A7-836D-2DE5BB9C9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70888afb-978a-47fe-a38c-33c2736236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0C83A5-A244-4E1D-B9AB-90A452276B71}">
  <ds:schemaRefs>
    <ds:schemaRef ds:uri="http://purl.org/dc/elements/1.1/"/>
    <ds:schemaRef ds:uri="506ac514-9468-4ce6-abae-8e7a4c758df2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70888afb-978a-47fe-a38c-33c273623691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5899902-9142-4BE4-B648-6F42630C78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1073</Words>
  <Application>Microsoft Office PowerPoint</Application>
  <PresentationFormat>Widescreen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 Boardroom</vt:lpstr>
      <vt:lpstr>A level family exam practise  childhood</vt:lpstr>
      <vt:lpstr>Outline and explain  10 mark childhood examples </vt:lpstr>
      <vt:lpstr>The 10 mark question</vt:lpstr>
      <vt:lpstr>What are the examiners looking for?</vt:lpstr>
      <vt:lpstr>Suggested key points</vt:lpstr>
      <vt:lpstr>Outline and Explain 10 mark questions</vt:lpstr>
      <vt:lpstr>Outline and Explain 10 mark questions</vt:lpstr>
      <vt:lpstr>10 mark analyse questions</vt:lpstr>
      <vt:lpstr>10 mark analyse questions</vt:lpstr>
      <vt:lpstr>10 mark analyse questions</vt:lpstr>
      <vt:lpstr>10 mark analyse questions</vt:lpstr>
      <vt:lpstr>10 mark analyse questions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childhood</dc:title>
  <dc:creator>Amy J Tidd</dc:creator>
  <cp:lastModifiedBy>Hannah Roberts</cp:lastModifiedBy>
  <cp:revision>10</cp:revision>
  <dcterms:created xsi:type="dcterms:W3CDTF">2018-03-22T10:16:00Z</dcterms:created>
  <dcterms:modified xsi:type="dcterms:W3CDTF">2020-09-23T15:19:32Z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