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0" r:id="rId7"/>
    <p:sldId id="261" r:id="rId8"/>
    <p:sldId id="270" r:id="rId9"/>
    <p:sldId id="271" r:id="rId10"/>
    <p:sldId id="272" r:id="rId11"/>
    <p:sldId id="273" r:id="rId12"/>
    <p:sldId id="274" r:id="rId13"/>
    <p:sldId id="275" r:id="rId14"/>
    <p:sldId id="277" r:id="rId15"/>
    <p:sldId id="278" r:id="rId16"/>
    <p:sldId id="276" r:id="rId17"/>
    <p:sldId id="279" r:id="rId18"/>
    <p:sldId id="280" r:id="rId19"/>
    <p:sldId id="281"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Fassam" initials="SF" lastIdx="0" clrIdx="0">
    <p:extLst>
      <p:ext uri="{19B8F6BF-5375-455C-9EA6-DF929625EA0E}">
        <p15:presenceInfo xmlns:p15="http://schemas.microsoft.com/office/powerpoint/2012/main" userId="S-1-5-21-1376317641-3600630683-3757081038-942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9/17/2020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9/17/2020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9/17/2020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9/17/2020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9/17/2020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jcwgIjB1Rv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 level family exam practise </a:t>
            </a:r>
            <a:br>
              <a:rPr lang="en-GB" dirty="0"/>
            </a:br>
            <a:r>
              <a:rPr lang="en-GB" dirty="0"/>
              <a:t>childhood</a:t>
            </a:r>
          </a:p>
        </p:txBody>
      </p:sp>
      <p:sp>
        <p:nvSpPr>
          <p:cNvPr id="3" name="Subtitle 2"/>
          <p:cNvSpPr>
            <a:spLocks noGrp="1"/>
          </p:cNvSpPr>
          <p:nvPr>
            <p:ph type="subTitle" idx="1"/>
          </p:nvPr>
        </p:nvSpPr>
        <p:spPr/>
        <p:txBody>
          <a:bodyPr/>
          <a:lstStyle/>
          <a:p>
            <a:r>
              <a:rPr lang="en-GB" dirty="0" smtClean="0"/>
              <a:t>20 </a:t>
            </a:r>
            <a:r>
              <a:rPr lang="en-GB" dirty="0"/>
              <a:t>mark questions</a:t>
            </a:r>
          </a:p>
          <a:p>
            <a:r>
              <a:rPr lang="en-GB" dirty="0" smtClean="0"/>
              <a:t>EVALUATE THE VIEW</a:t>
            </a:r>
            <a:endParaRPr lang="en-GB" dirty="0"/>
          </a:p>
        </p:txBody>
      </p:sp>
    </p:spTree>
    <p:extLst>
      <p:ext uri="{BB962C8B-B14F-4D97-AF65-F5344CB8AC3E}">
        <p14:creationId xmlns:p14="http://schemas.microsoft.com/office/powerpoint/2010/main" val="93061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3710" y="788638"/>
            <a:ext cx="8596668" cy="1320800"/>
          </a:xfrm>
        </p:spPr>
        <p:txBody>
          <a:bodyPr>
            <a:noAutofit/>
          </a:bodyPr>
          <a:lstStyle/>
          <a:p>
            <a:r>
              <a:rPr lang="en-GB" sz="2800" dirty="0" smtClean="0"/>
              <a:t>20 </a:t>
            </a:r>
            <a:r>
              <a:rPr lang="en-GB" sz="2800" dirty="0"/>
              <a:t>mark questions will always have a debate (an argument from different points of view). What is the debate in this question</a:t>
            </a:r>
            <a:br>
              <a:rPr lang="en-GB" sz="2800" dirty="0"/>
            </a:br>
            <a:endParaRPr lang="en-GB" sz="2800" dirty="0"/>
          </a:p>
        </p:txBody>
      </p:sp>
      <p:sp>
        <p:nvSpPr>
          <p:cNvPr id="3" name="Content Placeholder 2"/>
          <p:cNvSpPr>
            <a:spLocks noGrp="1"/>
          </p:cNvSpPr>
          <p:nvPr>
            <p:ph idx="1"/>
          </p:nvPr>
        </p:nvSpPr>
        <p:spPr>
          <a:xfrm>
            <a:off x="1258247" y="1792411"/>
            <a:ext cx="8596668" cy="3880773"/>
          </a:xfrm>
        </p:spPr>
        <p:txBody>
          <a:bodyPr/>
          <a:lstStyle/>
          <a:p>
            <a:pPr marL="0" indent="0">
              <a:buNone/>
            </a:pPr>
            <a:r>
              <a:rPr lang="en-GB" dirty="0" smtClean="0"/>
              <a:t> </a:t>
            </a:r>
          </a:p>
          <a:p>
            <a:pPr marL="0" indent="0">
              <a:buNone/>
            </a:pPr>
            <a:endParaRPr lang="en-GB" dirty="0" smtClean="0"/>
          </a:p>
          <a:p>
            <a:pPr marL="0" indent="0">
              <a:buNone/>
            </a:pPr>
            <a:endParaRPr lang="en-GB" dirty="0" smtClean="0"/>
          </a:p>
          <a:p>
            <a:pPr marL="0" indent="0">
              <a:buNone/>
            </a:pPr>
            <a:endParaRPr lang="en-GB" dirty="0" smtClean="0"/>
          </a:p>
          <a:p>
            <a:pPr marL="0" indent="0">
              <a:buNone/>
            </a:pPr>
            <a:r>
              <a:rPr lang="en-GB" dirty="0" smtClean="0"/>
              <a:t>							</a:t>
            </a:r>
            <a:r>
              <a:rPr lang="en-GB" sz="4000" b="1" dirty="0" smtClean="0"/>
              <a:t>		VS</a:t>
            </a:r>
            <a:endParaRPr lang="en-GB" b="1" dirty="0"/>
          </a:p>
        </p:txBody>
      </p:sp>
      <p:sp>
        <p:nvSpPr>
          <p:cNvPr id="5" name="Rectangle 4"/>
          <p:cNvSpPr/>
          <p:nvPr/>
        </p:nvSpPr>
        <p:spPr>
          <a:xfrm>
            <a:off x="1635162" y="5673184"/>
            <a:ext cx="8785216" cy="646331"/>
          </a:xfrm>
          <a:prstGeom prst="rect">
            <a:avLst/>
          </a:prstGeom>
        </p:spPr>
        <p:txBody>
          <a:bodyPr wrap="square">
            <a:spAutoFit/>
          </a:bodyPr>
          <a:lstStyle/>
          <a:p>
            <a:pPr hangingPunct="0"/>
            <a:r>
              <a:rPr lang="en-GB" b="1" dirty="0"/>
              <a:t>Applying material from Item B and your knowledge, evaluate the view that contemporary families have become more child-centred [20]</a:t>
            </a:r>
            <a:endParaRPr lang="en-GB" b="1" dirty="0"/>
          </a:p>
        </p:txBody>
      </p:sp>
    </p:spTree>
    <p:extLst>
      <p:ext uri="{BB962C8B-B14F-4D97-AF65-F5344CB8AC3E}">
        <p14:creationId xmlns:p14="http://schemas.microsoft.com/office/powerpoint/2010/main" val="261444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 LOOKING AT THE ITEM PICK OUT DIFFERENT ARGUMENTS BEING MADE</a:t>
            </a:r>
            <a:endParaRPr lang="en-GB" dirty="0"/>
          </a:p>
        </p:txBody>
      </p:sp>
      <p:sp>
        <p:nvSpPr>
          <p:cNvPr id="3" name="Content Placeholder 2"/>
          <p:cNvSpPr>
            <a:spLocks noGrp="1"/>
          </p:cNvSpPr>
          <p:nvPr>
            <p:ph idx="1"/>
          </p:nvPr>
        </p:nvSpPr>
        <p:spPr>
          <a:xfrm>
            <a:off x="1154955" y="2603500"/>
            <a:ext cx="8612990" cy="3416300"/>
          </a:xfrm>
        </p:spPr>
        <p:txBody>
          <a:bodyPr/>
          <a:lstStyle/>
          <a:p>
            <a:pPr marL="0" indent="0" hangingPunct="0">
              <a:buNone/>
            </a:pPr>
            <a:r>
              <a:rPr lang="en-GB" i="1" dirty="0" smtClean="0"/>
              <a:t>Item </a:t>
            </a:r>
            <a:r>
              <a:rPr lang="en-GB" i="1" dirty="0"/>
              <a:t>B: Some sociologists suggest that contemporary families have become more child-centred than in the past. Parents today spend much more time with their children, and spend a great deal more money to ensure they give their children the most fulfilling upbringing possible. Many parents want their children to have opportunities they never had themselves as children. Critics of this point to children’s lack of control over their lives, child abuse and other problems that children today may face.</a:t>
            </a:r>
            <a:endParaRPr lang="en-GB" dirty="0"/>
          </a:p>
          <a:p>
            <a:pPr marL="0" indent="0" hangingPunct="0">
              <a:buNone/>
            </a:pPr>
            <a:r>
              <a:rPr lang="en-GB" b="1" dirty="0"/>
              <a:t>Applying material from Item B and your knowledge, evaluate the view that contemporary families have become more child-centred [20]</a:t>
            </a:r>
          </a:p>
          <a:p>
            <a:endParaRPr lang="en-GB" dirty="0"/>
          </a:p>
        </p:txBody>
      </p:sp>
      <p:sp>
        <p:nvSpPr>
          <p:cNvPr id="4" name="TextBox 3"/>
          <p:cNvSpPr txBox="1"/>
          <p:nvPr/>
        </p:nvSpPr>
        <p:spPr>
          <a:xfrm>
            <a:off x="8270446" y="5023820"/>
            <a:ext cx="3291841" cy="1754326"/>
          </a:xfrm>
          <a:prstGeom prst="rect">
            <a:avLst/>
          </a:prstGeom>
          <a:solidFill>
            <a:srgbClr val="FF66FF"/>
          </a:solidFill>
        </p:spPr>
        <p:txBody>
          <a:bodyPr wrap="square" rtlCol="0">
            <a:spAutoFit/>
          </a:bodyPr>
          <a:lstStyle/>
          <a:p>
            <a:r>
              <a:rPr lang="en-GB" b="1" dirty="0" smtClean="0"/>
              <a:t>Can you relate points you’re making to studies and evidence you have explored? Can you think of anything else relevant for this debate?</a:t>
            </a:r>
            <a:endParaRPr lang="en-GB" b="1" dirty="0"/>
          </a:p>
        </p:txBody>
      </p:sp>
      <p:sp>
        <p:nvSpPr>
          <p:cNvPr id="5" name="TextBox 4"/>
          <p:cNvSpPr txBox="1"/>
          <p:nvPr/>
        </p:nvSpPr>
        <p:spPr>
          <a:xfrm>
            <a:off x="9460260" y="1403171"/>
            <a:ext cx="2409713" cy="1200329"/>
          </a:xfrm>
          <a:prstGeom prst="rect">
            <a:avLst/>
          </a:prstGeom>
          <a:solidFill>
            <a:srgbClr val="FFFF00"/>
          </a:solidFill>
        </p:spPr>
        <p:txBody>
          <a:bodyPr wrap="square" rtlCol="0">
            <a:spAutoFit/>
          </a:bodyPr>
          <a:lstStyle/>
          <a:p>
            <a:r>
              <a:rPr lang="en-GB" b="1" dirty="0" smtClean="0"/>
              <a:t>With items you are looking for ‘hooks’ to help shape your debate</a:t>
            </a:r>
            <a:endParaRPr lang="en-GB" b="1" dirty="0"/>
          </a:p>
        </p:txBody>
      </p:sp>
    </p:spTree>
    <p:extLst>
      <p:ext uri="{BB962C8B-B14F-4D97-AF65-F5344CB8AC3E}">
        <p14:creationId xmlns:p14="http://schemas.microsoft.com/office/powerpoint/2010/main" val="1237696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 LOOKING AT THE ITEM PICK OUT DIFFERENT ARGUMENTS BEING MADE</a:t>
            </a:r>
            <a:endParaRPr lang="en-GB" dirty="0"/>
          </a:p>
        </p:txBody>
      </p:sp>
      <p:sp>
        <p:nvSpPr>
          <p:cNvPr id="3" name="Content Placeholder 2"/>
          <p:cNvSpPr>
            <a:spLocks noGrp="1"/>
          </p:cNvSpPr>
          <p:nvPr>
            <p:ph idx="1"/>
          </p:nvPr>
        </p:nvSpPr>
        <p:spPr>
          <a:xfrm>
            <a:off x="3205779" y="2398956"/>
            <a:ext cx="5626249" cy="2818504"/>
          </a:xfrm>
          <a:ln>
            <a:solidFill>
              <a:schemeClr val="tx1"/>
            </a:solidFill>
          </a:ln>
        </p:spPr>
        <p:txBody>
          <a:bodyPr>
            <a:noAutofit/>
          </a:bodyPr>
          <a:lstStyle/>
          <a:p>
            <a:pPr marL="0" indent="0" hangingPunct="0">
              <a:buNone/>
            </a:pPr>
            <a:r>
              <a:rPr lang="en-GB" sz="1400" i="1" dirty="0" smtClean="0"/>
              <a:t>Item </a:t>
            </a:r>
            <a:r>
              <a:rPr lang="en-GB" sz="1400" i="1" dirty="0"/>
              <a:t>B: </a:t>
            </a:r>
            <a:r>
              <a:rPr lang="en-GB" sz="1400" i="1" dirty="0">
                <a:solidFill>
                  <a:srgbClr val="FF0000"/>
                </a:solidFill>
              </a:rPr>
              <a:t>Some sociologists </a:t>
            </a:r>
            <a:r>
              <a:rPr lang="en-GB" sz="1400" i="1" dirty="0"/>
              <a:t>suggest that contemporary families have become more child-centred than in the past. </a:t>
            </a:r>
            <a:r>
              <a:rPr lang="en-GB" sz="1400" i="1" dirty="0">
                <a:solidFill>
                  <a:schemeClr val="bg2">
                    <a:lumMod val="50000"/>
                  </a:schemeClr>
                </a:solidFill>
              </a:rPr>
              <a:t>Parents today spend much more time with their children</a:t>
            </a:r>
            <a:r>
              <a:rPr lang="en-GB" sz="1400" i="1" dirty="0"/>
              <a:t>, </a:t>
            </a:r>
            <a:r>
              <a:rPr lang="en-GB" sz="1400" i="1" dirty="0">
                <a:solidFill>
                  <a:schemeClr val="accent3">
                    <a:lumMod val="75000"/>
                  </a:schemeClr>
                </a:solidFill>
              </a:rPr>
              <a:t>and spend a great deal more money</a:t>
            </a:r>
            <a:r>
              <a:rPr lang="en-GB" sz="1400" i="1" dirty="0"/>
              <a:t> to ensure they give their children the most fulfilling upbringing possible. </a:t>
            </a:r>
            <a:r>
              <a:rPr lang="en-GB" sz="1400" i="1" dirty="0">
                <a:solidFill>
                  <a:srgbClr val="FF9966"/>
                </a:solidFill>
              </a:rPr>
              <a:t>Many parents want their children to have opportunities they never had themselves as children. </a:t>
            </a:r>
            <a:r>
              <a:rPr lang="en-GB" sz="1400" i="1" dirty="0">
                <a:solidFill>
                  <a:srgbClr val="7030A0"/>
                </a:solidFill>
              </a:rPr>
              <a:t>Critics of this point to children’s lack of control over their lives, child abuse and other problems that children today may face.</a:t>
            </a:r>
            <a:endParaRPr lang="en-GB" sz="1400" dirty="0">
              <a:solidFill>
                <a:srgbClr val="7030A0"/>
              </a:solidFill>
            </a:endParaRPr>
          </a:p>
          <a:p>
            <a:pPr marL="0" indent="0" hangingPunct="0">
              <a:buNone/>
            </a:pPr>
            <a:r>
              <a:rPr lang="en-GB" sz="1400" b="1" dirty="0"/>
              <a:t>Applying material from Item B and your knowledge, evaluate the view that contemporary families have become more child-centred [20]</a:t>
            </a:r>
          </a:p>
          <a:p>
            <a:endParaRPr lang="en-GB" sz="1400" dirty="0"/>
          </a:p>
        </p:txBody>
      </p:sp>
      <p:sp>
        <p:nvSpPr>
          <p:cNvPr id="4" name="TextBox 3"/>
          <p:cNvSpPr txBox="1"/>
          <p:nvPr/>
        </p:nvSpPr>
        <p:spPr>
          <a:xfrm>
            <a:off x="398034" y="2140772"/>
            <a:ext cx="2721684" cy="1815882"/>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dirty="0" smtClean="0">
                <a:solidFill>
                  <a:srgbClr val="FF0000"/>
                </a:solidFill>
              </a:rPr>
              <a:t>Think about who would say this: Aries – march of progress, Lee- marketing towards children, Opie – childhood has its own culture, Rogers – protection of childhood – could relate to laws that protect children</a:t>
            </a:r>
            <a:endParaRPr lang="en-GB" sz="1400" dirty="0">
              <a:solidFill>
                <a:srgbClr val="FF0000"/>
              </a:solidFill>
            </a:endParaRPr>
          </a:p>
        </p:txBody>
      </p:sp>
      <p:sp>
        <p:nvSpPr>
          <p:cNvPr id="5" name="TextBox 4"/>
          <p:cNvSpPr txBox="1"/>
          <p:nvPr/>
        </p:nvSpPr>
        <p:spPr>
          <a:xfrm>
            <a:off x="8971878" y="2312893"/>
            <a:ext cx="2936838" cy="116955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400" dirty="0" smtClean="0">
                <a:solidFill>
                  <a:schemeClr val="bg2">
                    <a:lumMod val="50000"/>
                  </a:schemeClr>
                </a:solidFill>
              </a:rPr>
              <a:t>Consider all the evidence you have for this – smaller families, parents not having to work as long. Could make reflections on lockdown –more time together</a:t>
            </a:r>
            <a:endParaRPr lang="en-GB" sz="1400" dirty="0">
              <a:solidFill>
                <a:schemeClr val="bg2">
                  <a:lumMod val="50000"/>
                </a:schemeClr>
              </a:solidFill>
            </a:endParaRPr>
          </a:p>
        </p:txBody>
      </p:sp>
      <p:sp>
        <p:nvSpPr>
          <p:cNvPr id="6" name="TextBox 5"/>
          <p:cNvSpPr txBox="1"/>
          <p:nvPr/>
        </p:nvSpPr>
        <p:spPr>
          <a:xfrm>
            <a:off x="8971878" y="3792922"/>
            <a:ext cx="3022899" cy="95410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400" dirty="0" smtClean="0">
                <a:solidFill>
                  <a:schemeClr val="accent3">
                    <a:lumMod val="75000"/>
                  </a:schemeClr>
                </a:solidFill>
              </a:rPr>
              <a:t>More money being spent – think about how there is more marketing towards children (Lee)</a:t>
            </a:r>
            <a:endParaRPr lang="en-GB" sz="1400" dirty="0">
              <a:solidFill>
                <a:schemeClr val="accent3">
                  <a:lumMod val="75000"/>
                </a:schemeClr>
              </a:solidFill>
            </a:endParaRPr>
          </a:p>
        </p:txBody>
      </p:sp>
      <p:sp>
        <p:nvSpPr>
          <p:cNvPr id="7" name="TextBox 6"/>
          <p:cNvSpPr txBox="1"/>
          <p:nvPr/>
        </p:nvSpPr>
        <p:spPr>
          <a:xfrm>
            <a:off x="398034" y="4062530"/>
            <a:ext cx="2651760" cy="1169551"/>
          </a:xfrm>
          <a:prstGeom prst="rect">
            <a:avLst/>
          </a:prstGeom>
          <a:noFill/>
          <a:ln>
            <a:solidFill>
              <a:srgbClr val="FF9966"/>
            </a:solidFill>
          </a:ln>
        </p:spPr>
        <p:txBody>
          <a:bodyPr wrap="square" rtlCol="0">
            <a:spAutoFit/>
          </a:bodyPr>
          <a:lstStyle/>
          <a:p>
            <a:r>
              <a:rPr lang="en-GB" sz="1400" dirty="0" smtClean="0">
                <a:solidFill>
                  <a:srgbClr val="FF9966"/>
                </a:solidFill>
              </a:rPr>
              <a:t>Far more opportunities for children, but could this be a bad thing? Parents putting pressure – helicopter parenting</a:t>
            </a:r>
            <a:endParaRPr lang="en-GB" sz="1400" dirty="0">
              <a:solidFill>
                <a:srgbClr val="FF9966"/>
              </a:solidFill>
            </a:endParaRPr>
          </a:p>
        </p:txBody>
      </p:sp>
      <p:sp>
        <p:nvSpPr>
          <p:cNvPr id="8" name="TextBox 7"/>
          <p:cNvSpPr txBox="1"/>
          <p:nvPr/>
        </p:nvSpPr>
        <p:spPr>
          <a:xfrm>
            <a:off x="3049794" y="5527938"/>
            <a:ext cx="6009639" cy="954107"/>
          </a:xfrm>
          <a:prstGeom prst="rect">
            <a:avLst/>
          </a:prstGeom>
          <a:noFill/>
          <a:ln>
            <a:solidFill>
              <a:srgbClr val="7030A0"/>
            </a:solidFill>
          </a:ln>
        </p:spPr>
        <p:txBody>
          <a:bodyPr wrap="square" rtlCol="0">
            <a:spAutoFit/>
          </a:bodyPr>
          <a:lstStyle/>
          <a:p>
            <a:r>
              <a:rPr lang="en-GB" sz="1400" dirty="0" smtClean="0">
                <a:solidFill>
                  <a:srgbClr val="7030A0"/>
                </a:solidFill>
              </a:rPr>
              <a:t>Problems: lack of control – Rogers ‘control and welfare’ view. </a:t>
            </a:r>
          </a:p>
          <a:p>
            <a:r>
              <a:rPr lang="en-GB" sz="1400" dirty="0" smtClean="0">
                <a:solidFill>
                  <a:srgbClr val="7030A0"/>
                </a:solidFill>
              </a:rPr>
              <a:t>Postman – disappearance of childhood. </a:t>
            </a:r>
          </a:p>
          <a:p>
            <a:r>
              <a:rPr lang="en-GB" sz="1400" dirty="0" smtClean="0">
                <a:solidFill>
                  <a:srgbClr val="7030A0"/>
                </a:solidFill>
              </a:rPr>
              <a:t>Palmer – toxic childhood. </a:t>
            </a:r>
            <a:r>
              <a:rPr lang="en-GB" sz="1400" dirty="0" err="1" smtClean="0">
                <a:solidFill>
                  <a:srgbClr val="7030A0"/>
                </a:solidFill>
              </a:rPr>
              <a:t>Furedi</a:t>
            </a:r>
            <a:r>
              <a:rPr lang="en-GB" sz="1400" dirty="0">
                <a:solidFill>
                  <a:srgbClr val="7030A0"/>
                </a:solidFill>
              </a:rPr>
              <a:t> </a:t>
            </a:r>
            <a:r>
              <a:rPr lang="en-GB" sz="1400" dirty="0" smtClean="0">
                <a:solidFill>
                  <a:srgbClr val="7030A0"/>
                </a:solidFill>
              </a:rPr>
              <a:t>– paranoid parenting. </a:t>
            </a:r>
          </a:p>
          <a:p>
            <a:r>
              <a:rPr lang="en-GB" sz="1400" dirty="0" smtClean="0">
                <a:solidFill>
                  <a:srgbClr val="7030A0"/>
                </a:solidFill>
              </a:rPr>
              <a:t>Issues of abuse. </a:t>
            </a:r>
            <a:endParaRPr lang="en-GB" sz="1400" dirty="0">
              <a:solidFill>
                <a:srgbClr val="7030A0"/>
              </a:solidFill>
            </a:endParaRPr>
          </a:p>
        </p:txBody>
      </p:sp>
    </p:spTree>
    <p:extLst>
      <p:ext uri="{BB962C8B-B14F-4D97-AF65-F5344CB8AC3E}">
        <p14:creationId xmlns:p14="http://schemas.microsoft.com/office/powerpoint/2010/main" val="2609427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77" y="950002"/>
            <a:ext cx="8596668" cy="1320800"/>
          </a:xfrm>
        </p:spPr>
        <p:txBody>
          <a:bodyPr>
            <a:normAutofit fontScale="90000"/>
          </a:bodyPr>
          <a:lstStyle/>
          <a:p>
            <a:r>
              <a:rPr lang="en-GB" dirty="0"/>
              <a:t>How could you use the</a:t>
            </a:r>
            <a:r>
              <a:rPr lang="en-GB" b="1" dirty="0"/>
              <a:t> item</a:t>
            </a:r>
            <a:r>
              <a:rPr lang="en-GB" dirty="0"/>
              <a:t> to help support this debate</a:t>
            </a:r>
            <a:br>
              <a:rPr lang="en-GB" dirty="0"/>
            </a:br>
            <a:r>
              <a:rPr lang="en-GB" dirty="0"/>
              <a:t/>
            </a:r>
            <a:br>
              <a:rPr lang="en-GB" dirty="0"/>
            </a:br>
            <a:endParaRPr lang="en-GB" dirty="0"/>
          </a:p>
        </p:txBody>
      </p:sp>
      <p:sp>
        <p:nvSpPr>
          <p:cNvPr id="3" name="Content Placeholder 2"/>
          <p:cNvSpPr>
            <a:spLocks noGrp="1"/>
          </p:cNvSpPr>
          <p:nvPr>
            <p:ph idx="1"/>
          </p:nvPr>
        </p:nvSpPr>
        <p:spPr>
          <a:xfrm>
            <a:off x="1419612" y="1727865"/>
            <a:ext cx="8596668" cy="3880773"/>
          </a:xfrm>
        </p:spPr>
        <p:txBody>
          <a:bodyPr/>
          <a:lstStyle/>
          <a:p>
            <a:pPr marL="0" indent="0">
              <a:buNone/>
            </a:pPr>
            <a:r>
              <a:rPr lang="en-GB" dirty="0" smtClean="0"/>
              <a:t> </a:t>
            </a:r>
          </a:p>
          <a:p>
            <a:pPr marL="0" indent="0">
              <a:buNone/>
            </a:pPr>
            <a:endParaRPr lang="en-GB" dirty="0" smtClean="0"/>
          </a:p>
          <a:p>
            <a:pPr marL="0" indent="0">
              <a:buNone/>
            </a:pPr>
            <a:endParaRPr lang="en-GB" dirty="0" smtClean="0"/>
          </a:p>
          <a:p>
            <a:pPr marL="0" indent="0">
              <a:buNone/>
            </a:pPr>
            <a:endParaRPr lang="en-GB" dirty="0" smtClean="0"/>
          </a:p>
          <a:p>
            <a:pPr marL="0" indent="0">
              <a:buNone/>
            </a:pPr>
            <a:r>
              <a:rPr lang="en-GB" dirty="0" smtClean="0"/>
              <a:t>							</a:t>
            </a:r>
            <a:r>
              <a:rPr lang="en-GB" sz="4000" b="1" dirty="0" smtClean="0"/>
              <a:t>		VS</a:t>
            </a:r>
            <a:endParaRPr lang="en-GB" b="1" dirty="0"/>
          </a:p>
        </p:txBody>
      </p:sp>
      <p:sp>
        <p:nvSpPr>
          <p:cNvPr id="5" name="Rectangle 4"/>
          <p:cNvSpPr/>
          <p:nvPr/>
        </p:nvSpPr>
        <p:spPr>
          <a:xfrm>
            <a:off x="1635162" y="5673184"/>
            <a:ext cx="8785216" cy="646331"/>
          </a:xfrm>
          <a:prstGeom prst="rect">
            <a:avLst/>
          </a:prstGeom>
        </p:spPr>
        <p:txBody>
          <a:bodyPr wrap="square">
            <a:spAutoFit/>
          </a:bodyPr>
          <a:lstStyle/>
          <a:p>
            <a:pPr hangingPunct="0"/>
            <a:r>
              <a:rPr lang="en-GB" b="1" dirty="0"/>
              <a:t>Applying material from Item B and your knowledge, evaluate the view that contemporary families have become more child-centred [20]</a:t>
            </a:r>
            <a:endParaRPr lang="en-GB" b="1" dirty="0"/>
          </a:p>
        </p:txBody>
      </p:sp>
    </p:spTree>
    <p:extLst>
      <p:ext uri="{BB962C8B-B14F-4D97-AF65-F5344CB8AC3E}">
        <p14:creationId xmlns:p14="http://schemas.microsoft.com/office/powerpoint/2010/main" val="125280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logical chain of reasoning</a:t>
            </a:r>
            <a:endParaRPr lang="en-GB" dirty="0"/>
          </a:p>
        </p:txBody>
      </p:sp>
      <p:sp>
        <p:nvSpPr>
          <p:cNvPr id="3" name="Content Placeholder 2"/>
          <p:cNvSpPr>
            <a:spLocks noGrp="1"/>
          </p:cNvSpPr>
          <p:nvPr>
            <p:ph idx="1"/>
          </p:nvPr>
        </p:nvSpPr>
        <p:spPr/>
        <p:txBody>
          <a:bodyPr>
            <a:normAutofit lnSpcReduction="10000"/>
          </a:bodyPr>
          <a:lstStyle/>
          <a:p>
            <a:r>
              <a:rPr lang="en-GB" dirty="0" smtClean="0"/>
              <a:t>Making logical points that link back to the question </a:t>
            </a:r>
          </a:p>
          <a:p>
            <a:endParaRPr lang="en-GB" dirty="0" smtClean="0"/>
          </a:p>
          <a:p>
            <a:endParaRPr lang="en-GB" dirty="0"/>
          </a:p>
          <a:p>
            <a:endParaRPr lang="en-GB" dirty="0" smtClean="0"/>
          </a:p>
          <a:p>
            <a:endParaRPr lang="en-GB" dirty="0"/>
          </a:p>
          <a:p>
            <a:endParaRPr lang="en-GB" dirty="0" smtClean="0"/>
          </a:p>
          <a:p>
            <a:endParaRPr lang="en-GB" dirty="0"/>
          </a:p>
          <a:p>
            <a:r>
              <a:rPr lang="en-GB" dirty="0">
                <a:hlinkClick r:id="rId2"/>
              </a:rPr>
              <a:t>https://</a:t>
            </a:r>
            <a:r>
              <a:rPr lang="en-GB" dirty="0" smtClean="0">
                <a:hlinkClick r:id="rId2"/>
              </a:rPr>
              <a:t>www.youtube.com/watch?v=jcwgIjB1RvY</a:t>
            </a:r>
            <a:r>
              <a:rPr lang="en-GB" dirty="0" smtClean="0"/>
              <a:t> (more info on this – for the future)</a:t>
            </a:r>
            <a:endParaRPr lang="en-GB" dirty="0"/>
          </a:p>
        </p:txBody>
      </p:sp>
    </p:spTree>
    <p:extLst>
      <p:ext uri="{BB962C8B-B14F-4D97-AF65-F5344CB8AC3E}">
        <p14:creationId xmlns:p14="http://schemas.microsoft.com/office/powerpoint/2010/main" val="139945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t>
            </a:r>
            <a:endParaRPr lang="en-GB" dirty="0"/>
          </a:p>
        </p:txBody>
      </p:sp>
      <p:sp>
        <p:nvSpPr>
          <p:cNvPr id="3" name="Content Placeholder 2"/>
          <p:cNvSpPr>
            <a:spLocks noGrp="1"/>
          </p:cNvSpPr>
          <p:nvPr>
            <p:ph idx="1"/>
          </p:nvPr>
        </p:nvSpPr>
        <p:spPr>
          <a:xfrm>
            <a:off x="677334" y="2280621"/>
            <a:ext cx="9310728" cy="3760741"/>
          </a:xfrm>
        </p:spPr>
        <p:txBody>
          <a:bodyPr>
            <a:noAutofit/>
          </a:bodyPr>
          <a:lstStyle/>
          <a:p>
            <a:pPr marL="0" indent="0">
              <a:buNone/>
            </a:pPr>
            <a:r>
              <a:rPr lang="en-GB" sz="2000" b="1" dirty="0"/>
              <a:t>Introduction:</a:t>
            </a:r>
            <a:r>
              <a:rPr lang="en-GB" sz="2000" dirty="0"/>
              <a:t> needs to address the debate and define key concepts in the question</a:t>
            </a:r>
          </a:p>
          <a:p>
            <a:endParaRPr lang="en-GB" sz="2000" dirty="0"/>
          </a:p>
          <a:p>
            <a:pPr marL="0" indent="0">
              <a:buNone/>
            </a:pPr>
            <a:r>
              <a:rPr lang="en-GB" sz="2000" dirty="0" smtClean="0"/>
              <a:t>A child centred society is …………………………………... As </a:t>
            </a:r>
            <a:r>
              <a:rPr lang="en-GB" sz="2000" dirty="0"/>
              <a:t>the item indicates </a:t>
            </a:r>
            <a:r>
              <a:rPr lang="en-GB" sz="2000" dirty="0" smtClean="0"/>
              <a:t>on the one hand society can be seen as child centred because ………………………………………………………………………………………….</a:t>
            </a:r>
            <a:endParaRPr lang="en-GB" sz="2000" dirty="0"/>
          </a:p>
          <a:p>
            <a:pPr marL="0" indent="0">
              <a:buNone/>
            </a:pPr>
            <a:r>
              <a:rPr lang="en-GB" sz="2000" dirty="0"/>
              <a:t>However, </a:t>
            </a:r>
            <a:r>
              <a:rPr lang="en-GB" sz="2000" dirty="0" smtClean="0"/>
              <a:t>there are problems with these arguments because society might be causing the following issues for children………………………….. ………………………………………. meaning that it may not be child cantered</a:t>
            </a:r>
            <a:endParaRPr lang="en-GB" sz="2000" dirty="0"/>
          </a:p>
        </p:txBody>
      </p:sp>
    </p:spTree>
    <p:extLst>
      <p:ext uri="{BB962C8B-B14F-4D97-AF65-F5344CB8AC3E}">
        <p14:creationId xmlns:p14="http://schemas.microsoft.com/office/powerpoint/2010/main" val="2312699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 the essay</a:t>
            </a:r>
            <a:endParaRPr lang="en-GB" dirty="0"/>
          </a:p>
        </p:txBody>
      </p:sp>
      <p:sp>
        <p:nvSpPr>
          <p:cNvPr id="3" name="Content Placeholder 2"/>
          <p:cNvSpPr>
            <a:spLocks noGrp="1"/>
          </p:cNvSpPr>
          <p:nvPr>
            <p:ph idx="1"/>
          </p:nvPr>
        </p:nvSpPr>
        <p:spPr/>
        <p:txBody>
          <a:bodyPr>
            <a:normAutofit fontScale="85000" lnSpcReduction="20000"/>
          </a:bodyPr>
          <a:lstStyle/>
          <a:p>
            <a:r>
              <a:rPr lang="en-GB" sz="2800" dirty="0" smtClean="0"/>
              <a:t>You need to include points for the view in the question, which will form the points of your 3/4 paragraphs. These need countered with opposing views</a:t>
            </a:r>
            <a:r>
              <a:rPr lang="en-GB" sz="2800" dirty="0" smtClean="0"/>
              <a:t>.</a:t>
            </a:r>
          </a:p>
          <a:p>
            <a:r>
              <a:rPr lang="en-GB" sz="2800" dirty="0" smtClean="0"/>
              <a:t>In each paragraph make a point, explain it with evidence, evaluate it with opposing or differing views (comparing is an analysis skill) and then link back to the question – by saying what the discussion shows</a:t>
            </a:r>
            <a:endParaRPr lang="en-GB" sz="2800" dirty="0"/>
          </a:p>
          <a:p>
            <a:r>
              <a:rPr lang="en-GB" sz="2800" dirty="0" smtClean="0"/>
              <a:t>Looking at the notes we have already made what points could be combined to sustain a </a:t>
            </a:r>
            <a:r>
              <a:rPr lang="en-GB" sz="2800" dirty="0" smtClean="0"/>
              <a:t>debate. Fill in your planning sheet ready to write the essay </a:t>
            </a:r>
            <a:r>
              <a:rPr lang="en-GB" sz="2800" dirty="0" smtClean="0">
                <a:sym typeface="Wingdings" panose="05000000000000000000" pitchFamily="2" charset="2"/>
              </a:rPr>
              <a:t></a:t>
            </a:r>
            <a:endParaRPr lang="en-GB" sz="2800" dirty="0"/>
          </a:p>
        </p:txBody>
      </p:sp>
      <p:sp>
        <p:nvSpPr>
          <p:cNvPr id="4" name="TextBox 3"/>
          <p:cNvSpPr txBox="1"/>
          <p:nvPr/>
        </p:nvSpPr>
        <p:spPr>
          <a:xfrm>
            <a:off x="535043" y="2783147"/>
            <a:ext cx="1397000" cy="286232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3600" b="1" dirty="0"/>
              <a:t>P</a:t>
            </a:r>
          </a:p>
          <a:p>
            <a:r>
              <a:rPr lang="en-GB" sz="3600" b="1" dirty="0"/>
              <a:t>E</a:t>
            </a:r>
          </a:p>
          <a:p>
            <a:r>
              <a:rPr lang="en-GB" sz="3600" b="1" dirty="0"/>
              <a:t>E</a:t>
            </a:r>
          </a:p>
          <a:p>
            <a:r>
              <a:rPr lang="en-GB" sz="3600" b="1" dirty="0"/>
              <a:t>E</a:t>
            </a:r>
          </a:p>
          <a:p>
            <a:r>
              <a:rPr lang="en-GB" sz="3600" b="1" dirty="0"/>
              <a:t>L</a:t>
            </a:r>
          </a:p>
        </p:txBody>
      </p:sp>
    </p:spTree>
    <p:extLst>
      <p:ext uri="{BB962C8B-B14F-4D97-AF65-F5344CB8AC3E}">
        <p14:creationId xmlns:p14="http://schemas.microsoft.com/office/powerpoint/2010/main" val="13371915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Pull the essay together, weighing up which argument seems the most logical. Is society more child centred or is it not? </a:t>
            </a:r>
          </a:p>
          <a:p>
            <a:r>
              <a:rPr lang="en-GB" dirty="0" smtClean="0"/>
              <a:t>Justify the side of the argument you have chosen </a:t>
            </a:r>
          </a:p>
          <a:p>
            <a:r>
              <a:rPr lang="en-GB" dirty="0" smtClean="0"/>
              <a:t>Avoid using the first person e.g. I think, and avoid personal opinion – use the evidence you have presented</a:t>
            </a:r>
            <a:endParaRPr lang="en-GB" dirty="0"/>
          </a:p>
        </p:txBody>
      </p:sp>
    </p:spTree>
    <p:extLst>
      <p:ext uri="{BB962C8B-B14F-4D97-AF65-F5344CB8AC3E}">
        <p14:creationId xmlns:p14="http://schemas.microsoft.com/office/powerpoint/2010/main" val="258701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 and explain </a:t>
            </a:r>
            <a:br>
              <a:rPr lang="en-GB" dirty="0"/>
            </a:br>
            <a:r>
              <a:rPr lang="en-GB" dirty="0" smtClean="0"/>
              <a:t>20</a:t>
            </a:r>
            <a:r>
              <a:rPr lang="en-GB" dirty="0" smtClean="0"/>
              <a:t> </a:t>
            </a:r>
            <a:r>
              <a:rPr lang="en-GB" dirty="0"/>
              <a:t>mark childhood </a:t>
            </a:r>
            <a:r>
              <a:rPr lang="en-GB" dirty="0" smtClean="0"/>
              <a:t>example </a:t>
            </a:r>
            <a:endParaRPr lang="en-GB" dirty="0"/>
          </a:p>
        </p:txBody>
      </p:sp>
      <p:sp>
        <p:nvSpPr>
          <p:cNvPr id="3" name="Content Placeholder 2"/>
          <p:cNvSpPr>
            <a:spLocks noGrp="1"/>
          </p:cNvSpPr>
          <p:nvPr>
            <p:ph idx="1"/>
          </p:nvPr>
        </p:nvSpPr>
        <p:spPr/>
        <p:txBody>
          <a:bodyPr>
            <a:normAutofit/>
          </a:bodyPr>
          <a:lstStyle/>
          <a:p>
            <a:pPr marL="0" indent="0" hangingPunct="0">
              <a:buNone/>
            </a:pPr>
            <a:r>
              <a:rPr lang="en-GB" b="1" u="sng" dirty="0"/>
              <a:t>Exam practice</a:t>
            </a:r>
            <a:endParaRPr lang="en-GB" dirty="0"/>
          </a:p>
          <a:p>
            <a:pPr hangingPunct="0"/>
            <a:r>
              <a:rPr lang="en-GB" i="1" dirty="0"/>
              <a:t>Item B: Some sociologists suggest that contemporary families have become more child-centred than in the past. Parents today spend much more time with their children, and spend a great deal more money to ensure they give their children the most fulfilling upbringing possible. Many parents want their children to have opportunities they never had themselves as children. Critics of this point to children’s lack of control over their lives, child abuse and other problems that children today may face.</a:t>
            </a:r>
            <a:endParaRPr lang="en-GB" dirty="0"/>
          </a:p>
          <a:p>
            <a:pPr marL="0" indent="0" hangingPunct="0">
              <a:buNone/>
            </a:pPr>
            <a:r>
              <a:rPr lang="en-GB" b="1" dirty="0"/>
              <a:t>Applying material from Item B and your knowledge, evaluate the view that contemporary families have become more child-centred [20]</a:t>
            </a:r>
          </a:p>
          <a:p>
            <a:pPr marL="0" indent="0">
              <a:buNone/>
            </a:pPr>
            <a:endParaRPr lang="en-GB" dirty="0"/>
          </a:p>
        </p:txBody>
      </p:sp>
    </p:spTree>
    <p:extLst>
      <p:ext uri="{BB962C8B-B14F-4D97-AF65-F5344CB8AC3E}">
        <p14:creationId xmlns:p14="http://schemas.microsoft.com/office/powerpoint/2010/main" val="1024813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smtClean="0"/>
              <a:t>20 </a:t>
            </a:r>
            <a:r>
              <a:rPr lang="en-GB" dirty="0"/>
              <a:t>mark </a:t>
            </a:r>
            <a:r>
              <a:rPr lang="en-GB" dirty="0" smtClean="0"/>
              <a:t>essay question</a:t>
            </a:r>
            <a:endParaRPr lang="en-GB" dirty="0"/>
          </a:p>
        </p:txBody>
      </p:sp>
      <p:sp>
        <p:nvSpPr>
          <p:cNvPr id="3" name="Content Placeholder 2"/>
          <p:cNvSpPr>
            <a:spLocks noGrp="1"/>
          </p:cNvSpPr>
          <p:nvPr>
            <p:ph idx="1"/>
          </p:nvPr>
        </p:nvSpPr>
        <p:spPr/>
        <p:txBody>
          <a:bodyPr/>
          <a:lstStyle/>
          <a:p>
            <a:r>
              <a:rPr lang="en-GB" b="1" dirty="0" smtClean="0"/>
              <a:t>30 minutes </a:t>
            </a:r>
            <a:r>
              <a:rPr lang="en-GB" dirty="0" smtClean="0"/>
              <a:t>long (with 7 minutes more with extra time)</a:t>
            </a:r>
            <a:endParaRPr lang="en-GB" dirty="0"/>
          </a:p>
          <a:p>
            <a:r>
              <a:rPr lang="en-GB" dirty="0" smtClean="0"/>
              <a:t>The focus is to build a debate/discussion around the ‘view’ in the question.</a:t>
            </a:r>
          </a:p>
          <a:p>
            <a:r>
              <a:rPr lang="en-GB" dirty="0" smtClean="0"/>
              <a:t>You should avoid putting all the arguments for the view first and then all the counter arguments after. Instead the essay should aim to look like a debate or discussion that builds to a conclusion for which view has more evidence for it.</a:t>
            </a:r>
            <a:endParaRPr lang="en-GB" dirty="0"/>
          </a:p>
          <a:p>
            <a:r>
              <a:rPr lang="en-GB" dirty="0" smtClean="0"/>
              <a:t>You should include an introduction, 3-4 paragraphs and a conclusion. </a:t>
            </a:r>
          </a:p>
          <a:p>
            <a:r>
              <a:rPr lang="en-GB" dirty="0" smtClean="0"/>
              <a:t>In the Sociology of Education we will write 30 mark questions, which are basically the same, you just write for a bit longer</a:t>
            </a:r>
            <a:endParaRPr lang="en-GB" dirty="0"/>
          </a:p>
        </p:txBody>
      </p:sp>
    </p:spTree>
    <p:extLst>
      <p:ext uri="{BB962C8B-B14F-4D97-AF65-F5344CB8AC3E}">
        <p14:creationId xmlns:p14="http://schemas.microsoft.com/office/powerpoint/2010/main" val="40889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examiners looking for?</a:t>
            </a:r>
          </a:p>
        </p:txBody>
      </p:sp>
      <p:sp>
        <p:nvSpPr>
          <p:cNvPr id="3" name="Content Placeholder 2"/>
          <p:cNvSpPr>
            <a:spLocks noGrp="1"/>
          </p:cNvSpPr>
          <p:nvPr>
            <p:ph idx="1"/>
          </p:nvPr>
        </p:nvSpPr>
        <p:spPr/>
        <p:txBody>
          <a:bodyPr/>
          <a:lstStyle/>
          <a:p>
            <a:r>
              <a:rPr lang="en-GB" dirty="0" smtClean="0"/>
              <a:t>A variety of skills, that fall under the name ‘Assessment Objectives’:</a:t>
            </a:r>
          </a:p>
          <a:p>
            <a:r>
              <a:rPr lang="en-GB" b="1" dirty="0" smtClean="0"/>
              <a:t>- AO1</a:t>
            </a:r>
          </a:p>
          <a:p>
            <a:r>
              <a:rPr lang="en-GB" b="1" dirty="0" smtClean="0"/>
              <a:t>- AO2</a:t>
            </a:r>
          </a:p>
          <a:p>
            <a:r>
              <a:rPr lang="en-GB" b="1" dirty="0" smtClean="0"/>
              <a:t>- AO3</a:t>
            </a:r>
          </a:p>
          <a:p>
            <a:endParaRPr lang="en-GB" dirty="0"/>
          </a:p>
          <a:p>
            <a:r>
              <a:rPr lang="en-GB" dirty="0" smtClean="0"/>
              <a:t>So what do these look like in reality?</a:t>
            </a:r>
            <a:endParaRPr lang="en-GB" dirty="0"/>
          </a:p>
        </p:txBody>
      </p:sp>
      <p:graphicFrame>
        <p:nvGraphicFramePr>
          <p:cNvPr id="4" name="Content Placeholder 3"/>
          <p:cNvGraphicFramePr>
            <a:graphicFrameLocks/>
          </p:cNvGraphicFramePr>
          <p:nvPr>
            <p:extLst>
              <p:ext uri="{D42A27DB-BD31-4B8C-83A1-F6EECF244321}">
                <p14:modId xmlns:p14="http://schemas.microsoft.com/office/powerpoint/2010/main" val="4060527127"/>
              </p:ext>
            </p:extLst>
          </p:nvPr>
        </p:nvGraphicFramePr>
        <p:xfrm>
          <a:off x="5013693" y="3335236"/>
          <a:ext cx="6783070" cy="304800"/>
        </p:xfrm>
        <a:graphic>
          <a:graphicData uri="http://schemas.openxmlformats.org/drawingml/2006/table">
            <a:tbl>
              <a:tblPr firstRow="1" firstCol="1" bandRow="1">
                <a:tableStyleId>{BC89EF96-8CEA-46FF-86C4-4CE0E7609802}</a:tableStyleId>
              </a:tblPr>
              <a:tblGrid>
                <a:gridCol w="1130300">
                  <a:extLst>
                    <a:ext uri="{9D8B030D-6E8A-4147-A177-3AD203B41FA5}">
                      <a16:colId xmlns:a16="http://schemas.microsoft.com/office/drawing/2014/main" val="20000"/>
                    </a:ext>
                  </a:extLst>
                </a:gridCol>
                <a:gridCol w="1130300">
                  <a:extLst>
                    <a:ext uri="{9D8B030D-6E8A-4147-A177-3AD203B41FA5}">
                      <a16:colId xmlns:a16="http://schemas.microsoft.com/office/drawing/2014/main" val="20001"/>
                    </a:ext>
                  </a:extLst>
                </a:gridCol>
                <a:gridCol w="1130300">
                  <a:extLst>
                    <a:ext uri="{9D8B030D-6E8A-4147-A177-3AD203B41FA5}">
                      <a16:colId xmlns:a16="http://schemas.microsoft.com/office/drawing/2014/main" val="20002"/>
                    </a:ext>
                  </a:extLst>
                </a:gridCol>
                <a:gridCol w="1130300">
                  <a:extLst>
                    <a:ext uri="{9D8B030D-6E8A-4147-A177-3AD203B41FA5}">
                      <a16:colId xmlns:a16="http://schemas.microsoft.com/office/drawing/2014/main" val="20003"/>
                    </a:ext>
                  </a:extLst>
                </a:gridCol>
                <a:gridCol w="1130935">
                  <a:extLst>
                    <a:ext uri="{9D8B030D-6E8A-4147-A177-3AD203B41FA5}">
                      <a16:colId xmlns:a16="http://schemas.microsoft.com/office/drawing/2014/main" val="20004"/>
                    </a:ext>
                  </a:extLst>
                </a:gridCol>
                <a:gridCol w="1130935">
                  <a:extLst>
                    <a:ext uri="{9D8B030D-6E8A-4147-A177-3AD203B41FA5}">
                      <a16:colId xmlns:a16="http://schemas.microsoft.com/office/drawing/2014/main" val="20005"/>
                    </a:ext>
                  </a:extLst>
                </a:gridCol>
              </a:tblGrid>
              <a:tr h="0">
                <a:tc>
                  <a:txBody>
                    <a:bodyPr/>
                    <a:lstStyle/>
                    <a:p>
                      <a:pPr>
                        <a:spcAft>
                          <a:spcPts val="0"/>
                        </a:spcAft>
                      </a:pPr>
                      <a:r>
                        <a:rPr lang="en-GB" sz="2000" dirty="0">
                          <a:effectLst/>
                        </a:rPr>
                        <a:t>AO1</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8</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AO2</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6</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AO3</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6</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4672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AO1: KNOWLEDGE</a:t>
            </a:r>
            <a:endParaRPr lang="en-GB" dirty="0"/>
          </a:p>
        </p:txBody>
      </p:sp>
      <p:sp>
        <p:nvSpPr>
          <p:cNvPr id="3" name="Content Placeholder 2"/>
          <p:cNvSpPr>
            <a:spLocks noGrp="1"/>
          </p:cNvSpPr>
          <p:nvPr>
            <p:ph idx="1"/>
          </p:nvPr>
        </p:nvSpPr>
        <p:spPr/>
        <p:txBody>
          <a:bodyPr>
            <a:normAutofit/>
          </a:bodyPr>
          <a:lstStyle/>
          <a:p>
            <a:r>
              <a:rPr lang="en-GB" sz="2000" b="1" dirty="0" smtClean="0"/>
              <a:t>Demonstrate </a:t>
            </a:r>
            <a:r>
              <a:rPr lang="en-GB" sz="2000" b="1" dirty="0"/>
              <a:t>knowledge and understanding of sociological theories, concepts and evidence</a:t>
            </a:r>
            <a:endParaRPr lang="en-GB" sz="2400" b="1" dirty="0"/>
          </a:p>
          <a:p>
            <a:r>
              <a:rPr lang="en-GB" sz="2000" dirty="0"/>
              <a:t>-to know and understand the main theories, research methods, and concepts used by sociologists</a:t>
            </a:r>
          </a:p>
          <a:p>
            <a:r>
              <a:rPr lang="en-GB" sz="2000" dirty="0"/>
              <a:t>-to be familiar with some sociologists’ studies and the findings of the respective studies</a:t>
            </a:r>
          </a:p>
          <a:p>
            <a:pPr marL="0" indent="0">
              <a:buNone/>
            </a:pPr>
            <a:endParaRPr lang="en-GB" sz="2000" dirty="0"/>
          </a:p>
        </p:txBody>
      </p:sp>
    </p:spTree>
    <p:extLst>
      <p:ext uri="{BB962C8B-B14F-4D97-AF65-F5344CB8AC3E}">
        <p14:creationId xmlns:p14="http://schemas.microsoft.com/office/powerpoint/2010/main" val="285848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AO2: APPLICATION</a:t>
            </a:r>
            <a:endParaRPr lang="en-GB" dirty="0"/>
          </a:p>
        </p:txBody>
      </p:sp>
      <p:sp>
        <p:nvSpPr>
          <p:cNvPr id="3" name="Content Placeholder 2"/>
          <p:cNvSpPr>
            <a:spLocks noGrp="1"/>
          </p:cNvSpPr>
          <p:nvPr>
            <p:ph idx="1"/>
          </p:nvPr>
        </p:nvSpPr>
        <p:spPr>
          <a:xfrm>
            <a:off x="1154954" y="2603499"/>
            <a:ext cx="9688754" cy="3765027"/>
          </a:xfrm>
        </p:spPr>
        <p:txBody>
          <a:bodyPr>
            <a:normAutofit fontScale="92500" lnSpcReduction="20000"/>
          </a:bodyPr>
          <a:lstStyle/>
          <a:p>
            <a:pPr>
              <a:lnSpc>
                <a:spcPct val="107000"/>
              </a:lnSpc>
              <a:spcAft>
                <a:spcPts val="800"/>
              </a:spcAft>
            </a:pPr>
            <a:r>
              <a:rPr lang="en-GB" b="1" dirty="0" smtClean="0">
                <a:latin typeface="Arial" panose="020B0604020202020204" pitchFamily="34" charset="0"/>
                <a:ea typeface="Calibri" panose="020F0502020204030204" pitchFamily="34" charset="0"/>
                <a:cs typeface="Times New Roman" panose="02020603050405020304" pitchFamily="18" charset="0"/>
              </a:rPr>
              <a:t>A02 </a:t>
            </a:r>
            <a:r>
              <a:rPr lang="en-GB" b="1" dirty="0">
                <a:latin typeface="Arial" panose="020B0604020202020204" pitchFamily="34" charset="0"/>
                <a:ea typeface="Calibri" panose="020F0502020204030204" pitchFamily="34" charset="0"/>
                <a:cs typeface="Times New Roman" panose="02020603050405020304" pitchFamily="18" charset="0"/>
              </a:rPr>
              <a:t>is tested in questions when you are asked to: Applying material from </a:t>
            </a:r>
            <a:r>
              <a:rPr lang="en-GB" b="1" dirty="0" smtClean="0">
                <a:latin typeface="Arial" panose="020B0604020202020204" pitchFamily="34" charset="0"/>
                <a:ea typeface="Calibri" panose="020F0502020204030204" pitchFamily="34" charset="0"/>
                <a:cs typeface="Times New Roman" panose="02020603050405020304" pitchFamily="18" charset="0"/>
              </a:rPr>
              <a:t>an item</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to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link </a:t>
            </a:r>
            <a:r>
              <a:rPr lang="en-GB" dirty="0">
                <a:latin typeface="Arial" panose="020B0604020202020204" pitchFamily="34" charset="0"/>
                <a:ea typeface="Calibri" panose="020F0502020204030204" pitchFamily="34" charset="0"/>
                <a:cs typeface="Times New Roman" panose="02020603050405020304" pitchFamily="18" charset="0"/>
              </a:rPr>
              <a:t>ideas, concepts, theories, studies and methods to each other and the question</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Arial" panose="020B0604020202020204" pitchFamily="34" charset="0"/>
                <a:ea typeface="Calibri" panose="020F0502020204030204" pitchFamily="34" charset="0"/>
                <a:cs typeface="Times New Roman" panose="02020603050405020304" pitchFamily="18" charset="0"/>
              </a:rPr>
              <a:t>t</a:t>
            </a:r>
            <a:r>
              <a:rPr lang="en-GB" dirty="0" smtClean="0">
                <a:latin typeface="Arial" panose="020B0604020202020204" pitchFamily="34" charset="0"/>
                <a:ea typeface="Calibri" panose="020F0502020204030204" pitchFamily="34" charset="0"/>
                <a:cs typeface="Times New Roman" panose="02020603050405020304" pitchFamily="18" charset="0"/>
              </a:rPr>
              <a:t>o </a:t>
            </a:r>
            <a:r>
              <a:rPr lang="en-GB" dirty="0">
                <a:latin typeface="Arial" panose="020B0604020202020204" pitchFamily="34" charset="0"/>
                <a:ea typeface="Calibri" panose="020F0502020204030204" pitchFamily="34" charset="0"/>
                <a:cs typeface="Times New Roman" panose="02020603050405020304" pitchFamily="18" charset="0"/>
              </a:rPr>
              <a:t>show how the material you select is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relevant to the question</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smtClean="0">
                <a:latin typeface="Arial" panose="020B0604020202020204" pitchFamily="34" charset="0"/>
                <a:ea typeface="Calibri" panose="020F0502020204030204" pitchFamily="34" charset="0"/>
                <a:cs typeface="Times New Roman" panose="02020603050405020304" pitchFamily="18" charset="0"/>
              </a:rPr>
              <a:t>to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use the material </a:t>
            </a:r>
            <a:r>
              <a:rPr lang="en-GB" dirty="0">
                <a:latin typeface="Arial" panose="020B0604020202020204" pitchFamily="34" charset="0"/>
                <a:ea typeface="Calibri" panose="020F0502020204030204" pitchFamily="34" charset="0"/>
                <a:cs typeface="Times New Roman" panose="02020603050405020304" pitchFamily="18" charset="0"/>
              </a:rPr>
              <a:t>of an item when asked, and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linking this </a:t>
            </a:r>
            <a:r>
              <a:rPr lang="en-GB" dirty="0">
                <a:latin typeface="Arial" panose="020B0604020202020204" pitchFamily="34" charset="0"/>
                <a:ea typeface="Calibri" panose="020F0502020204030204" pitchFamily="34" charset="0"/>
                <a:cs typeface="Times New Roman" panose="02020603050405020304" pitchFamily="18" charset="0"/>
              </a:rPr>
              <a:t>with your own knowledge and the </a:t>
            </a:r>
            <a:r>
              <a:rPr lang="en-GB" dirty="0" smtClean="0">
                <a:latin typeface="Arial" panose="020B0604020202020204" pitchFamily="34" charset="0"/>
                <a:ea typeface="Calibri" panose="020F0502020204030204" pitchFamily="34" charset="0"/>
                <a:cs typeface="Times New Roman" panose="02020603050405020304" pitchFamily="18" charset="0"/>
              </a:rPr>
              <a:t>question (you should use item at least twice in an essay and definitely in the introduction)</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smtClean="0">
                <a:latin typeface="Arial" panose="020B0604020202020204" pitchFamily="34" charset="0"/>
                <a:ea typeface="Calibri" panose="020F0502020204030204" pitchFamily="34" charset="0"/>
                <a:cs typeface="Times New Roman" panose="02020603050405020304" pitchFamily="18" charset="0"/>
              </a:rPr>
              <a:t>to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use relevant examples</a:t>
            </a:r>
            <a:r>
              <a:rPr lang="en-GB" dirty="0">
                <a:latin typeface="Arial" panose="020B0604020202020204" pitchFamily="34" charset="0"/>
                <a:ea typeface="Calibri" panose="020F0502020204030204" pitchFamily="34" charset="0"/>
                <a:cs typeface="Times New Roman" panose="02020603050405020304" pitchFamily="18" charset="0"/>
              </a:rPr>
              <a:t>. These can be from studies, news and current events, other sociological topics and even personal experience (but be careful with </a:t>
            </a:r>
            <a:r>
              <a:rPr lang="en-GB" dirty="0" smtClean="0">
                <a:latin typeface="Arial" panose="020B0604020202020204" pitchFamily="34" charset="0"/>
                <a:ea typeface="Calibri" panose="020F0502020204030204" pitchFamily="34" charset="0"/>
                <a:cs typeface="Times New Roman" panose="02020603050405020304" pitchFamily="18" charset="0"/>
              </a:rPr>
              <a:t>this – avoid writing in first person, evidence is key)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solidFill>
                  <a:schemeClr val="tx1"/>
                </a:solidFill>
                <a:latin typeface="Arial" panose="020B0604020202020204" pitchFamily="34" charset="0"/>
                <a:ea typeface="Calibri" panose="020F0502020204030204" pitchFamily="34" charset="0"/>
                <a:cs typeface="Times New Roman" panose="02020603050405020304" pitchFamily="18" charset="0"/>
              </a:rPr>
              <a:t>t</a:t>
            </a:r>
            <a:r>
              <a:rPr lang="en-GB"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o</a:t>
            </a:r>
            <a:r>
              <a:rPr lang="en-GB"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link </a:t>
            </a:r>
            <a:r>
              <a:rPr lang="en-GB" dirty="0">
                <a:latin typeface="Arial" panose="020B0604020202020204" pitchFamily="34" charset="0"/>
                <a:ea typeface="Calibri" panose="020F0502020204030204" pitchFamily="34" charset="0"/>
                <a:cs typeface="Times New Roman" panose="02020603050405020304" pitchFamily="18" charset="0"/>
              </a:rPr>
              <a:t>ideas</a:t>
            </a:r>
            <a:r>
              <a:rPr lang="en-GB"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en-GB" dirty="0">
                <a:latin typeface="Arial" panose="020B0604020202020204" pitchFamily="34" charset="0"/>
                <a:ea typeface="Calibri" panose="020F0502020204030204" pitchFamily="34" charset="0"/>
                <a:cs typeface="Times New Roman" panose="02020603050405020304" pitchFamily="18" charset="0"/>
              </a:rPr>
              <a:t>from one area in sociology to material in another </a:t>
            </a:r>
            <a:r>
              <a:rPr lang="en-GB" dirty="0" smtClean="0">
                <a:latin typeface="Arial" panose="020B0604020202020204" pitchFamily="34" charset="0"/>
                <a:ea typeface="Calibri" panose="020F0502020204030204" pitchFamily="34" charset="0"/>
                <a:cs typeface="Times New Roman" panose="02020603050405020304" pitchFamily="18" charset="0"/>
              </a:rPr>
              <a:t>area e.g. later on the course you will make links across topics</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20889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AO3: ANALYSE AND EVALUATE</a:t>
            </a:r>
            <a:endParaRPr lang="en-GB" dirty="0"/>
          </a:p>
        </p:txBody>
      </p:sp>
      <p:sp>
        <p:nvSpPr>
          <p:cNvPr id="3" name="Content Placeholder 2"/>
          <p:cNvSpPr>
            <a:spLocks noGrp="1"/>
          </p:cNvSpPr>
          <p:nvPr>
            <p:ph idx="1"/>
          </p:nvPr>
        </p:nvSpPr>
        <p:spPr>
          <a:xfrm>
            <a:off x="1154954" y="2603499"/>
            <a:ext cx="8825659" cy="3958665"/>
          </a:xfrm>
        </p:spPr>
        <p:txBody>
          <a:bodyPr>
            <a:normAutofit fontScale="92500" lnSpcReduction="10000"/>
          </a:bodyPr>
          <a:lstStyle/>
          <a:p>
            <a:r>
              <a:rPr lang="en-GB" b="1" u="sng" dirty="0"/>
              <a:t>Analysis (A03)</a:t>
            </a:r>
            <a:endParaRPr lang="en-GB" dirty="0"/>
          </a:p>
          <a:p>
            <a:r>
              <a:rPr lang="en-GB" dirty="0" smtClean="0"/>
              <a:t>to </a:t>
            </a:r>
            <a:r>
              <a:rPr lang="en-GB" dirty="0"/>
              <a:t>break down an argument or explanation into the different ideas that make it up and showing how they fit together</a:t>
            </a:r>
          </a:p>
          <a:p>
            <a:r>
              <a:rPr lang="en-GB" dirty="0" smtClean="0"/>
              <a:t>to </a:t>
            </a:r>
            <a:r>
              <a:rPr lang="en-GB" dirty="0"/>
              <a:t>compare and contrast ideas, therefore pointing out the similarities and differences</a:t>
            </a:r>
          </a:p>
          <a:p>
            <a:r>
              <a:rPr lang="en-GB" dirty="0" smtClean="0"/>
              <a:t>to </a:t>
            </a:r>
            <a:r>
              <a:rPr lang="en-GB" dirty="0"/>
              <a:t>organise essays appropriately, with a well -focused intro, and a clear, logical chain of reasoning from paragraph to paragraph, leading to an appropriate conclusion</a:t>
            </a:r>
          </a:p>
          <a:p>
            <a:r>
              <a:rPr lang="en-GB" b="1" u="sng" dirty="0"/>
              <a:t>Evaluation (A03)</a:t>
            </a:r>
            <a:endParaRPr lang="en-GB" dirty="0"/>
          </a:p>
          <a:p>
            <a:r>
              <a:rPr lang="en-GB" dirty="0" smtClean="0"/>
              <a:t>to </a:t>
            </a:r>
            <a:r>
              <a:rPr lang="en-GB" dirty="0"/>
              <a:t>look at arguments and evidence for and against a particular view</a:t>
            </a:r>
          </a:p>
          <a:p>
            <a:r>
              <a:rPr lang="en-GB" dirty="0" smtClean="0"/>
              <a:t>to examine a theory’s assumptions (e.g. Functionalism)</a:t>
            </a:r>
          </a:p>
          <a:p>
            <a:r>
              <a:rPr lang="en-GB" dirty="0" smtClean="0"/>
              <a:t>to put forward alternative views or theories to create a debate</a:t>
            </a:r>
          </a:p>
          <a:p>
            <a:endParaRPr lang="en-GB" dirty="0"/>
          </a:p>
        </p:txBody>
      </p:sp>
    </p:spTree>
    <p:extLst>
      <p:ext uri="{BB962C8B-B14F-4D97-AF65-F5344CB8AC3E}">
        <p14:creationId xmlns:p14="http://schemas.microsoft.com/office/powerpoint/2010/main" val="118749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a </a:t>
            </a:r>
            <a:r>
              <a:rPr lang="en-GB" dirty="0"/>
              <a:t>2</a:t>
            </a:r>
            <a:r>
              <a:rPr lang="en-GB" dirty="0" smtClean="0"/>
              <a:t>0 mark (or 30 mark) </a:t>
            </a:r>
            <a:r>
              <a:rPr lang="en-GB" dirty="0" smtClean="0"/>
              <a:t>essay</a:t>
            </a:r>
            <a:endParaRPr lang="en-GB" dirty="0"/>
          </a:p>
        </p:txBody>
      </p:sp>
      <p:sp>
        <p:nvSpPr>
          <p:cNvPr id="3" name="Content Placeholder 2"/>
          <p:cNvSpPr>
            <a:spLocks noGrp="1"/>
          </p:cNvSpPr>
          <p:nvPr>
            <p:ph idx="1"/>
          </p:nvPr>
        </p:nvSpPr>
        <p:spPr>
          <a:xfrm>
            <a:off x="677334" y="1485901"/>
            <a:ext cx="8596668" cy="4555462"/>
          </a:xfrm>
        </p:spPr>
        <p:txBody>
          <a:bodyPr>
            <a:noAutofit/>
          </a:bodyPr>
          <a:lstStyle/>
          <a:p>
            <a:pPr marL="0" indent="0">
              <a:lnSpc>
                <a:spcPct val="107000"/>
              </a:lnSpc>
              <a:spcAft>
                <a:spcPts val="800"/>
              </a:spcAft>
              <a:buNone/>
            </a:pPr>
            <a:endParaRPr lang="en-GB" sz="2400" b="1" u="sng"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400" b="1" u="sng" dirty="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b="1" u="sng" dirty="0" smtClean="0">
                <a:ea typeface="Calibri" panose="020F0502020204030204" pitchFamily="34" charset="0"/>
                <a:cs typeface="Times New Roman" panose="02020603050405020304" pitchFamily="18" charset="0"/>
              </a:rPr>
              <a:t>The </a:t>
            </a:r>
            <a:r>
              <a:rPr lang="en-GB" sz="2400" b="1" u="sng" dirty="0">
                <a:ea typeface="Calibri" panose="020F0502020204030204" pitchFamily="34" charset="0"/>
                <a:cs typeface="Times New Roman" panose="02020603050405020304" pitchFamily="18" charset="0"/>
              </a:rPr>
              <a:t>structure of the essay:</a:t>
            </a:r>
          </a:p>
          <a:p>
            <a:pPr>
              <a:lnSpc>
                <a:spcPct val="107000"/>
              </a:lnSpc>
              <a:spcAft>
                <a:spcPts val="800"/>
              </a:spcAft>
            </a:pPr>
            <a:r>
              <a:rPr lang="en-GB" sz="2400" b="1" dirty="0">
                <a:ea typeface="Calibri" panose="020F0502020204030204" pitchFamily="34" charset="0"/>
                <a:cs typeface="Times New Roman" panose="02020603050405020304" pitchFamily="18" charset="0"/>
              </a:rPr>
              <a:t>Introduction</a:t>
            </a:r>
          </a:p>
          <a:p>
            <a:pPr>
              <a:lnSpc>
                <a:spcPct val="107000"/>
              </a:lnSpc>
              <a:spcAft>
                <a:spcPts val="800"/>
              </a:spcAft>
            </a:pPr>
            <a:r>
              <a:rPr lang="en-GB" sz="2400" b="1" dirty="0" smtClean="0">
                <a:ea typeface="Calibri" panose="020F0502020204030204" pitchFamily="34" charset="0"/>
                <a:cs typeface="Times New Roman" panose="02020603050405020304" pitchFamily="18" charset="0"/>
              </a:rPr>
              <a:t>3/4 </a:t>
            </a:r>
            <a:r>
              <a:rPr lang="en-GB" sz="2400" b="1" dirty="0">
                <a:ea typeface="Calibri" panose="020F0502020204030204" pitchFamily="34" charset="0"/>
                <a:cs typeface="Times New Roman" panose="02020603050405020304" pitchFamily="18" charset="0"/>
              </a:rPr>
              <a:t>paragraphs: Point, Evidence, Explain, Evaluate with an alternative view (explaining this view), Link back to the question PEEEL</a:t>
            </a:r>
          </a:p>
          <a:p>
            <a:pPr>
              <a:lnSpc>
                <a:spcPct val="107000"/>
              </a:lnSpc>
              <a:spcAft>
                <a:spcPts val="800"/>
              </a:spcAft>
            </a:pPr>
            <a:r>
              <a:rPr lang="en-GB" sz="2400" b="1" dirty="0">
                <a:ea typeface="Calibri" panose="020F0502020204030204" pitchFamily="34" charset="0"/>
                <a:cs typeface="Times New Roman" panose="02020603050405020304" pitchFamily="18" charset="0"/>
              </a:rPr>
              <a:t>Conclusion</a:t>
            </a:r>
          </a:p>
          <a:p>
            <a:endParaRPr lang="en-GB" sz="2400" b="1" dirty="0"/>
          </a:p>
          <a:p>
            <a:endParaRPr lang="en-GB" sz="2400" b="1" dirty="0"/>
          </a:p>
        </p:txBody>
      </p:sp>
    </p:spTree>
    <p:extLst>
      <p:ext uri="{BB962C8B-B14F-4D97-AF65-F5344CB8AC3E}">
        <p14:creationId xmlns:p14="http://schemas.microsoft.com/office/powerpoint/2010/main" val="3235895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a:t>
            </a:r>
            <a:endParaRPr lang="en-GB" dirty="0"/>
          </a:p>
        </p:txBody>
      </p:sp>
      <p:sp>
        <p:nvSpPr>
          <p:cNvPr id="3" name="Content Placeholder 2"/>
          <p:cNvSpPr>
            <a:spLocks noGrp="1"/>
          </p:cNvSpPr>
          <p:nvPr>
            <p:ph idx="1"/>
          </p:nvPr>
        </p:nvSpPr>
        <p:spPr/>
        <p:txBody>
          <a:bodyPr/>
          <a:lstStyle/>
          <a:p>
            <a:pPr marL="0" indent="0" hangingPunct="0">
              <a:buNone/>
            </a:pPr>
            <a:r>
              <a:rPr lang="en-GB" i="1" dirty="0" smtClean="0"/>
              <a:t>Item </a:t>
            </a:r>
            <a:r>
              <a:rPr lang="en-GB" i="1" dirty="0"/>
              <a:t>B: Some sociologists suggest that contemporary families have become more child-centred than in the past. Parents today spend much more time with their children, and spend a great deal more money to ensure they give their children the most fulfilling upbringing possible. Many parents want their children to have opportunities they never had themselves as children. Critics of this point to children’s lack of control over their lives, child abuse and other problems that children today may face.</a:t>
            </a:r>
            <a:endParaRPr lang="en-GB" dirty="0"/>
          </a:p>
          <a:p>
            <a:pPr marL="0" indent="0" hangingPunct="0">
              <a:buNone/>
            </a:pPr>
            <a:r>
              <a:rPr lang="en-GB" b="1" dirty="0"/>
              <a:t>Applying material from Item B and your knowledge, evaluate the view that contemporary families have become more child-centred [20]</a:t>
            </a:r>
          </a:p>
          <a:p>
            <a:endParaRPr lang="en-GB" dirty="0"/>
          </a:p>
        </p:txBody>
      </p:sp>
      <p:sp>
        <p:nvSpPr>
          <p:cNvPr id="4" name="TextBox 3"/>
          <p:cNvSpPr txBox="1"/>
          <p:nvPr/>
        </p:nvSpPr>
        <p:spPr>
          <a:xfrm>
            <a:off x="4496696" y="5575164"/>
            <a:ext cx="7447973" cy="646331"/>
          </a:xfrm>
          <a:prstGeom prst="rect">
            <a:avLst/>
          </a:prstGeom>
          <a:solidFill>
            <a:srgbClr val="FF66FF"/>
          </a:solidFill>
        </p:spPr>
        <p:txBody>
          <a:bodyPr wrap="square" rtlCol="0">
            <a:spAutoFit/>
          </a:bodyPr>
          <a:lstStyle/>
          <a:p>
            <a:r>
              <a:rPr lang="en-GB" b="1" dirty="0" smtClean="0"/>
              <a:t>What do we mean by the concept of a child-centred society?</a:t>
            </a:r>
          </a:p>
          <a:p>
            <a:r>
              <a:rPr lang="en-GB" b="1" dirty="0" smtClean="0"/>
              <a:t>What might that include?</a:t>
            </a:r>
            <a:endParaRPr lang="en-GB" b="1" dirty="0"/>
          </a:p>
        </p:txBody>
      </p:sp>
    </p:spTree>
    <p:extLst>
      <p:ext uri="{BB962C8B-B14F-4D97-AF65-F5344CB8AC3E}">
        <p14:creationId xmlns:p14="http://schemas.microsoft.com/office/powerpoint/2010/main" val="151427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6" ma:contentTypeDescription="Create a new document." ma:contentTypeScope="" ma:versionID="be493289e7b2723f182cceb57002ab4a">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2fe66b80692140272e447cc00681a9a"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0C83A5-A244-4E1D-B9AB-90A452276B71}">
  <ds:schemaRefs>
    <ds:schemaRef ds:uri="70888afb-978a-47fe-a38c-33c273623691"/>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purl.org/dc/terms/"/>
    <ds:schemaRef ds:uri="506ac514-9468-4ce6-abae-8e7a4c758df2"/>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5899902-9142-4BE4-B648-6F42630C7807}">
  <ds:schemaRefs>
    <ds:schemaRef ds:uri="http://schemas.microsoft.com/sharepoint/v3/contenttype/forms"/>
  </ds:schemaRefs>
</ds:datastoreItem>
</file>

<file path=customXml/itemProps3.xml><?xml version="1.0" encoding="utf-8"?>
<ds:datastoreItem xmlns:ds="http://schemas.openxmlformats.org/officeDocument/2006/customXml" ds:itemID="{78957DED-69EF-44A7-836D-2DE5BB9C9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ac514-9468-4ce6-abae-8e7a4c758df2"/>
    <ds:schemaRef ds:uri="70888afb-978a-47fe-a38c-33c2736236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45</TotalTime>
  <Words>1540</Words>
  <Application>Microsoft Office PowerPoint</Application>
  <PresentationFormat>Widescreen</PresentationFormat>
  <Paragraphs>115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Times New Roman</vt:lpstr>
      <vt:lpstr>Wingdings</vt:lpstr>
      <vt:lpstr>Wingdings 3</vt:lpstr>
      <vt:lpstr>Ion Boardroom</vt:lpstr>
      <vt:lpstr>A level family exam practise  childhood</vt:lpstr>
      <vt:lpstr>Outline and explain  20 mark childhood example </vt:lpstr>
      <vt:lpstr>The 20 mark essay question</vt:lpstr>
      <vt:lpstr>What are the examiners looking for?</vt:lpstr>
      <vt:lpstr>AO1: KNOWLEDGE</vt:lpstr>
      <vt:lpstr>AO2: APPLICATION</vt:lpstr>
      <vt:lpstr>AO3: ANALYSE AND EVALUATE</vt:lpstr>
      <vt:lpstr>Writing a 20 mark (or 30 mark) essay</vt:lpstr>
      <vt:lpstr>QUESTION</vt:lpstr>
      <vt:lpstr>20 mark questions will always have a debate (an argument from different points of view). What is the debate in this question </vt:lpstr>
      <vt:lpstr>ITEM – LOOKING AT THE ITEM PICK OUT DIFFERENT ARGUMENTS BEING MADE</vt:lpstr>
      <vt:lpstr>ITEM – LOOKING AT THE ITEM PICK OUT DIFFERENT ARGUMENTS BEING MADE</vt:lpstr>
      <vt:lpstr>How could you use the item to help support this debate  </vt:lpstr>
      <vt:lpstr>The logical chain of reasoning</vt:lpstr>
      <vt:lpstr>Introduction </vt:lpstr>
      <vt:lpstr>Plan the essay</vt:lpstr>
      <vt:lpstr>Conclusion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dc:title>
  <dc:creator>Amy J Tidd</dc:creator>
  <cp:lastModifiedBy>Hannah Roberts</cp:lastModifiedBy>
  <cp:revision>15</cp:revision>
  <dcterms:created xsi:type="dcterms:W3CDTF">2018-03-22T10:16:00Z</dcterms:created>
  <dcterms:modified xsi:type="dcterms:W3CDTF">2020-09-17T16:29:02Z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