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6"/>
  </p:notesMasterIdLst>
  <p:sldIdLst>
    <p:sldId id="260" r:id="rId5"/>
    <p:sldId id="262" r:id="rId6"/>
    <p:sldId id="357" r:id="rId7"/>
    <p:sldId id="338" r:id="rId8"/>
    <p:sldId id="341" r:id="rId9"/>
    <p:sldId id="343" r:id="rId10"/>
    <p:sldId id="367" r:id="rId11"/>
    <p:sldId id="366" r:id="rId12"/>
    <p:sldId id="342" r:id="rId13"/>
    <p:sldId id="363" r:id="rId14"/>
    <p:sldId id="344" r:id="rId15"/>
    <p:sldId id="345" r:id="rId16"/>
    <p:sldId id="346" r:id="rId17"/>
    <p:sldId id="361" r:id="rId18"/>
    <p:sldId id="362" r:id="rId19"/>
    <p:sldId id="368" r:id="rId20"/>
    <p:sldId id="348" r:id="rId21"/>
    <p:sldId id="358" r:id="rId22"/>
    <p:sldId id="359" r:id="rId23"/>
    <p:sldId id="360" r:id="rId24"/>
    <p:sldId id="350" r:id="rId25"/>
    <p:sldId id="355" r:id="rId26"/>
    <p:sldId id="352" r:id="rId27"/>
    <p:sldId id="356" r:id="rId28"/>
    <p:sldId id="370" r:id="rId29"/>
    <p:sldId id="371" r:id="rId30"/>
    <p:sldId id="372" r:id="rId31"/>
    <p:sldId id="373" r:id="rId32"/>
    <p:sldId id="375" r:id="rId33"/>
    <p:sldId id="353" r:id="rId34"/>
    <p:sldId id="369" r:id="rId35"/>
  </p:sldIdLst>
  <p:sldSz cx="9144000" cy="6858000" type="screen4x3"/>
  <p:notesSz cx="6858000" cy="9144000"/>
  <p:embeddedFontLst>
    <p:embeddedFont>
      <p:font typeface="Museo 900" panose="02000000000000000000" pitchFamily="2" charset="0"/>
      <p:bold r:id="rId37"/>
    </p:embeddedFont>
    <p:embeddedFont>
      <p:font typeface="Museo 500" panose="02000000000000000000" pitchFamily="2" charset="0"/>
      <p:regular r:id="rId38"/>
    </p:embeddedFont>
    <p:embeddedFont>
      <p:font typeface="Calibri" panose="020F0502020204030204" pitchFamily="34" charset="0"/>
      <p:regular r:id="rId39"/>
      <p:bold r:id="rId40"/>
      <p:italic r:id="rId41"/>
      <p:boldItalic r:id="rId42"/>
    </p:embeddedFont>
    <p:embeddedFont>
      <p:font typeface="Museo 700" panose="02000000000000000000" pitchFamily="2" charset="0"/>
      <p:bold r:id="rId43"/>
    </p:embeddedFont>
    <p:embeddedFont>
      <p:font typeface="Museo900-Regular" panose="02000000000000000000" pitchFamily="2" charset="0"/>
      <p:bold r:id="rId44"/>
    </p:embeddedFont>
    <p:embeddedFont>
      <p:font typeface="Cambria" panose="02040503050406030204" pitchFamily="18" charset="0"/>
      <p:regular r:id="rId45"/>
      <p:bold r:id="rId46"/>
      <p:italic r:id="rId47"/>
      <p:boldItalic r:id="rId48"/>
    </p:embeddedFont>
    <p:embeddedFont>
      <p:font typeface="Museo 1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83D"/>
    <a:srgbClr val="75B5B1"/>
    <a:srgbClr val="A41E21"/>
    <a:srgbClr val="EE3127"/>
    <a:srgbClr val="90CEF9"/>
    <a:srgbClr val="FFE101"/>
    <a:srgbClr val="008000"/>
    <a:srgbClr val="DA8200"/>
    <a:srgbClr val="238296"/>
    <a:srgbClr val="5C8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2" autoAdjust="0"/>
    <p:restoredTop sz="94660"/>
  </p:normalViewPr>
  <p:slideViewPr>
    <p:cSldViewPr snapToGrid="0" snapToObjects="1" showGuides="1">
      <p:cViewPr varScale="1">
        <p:scale>
          <a:sx n="111" d="100"/>
          <a:sy n="111" d="100"/>
        </p:scale>
        <p:origin x="52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90" d="100"/>
        <a:sy n="90" d="100"/>
      </p:scale>
      <p:origin x="0" y="-12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19/06/2018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17505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806111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A41E21"/>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64624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pic>
        <p:nvPicPr>
          <p:cNvPr id="37" name="Picture 36" descr="Logo Unit 3.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grpSp>
        <p:nvGrpSpPr>
          <p:cNvPr id="8" name="Group 7">
            <a:extLst>
              <a:ext uri="{FF2B5EF4-FFF2-40B4-BE49-F238E27FC236}">
                <a16:creationId xmlns:a16="http://schemas.microsoft.com/office/drawing/2014/main" id="{EBEB3907-514B-4E82-AD9A-01E3710FF3F5}"/>
              </a:ext>
            </a:extLst>
          </p:cNvPr>
          <p:cNvGrpSpPr/>
          <p:nvPr userDrawn="1"/>
        </p:nvGrpSpPr>
        <p:grpSpPr>
          <a:xfrm>
            <a:off x="241201" y="1704179"/>
            <a:ext cx="340914" cy="4856380"/>
            <a:chOff x="241201" y="1704179"/>
            <a:chExt cx="340914" cy="4856380"/>
          </a:xfrm>
        </p:grpSpPr>
        <p:sp>
          <p:nvSpPr>
            <p:cNvPr id="9" name="Rectangle: Diagonal Corners Rounded 8">
              <a:extLst>
                <a:ext uri="{FF2B5EF4-FFF2-40B4-BE49-F238E27FC236}">
                  <a16:creationId xmlns:a16="http://schemas.microsoft.com/office/drawing/2014/main" id="{177E6B12-A9C9-456B-9F8B-E2EE5DD4BA59}"/>
                </a:ext>
              </a:extLst>
            </p:cNvPr>
            <p:cNvSpPr/>
            <p:nvPr/>
          </p:nvSpPr>
          <p:spPr>
            <a:xfrm rot="5400000" flipV="1">
              <a:off x="-373515" y="5604929"/>
              <a:ext cx="1570346" cy="340914"/>
            </a:xfrm>
            <a:prstGeom prst="round2Diag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Museo 100" panose="02000000000000000000" pitchFamily="2" charset="0"/>
                </a:rPr>
                <a:t>A Level only</a:t>
              </a:r>
            </a:p>
          </p:txBody>
        </p:sp>
        <p:cxnSp>
          <p:nvCxnSpPr>
            <p:cNvPr id="10" name="Straight Connector 9">
              <a:extLst>
                <a:ext uri="{FF2B5EF4-FFF2-40B4-BE49-F238E27FC236}">
                  <a16:creationId xmlns:a16="http://schemas.microsoft.com/office/drawing/2014/main" id="{862D957D-656E-4E3A-9C5D-7DA35F5F1495}"/>
                </a:ext>
              </a:extLst>
            </p:cNvPr>
            <p:cNvCxnSpPr/>
            <p:nvPr/>
          </p:nvCxnSpPr>
          <p:spPr>
            <a:xfrm flipV="1">
              <a:off x="573489" y="1704179"/>
              <a:ext cx="0" cy="4179036"/>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5715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Bitmapped graphics</a:t>
            </a:r>
          </a:p>
          <a:p>
            <a:pPr>
              <a:spcBef>
                <a:spcPts val="288"/>
              </a:spcBef>
            </a:pP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39322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66" r:id="rId6"/>
    <p:sldLayoutId id="2147483655"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GB" dirty="0">
                <a:latin typeface="Museo 900" panose="02000000000000000000" pitchFamily="50" charset="0"/>
              </a:rPr>
              <a:t>Representing images</a:t>
            </a:r>
            <a:br>
              <a:rPr lang="en-GB" dirty="0">
                <a:latin typeface="Museo 900" panose="02000000000000000000" pitchFamily="50" charset="0"/>
              </a:rPr>
            </a:br>
            <a:endParaRPr lang="en-US" sz="2000" dirty="0">
              <a:latin typeface="Museo 100" panose="02000000000000000000" pitchFamily="50" charset="0"/>
            </a:endParaRPr>
          </a:p>
          <a:p>
            <a:pPr lvl="1"/>
            <a:r>
              <a:rPr lang="en-US" sz="2000" dirty="0">
                <a:latin typeface="Museo 100" panose="02000000000000000000" pitchFamily="50" charset="0"/>
              </a:rPr>
              <a:t>Data representation</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Types of bitmap files</a:t>
            </a:r>
          </a:p>
        </p:txBody>
      </p:sp>
      <p:sp>
        <p:nvSpPr>
          <p:cNvPr id="3" name="Text Placeholder 2"/>
          <p:cNvSpPr>
            <a:spLocks noGrp="1"/>
          </p:cNvSpPr>
          <p:nvPr>
            <p:ph type="body" sz="quarter" idx="14"/>
          </p:nvPr>
        </p:nvSpPr>
        <p:spPr/>
        <p:txBody>
          <a:bodyPr/>
          <a:lstStyle/>
          <a:p>
            <a:r>
              <a:rPr lang="en-GB" dirty="0"/>
              <a:t>An image that is comprised of pixels is a bitmap file</a:t>
            </a:r>
          </a:p>
          <a:p>
            <a:r>
              <a:rPr lang="en-GB" dirty="0"/>
              <a:t>Common bitmap file types are:</a:t>
            </a:r>
          </a:p>
          <a:p>
            <a:pPr lvl="1"/>
            <a:r>
              <a:rPr lang="en-GB" dirty="0"/>
              <a:t>BMP</a:t>
            </a:r>
          </a:p>
          <a:p>
            <a:pPr lvl="1"/>
            <a:r>
              <a:rPr lang="en-GB" dirty="0"/>
              <a:t>JPG</a:t>
            </a:r>
          </a:p>
          <a:p>
            <a:pPr lvl="1"/>
            <a:r>
              <a:rPr lang="en-GB" dirty="0"/>
              <a:t>GIF</a:t>
            </a:r>
          </a:p>
          <a:p>
            <a:pPr lvl="1"/>
            <a:r>
              <a:rPr lang="en-GB" dirty="0"/>
              <a:t>PNG</a:t>
            </a:r>
          </a:p>
          <a:p>
            <a:pPr lvl="1"/>
            <a:r>
              <a:rPr lang="en-GB" dirty="0"/>
              <a:t>TIF</a:t>
            </a:r>
          </a:p>
        </p:txBody>
      </p:sp>
    </p:spTree>
    <p:extLst>
      <p:ext uri="{BB962C8B-B14F-4D97-AF65-F5344CB8AC3E}">
        <p14:creationId xmlns:p14="http://schemas.microsoft.com/office/powerpoint/2010/main" val="308767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Bitmap resolution</a:t>
            </a:r>
          </a:p>
        </p:txBody>
      </p:sp>
      <p:sp>
        <p:nvSpPr>
          <p:cNvPr id="3" name="Text Placeholder 2"/>
          <p:cNvSpPr>
            <a:spLocks noGrp="1"/>
          </p:cNvSpPr>
          <p:nvPr>
            <p:ph type="body" sz="quarter" idx="14"/>
          </p:nvPr>
        </p:nvSpPr>
        <p:spPr/>
        <p:txBody>
          <a:bodyPr/>
          <a:lstStyle/>
          <a:p>
            <a:r>
              <a:rPr lang="en-US" dirty="0"/>
              <a:t>The number of pixels used to make up a bitmap image is defined by the </a:t>
            </a:r>
            <a:r>
              <a:rPr lang="en-US" b="1" dirty="0"/>
              <a:t>resolution</a:t>
            </a:r>
          </a:p>
          <a:p>
            <a:r>
              <a:rPr lang="en-GB" dirty="0"/>
              <a:t>The area is defined by the image width and height in pixels e.g. 1080x768</a:t>
            </a:r>
          </a:p>
          <a:p>
            <a:pPr lvl="1"/>
            <a:r>
              <a:rPr lang="en-GB" dirty="0"/>
              <a:t>72dpi = screen resolution</a:t>
            </a:r>
          </a:p>
          <a:p>
            <a:pPr lvl="1"/>
            <a:r>
              <a:rPr lang="en-GB" dirty="0"/>
              <a:t>300 dpi = print quality resolution</a:t>
            </a:r>
          </a:p>
        </p:txBody>
      </p:sp>
      <p:pic>
        <p:nvPicPr>
          <p:cNvPr id="5" name="Picture 4" descr="C:\Users\Rob\Desktop\FirefoxResolutio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939" y="4938893"/>
            <a:ext cx="8650258" cy="1143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800" y="4566237"/>
            <a:ext cx="850152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1x1	    2x2            5x5	        10x10	   25x25	      50x50	72x72     300x300</a:t>
            </a:r>
          </a:p>
        </p:txBody>
      </p:sp>
    </p:spTree>
    <p:extLst>
      <p:ext uri="{BB962C8B-B14F-4D97-AF65-F5344CB8AC3E}">
        <p14:creationId xmlns:p14="http://schemas.microsoft.com/office/powerpoint/2010/main" val="33817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92" y="3540932"/>
            <a:ext cx="4121116" cy="3090837"/>
          </a:xfrm>
          <a:prstGeom prst="rect">
            <a:avLst/>
          </a:prstGeom>
        </p:spPr>
      </p:pic>
      <p:sp>
        <p:nvSpPr>
          <p:cNvPr id="2" name="Text Placeholder 1"/>
          <p:cNvSpPr>
            <a:spLocks noGrp="1"/>
          </p:cNvSpPr>
          <p:nvPr>
            <p:ph type="body" sz="quarter" idx="13"/>
          </p:nvPr>
        </p:nvSpPr>
        <p:spPr/>
        <p:txBody>
          <a:bodyPr/>
          <a:lstStyle/>
          <a:p>
            <a:r>
              <a:rPr lang="en-US" dirty="0"/>
              <a:t>Number of pixels</a:t>
            </a:r>
          </a:p>
        </p:txBody>
      </p:sp>
      <p:sp>
        <p:nvSpPr>
          <p:cNvPr id="3" name="Text Placeholder 2"/>
          <p:cNvSpPr>
            <a:spLocks noGrp="1"/>
          </p:cNvSpPr>
          <p:nvPr>
            <p:ph type="body" sz="quarter" idx="14"/>
          </p:nvPr>
        </p:nvSpPr>
        <p:spPr>
          <a:xfrm>
            <a:off x="724280" y="1704179"/>
            <a:ext cx="7797230" cy="2258221"/>
          </a:xfrm>
        </p:spPr>
        <p:txBody>
          <a:bodyPr/>
          <a:lstStyle/>
          <a:p>
            <a:r>
              <a:rPr lang="en-US" dirty="0"/>
              <a:t>Resolution is defined as </a:t>
            </a:r>
            <a:r>
              <a:rPr lang="en-GB" i="1" dirty="0"/>
              <a:t>width x height</a:t>
            </a:r>
            <a:r>
              <a:rPr lang="en-GB" dirty="0"/>
              <a:t> </a:t>
            </a:r>
          </a:p>
          <a:p>
            <a:pPr lvl="1"/>
            <a:r>
              <a:rPr lang="en-GB" dirty="0"/>
              <a:t>A typical bitmap might be 1000 x 1000 </a:t>
            </a:r>
          </a:p>
          <a:p>
            <a:pPr lvl="1"/>
            <a:r>
              <a:rPr lang="en-GB" dirty="0"/>
              <a:t>This would mean a total of 1,000,000 pixels would be used</a:t>
            </a:r>
          </a:p>
          <a:p>
            <a:pPr lvl="1"/>
            <a:r>
              <a:rPr lang="en-GB" dirty="0"/>
              <a:t>Typically this would be referred to as a 1 megapixel image</a:t>
            </a:r>
            <a:endParaRPr lang="en-US" dirty="0"/>
          </a:p>
        </p:txBody>
      </p:sp>
    </p:spTree>
    <p:extLst>
      <p:ext uri="{BB962C8B-B14F-4D97-AF65-F5344CB8AC3E}">
        <p14:creationId xmlns:p14="http://schemas.microsoft.com/office/powerpoint/2010/main" val="230632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4676" y="3384278"/>
            <a:ext cx="8028974" cy="2681277"/>
            <a:chOff x="574676" y="3384278"/>
            <a:chExt cx="8028974" cy="2681277"/>
          </a:xfrm>
        </p:grpSpPr>
        <p:pic>
          <p:nvPicPr>
            <p:cNvPr id="3074" name="Picture 2"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00" y="3384278"/>
              <a:ext cx="7828350" cy="23119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4676" y="5696223"/>
              <a:ext cx="76454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x0.5      x1             x2	                   x4	                             x16	</a:t>
              </a:r>
            </a:p>
          </p:txBody>
        </p:sp>
      </p:grpSp>
      <p:sp>
        <p:nvSpPr>
          <p:cNvPr id="2" name="Text Placeholder 1"/>
          <p:cNvSpPr>
            <a:spLocks noGrp="1"/>
          </p:cNvSpPr>
          <p:nvPr>
            <p:ph type="body" sz="quarter" idx="13"/>
          </p:nvPr>
        </p:nvSpPr>
        <p:spPr/>
        <p:txBody>
          <a:bodyPr/>
          <a:lstStyle/>
          <a:p>
            <a:r>
              <a:rPr lang="en-US" dirty="0"/>
              <a:t>Image size</a:t>
            </a:r>
          </a:p>
        </p:txBody>
      </p:sp>
      <p:sp>
        <p:nvSpPr>
          <p:cNvPr id="3" name="Text Placeholder 2"/>
          <p:cNvSpPr>
            <a:spLocks noGrp="1"/>
          </p:cNvSpPr>
          <p:nvPr>
            <p:ph type="body" sz="quarter" idx="14"/>
          </p:nvPr>
        </p:nvSpPr>
        <p:spPr/>
        <p:txBody>
          <a:bodyPr/>
          <a:lstStyle/>
          <a:p>
            <a:r>
              <a:rPr lang="en-US" dirty="0"/>
              <a:t>Resolution doesn’t define the actual physical size of an image</a:t>
            </a:r>
          </a:p>
          <a:p>
            <a:pPr lvl="1"/>
            <a:r>
              <a:rPr lang="en-US" dirty="0"/>
              <a:t>If an image is made bigger (or smaller), the size of each pixel grows or shrinks to maintain the required resolution</a:t>
            </a:r>
          </a:p>
          <a:p>
            <a:pPr lvl="1"/>
            <a:r>
              <a:rPr lang="en-US" dirty="0"/>
              <a:t>This is why there is a deterioration in </a:t>
            </a:r>
            <a:br>
              <a:rPr lang="en-US" dirty="0"/>
            </a:br>
            <a:r>
              <a:rPr lang="en-US" dirty="0"/>
              <a:t>quality when a bitmap is resized</a:t>
            </a:r>
          </a:p>
        </p:txBody>
      </p:sp>
      <p:cxnSp>
        <p:nvCxnSpPr>
          <p:cNvPr id="7" name="Straight Arrow Connector 6"/>
          <p:cNvCxnSpPr/>
          <p:nvPr/>
        </p:nvCxnSpPr>
        <p:spPr>
          <a:xfrm flipV="1">
            <a:off x="1653989" y="4580591"/>
            <a:ext cx="981635" cy="268941"/>
          </a:xfrm>
          <a:prstGeom prst="straightConnector1">
            <a:avLst/>
          </a:prstGeom>
          <a:ln w="28575">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995082" y="4888846"/>
            <a:ext cx="541788" cy="148434"/>
          </a:xfrm>
          <a:prstGeom prst="straightConnector1">
            <a:avLst/>
          </a:prstGeom>
          <a:ln w="28575">
            <a:solidFill>
              <a:srgbClr val="EE3127"/>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77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tLang="en-US" dirty="0"/>
              <a:t>Creating an Image</a:t>
            </a:r>
          </a:p>
          <a:p>
            <a:endParaRPr lang="en-GB" dirty="0"/>
          </a:p>
        </p:txBody>
      </p:sp>
      <p:sp>
        <p:nvSpPr>
          <p:cNvPr id="4" name="Text Placeholder 3"/>
          <p:cNvSpPr>
            <a:spLocks noGrp="1"/>
          </p:cNvSpPr>
          <p:nvPr>
            <p:ph type="body" sz="quarter" idx="14"/>
          </p:nvPr>
        </p:nvSpPr>
        <p:spPr>
          <a:xfrm>
            <a:off x="724280" y="1704179"/>
            <a:ext cx="3778894" cy="3453607"/>
          </a:xfrm>
        </p:spPr>
        <p:txBody>
          <a:bodyPr/>
          <a:lstStyle/>
          <a:p>
            <a:r>
              <a:rPr lang="en-GB" altLang="en-US" dirty="0"/>
              <a:t>Each Pixel is given a binary value</a:t>
            </a:r>
          </a:p>
          <a:p>
            <a:r>
              <a:rPr lang="en-GB" altLang="en-US" dirty="0"/>
              <a:t>Each value represents a different colour</a:t>
            </a:r>
          </a:p>
          <a:p>
            <a:r>
              <a:rPr lang="en-GB" altLang="en-US" dirty="0"/>
              <a:t>Using one bit per pixel allows only 2 values, 0 and 1</a:t>
            </a:r>
          </a:p>
          <a:p>
            <a:pPr>
              <a:buNone/>
            </a:pPr>
            <a:r>
              <a:rPr lang="en-GB" altLang="en-US" dirty="0"/>
              <a:t>	1 = White, 0 = Black</a:t>
            </a:r>
          </a:p>
          <a:p>
            <a:endParaRPr lang="en-GB" altLang="en-US"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41517842"/>
              </p:ext>
            </p:extLst>
          </p:nvPr>
        </p:nvGraphicFramePr>
        <p:xfrm>
          <a:off x="4788023" y="1742920"/>
          <a:ext cx="3600326" cy="3600450"/>
        </p:xfrm>
        <a:graphic>
          <a:graphicData uri="http://schemas.openxmlformats.org/drawingml/2006/table">
            <a:tbl>
              <a:tblPr firstRow="1" bandRow="1">
                <a:tableStyleId>{5C22544A-7EE6-4342-B048-85BDC9FD1C3A}</a:tableStyleId>
              </a:tblPr>
              <a:tblGrid>
                <a:gridCol w="359921">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60045">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60045">
                  <a:extLst>
                    <a:ext uri="{9D8B030D-6E8A-4147-A177-3AD203B41FA5}">
                      <a16:colId xmlns:a16="http://schemas.microsoft.com/office/drawing/2014/main" val="20008"/>
                    </a:ext>
                  </a:extLst>
                </a:gridCol>
                <a:gridCol w="360045">
                  <a:extLst>
                    <a:ext uri="{9D8B030D-6E8A-4147-A177-3AD203B41FA5}">
                      <a16:colId xmlns:a16="http://schemas.microsoft.com/office/drawing/2014/main" val="20009"/>
                    </a:ext>
                  </a:extLst>
                </a:gridCol>
              </a:tblGrid>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60045">
                <a:tc>
                  <a:txBody>
                    <a:bodyPr/>
                    <a:lstStyle/>
                    <a:p>
                      <a:pPr marL="0" algn="ctr" defTabSz="914400" rtl="0" eaLnBrk="1" latinLnBrk="0" hangingPunct="1"/>
                      <a:r>
                        <a:rPr lang="en-GB" sz="18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8"/>
                  </a:ext>
                </a:extLst>
              </a:tr>
              <a:tr h="360045">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496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3"/>
          </p:nvPr>
        </p:nvSpPr>
        <p:spPr>
          <a:xfrm>
            <a:off x="724279" y="906233"/>
            <a:ext cx="8158463" cy="670772"/>
          </a:xfrm>
        </p:spPr>
        <p:txBody>
          <a:bodyPr rtlCol="0">
            <a:noAutofit/>
          </a:bodyPr>
          <a:lstStyle/>
          <a:p>
            <a:pPr>
              <a:spcAft>
                <a:spcPts val="0"/>
              </a:spcAft>
              <a:defRPr/>
            </a:pPr>
            <a:r>
              <a:rPr lang="en-GB" altLang="en-US" dirty="0"/>
              <a:t>Increasing the number of colours</a:t>
            </a:r>
          </a:p>
          <a:p>
            <a:pPr eaLnBrk="1" fontAlgn="auto" hangingPunct="1">
              <a:spcAft>
                <a:spcPts val="0"/>
              </a:spcAft>
              <a:defRPr/>
            </a:pPr>
            <a:endParaRPr lang="en-GB" dirty="0"/>
          </a:p>
        </p:txBody>
      </p:sp>
      <p:sp>
        <p:nvSpPr>
          <p:cNvPr id="2" name="Text Placeholder 1"/>
          <p:cNvSpPr>
            <a:spLocks noGrp="1"/>
          </p:cNvSpPr>
          <p:nvPr>
            <p:ph type="body" sz="quarter" idx="14"/>
          </p:nvPr>
        </p:nvSpPr>
        <p:spPr>
          <a:xfrm>
            <a:off x="724280" y="1704179"/>
            <a:ext cx="3995204" cy="3453607"/>
          </a:xfrm>
        </p:spPr>
        <p:txBody>
          <a:bodyPr/>
          <a:lstStyle/>
          <a:p>
            <a:pPr>
              <a:lnSpc>
                <a:spcPct val="120000"/>
              </a:lnSpc>
              <a:spcBef>
                <a:spcPts val="600"/>
              </a:spcBef>
              <a:spcAft>
                <a:spcPts val="0"/>
              </a:spcAft>
              <a:defRPr/>
            </a:pPr>
            <a:r>
              <a:rPr lang="en-GB" dirty="0"/>
              <a:t>More bits per pixel = more colour combinations</a:t>
            </a:r>
          </a:p>
          <a:p>
            <a:pPr lvl="1">
              <a:lnSpc>
                <a:spcPct val="120000"/>
              </a:lnSpc>
              <a:spcBef>
                <a:spcPts val="600"/>
              </a:spcBef>
              <a:spcAft>
                <a:spcPts val="0"/>
              </a:spcAft>
              <a:defRPr/>
            </a:pPr>
            <a:r>
              <a:rPr lang="en-GB" dirty="0"/>
              <a:t>1 bit = 2 Colours</a:t>
            </a:r>
          </a:p>
          <a:p>
            <a:pPr lvl="1">
              <a:lnSpc>
                <a:spcPct val="120000"/>
              </a:lnSpc>
              <a:spcBef>
                <a:spcPts val="600"/>
              </a:spcBef>
              <a:spcAft>
                <a:spcPts val="0"/>
              </a:spcAft>
              <a:defRPr/>
            </a:pPr>
            <a:r>
              <a:rPr lang="en-GB" b="1" dirty="0"/>
              <a:t>2 bits = 4 Colours</a:t>
            </a:r>
          </a:p>
          <a:p>
            <a:pPr lvl="1">
              <a:lnSpc>
                <a:spcPct val="120000"/>
              </a:lnSpc>
              <a:spcBef>
                <a:spcPts val="600"/>
              </a:spcBef>
              <a:spcAft>
                <a:spcPts val="0"/>
              </a:spcAft>
              <a:defRPr/>
            </a:pPr>
            <a:r>
              <a:rPr lang="en-GB" dirty="0"/>
              <a:t>3 bits = 8 Colours</a:t>
            </a:r>
          </a:p>
          <a:p>
            <a:pPr lvl="1">
              <a:lnSpc>
                <a:spcPct val="120000"/>
              </a:lnSpc>
              <a:spcBef>
                <a:spcPts val="600"/>
              </a:spcBef>
              <a:spcAft>
                <a:spcPts val="0"/>
              </a:spcAft>
              <a:defRPr/>
            </a:pPr>
            <a:r>
              <a:rPr lang="en-GB" dirty="0"/>
              <a:t>4 bits = 16 Colours</a:t>
            </a:r>
          </a:p>
          <a:p>
            <a:pPr>
              <a:lnSpc>
                <a:spcPct val="120000"/>
              </a:lnSpc>
              <a:spcBef>
                <a:spcPts val="600"/>
              </a:spcBef>
              <a:spcAft>
                <a:spcPts val="0"/>
              </a:spcAft>
              <a:defRPr/>
            </a:pPr>
            <a:r>
              <a:rPr lang="en-GB" dirty="0"/>
              <a:t>How many bits per pixel required for 256 colours?</a:t>
            </a:r>
          </a:p>
          <a:p>
            <a:pPr>
              <a:spcAft>
                <a:spcPts val="0"/>
              </a:spcAft>
              <a:defRPr/>
            </a:pPr>
            <a:endParaRPr lang="en-GB" dirty="0"/>
          </a:p>
          <a:p>
            <a:endParaRPr lang="en-GB" dirty="0"/>
          </a:p>
        </p:txBody>
      </p:sp>
      <p:sp>
        <p:nvSpPr>
          <p:cNvPr id="18559" name="Content Placeholder 5"/>
          <p:cNvSpPr txBox="1">
            <a:spLocks/>
          </p:cNvSpPr>
          <p:nvPr/>
        </p:nvSpPr>
        <p:spPr bwMode="auto">
          <a:xfrm rot="10800000" flipV="1">
            <a:off x="4919663" y="5949950"/>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00 =   </a:t>
            </a:r>
          </a:p>
        </p:txBody>
      </p:sp>
      <p:graphicFrame>
        <p:nvGraphicFramePr>
          <p:cNvPr id="4" name="Table 3"/>
          <p:cNvGraphicFramePr>
            <a:graphicFrameLocks noGrp="1"/>
          </p:cNvGraphicFramePr>
          <p:nvPr>
            <p:extLst>
              <p:ext uri="{D42A27DB-BD31-4B8C-83A1-F6EECF244321}">
                <p14:modId xmlns:p14="http://schemas.microsoft.com/office/powerpoint/2010/main" val="1655923437"/>
              </p:ext>
            </p:extLst>
          </p:nvPr>
        </p:nvGraphicFramePr>
        <p:xfrm>
          <a:off x="5930900" y="6084888"/>
          <a:ext cx="358775" cy="360362"/>
        </p:xfrm>
        <a:graphic>
          <a:graphicData uri="http://schemas.openxmlformats.org/drawingml/2006/table">
            <a:tbl>
              <a:tblPr firstRow="1" bandRow="1">
                <a:tableStyleId>{5C22544A-7EE6-4342-B048-85BDC9FD1C3A}</a:tableStyleId>
              </a:tblPr>
              <a:tblGrid>
                <a:gridCol w="358775">
                  <a:extLst>
                    <a:ext uri="{9D8B030D-6E8A-4147-A177-3AD203B41FA5}">
                      <a16:colId xmlns:a16="http://schemas.microsoft.com/office/drawing/2014/main" val="20000"/>
                    </a:ext>
                  </a:extLst>
                </a:gridCol>
              </a:tblGrid>
              <a:tr h="360362">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sp>
        <p:nvSpPr>
          <p:cNvPr id="18566" name="Content Placeholder 5"/>
          <p:cNvSpPr txBox="1">
            <a:spLocks/>
          </p:cNvSpPr>
          <p:nvPr/>
        </p:nvSpPr>
        <p:spPr bwMode="auto">
          <a:xfrm rot="10800000" flipV="1">
            <a:off x="6805613" y="5949950"/>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11 =   </a:t>
            </a:r>
          </a:p>
        </p:txBody>
      </p:sp>
      <p:graphicFrame>
        <p:nvGraphicFramePr>
          <p:cNvPr id="14" name="Table 13"/>
          <p:cNvGraphicFramePr>
            <a:graphicFrameLocks noGrp="1"/>
          </p:cNvGraphicFramePr>
          <p:nvPr/>
        </p:nvGraphicFramePr>
        <p:xfrm>
          <a:off x="7815263" y="6084888"/>
          <a:ext cx="360362" cy="360362"/>
        </p:xfrm>
        <a:graphic>
          <a:graphicData uri="http://schemas.openxmlformats.org/drawingml/2006/table">
            <a:tbl>
              <a:tblPr firstRow="1" bandRow="1">
                <a:tableStyleId>{5C22544A-7EE6-4342-B048-85BDC9FD1C3A}</a:tableStyleId>
              </a:tblPr>
              <a:tblGrid>
                <a:gridCol w="360362">
                  <a:extLst>
                    <a:ext uri="{9D8B030D-6E8A-4147-A177-3AD203B41FA5}">
                      <a16:colId xmlns:a16="http://schemas.microsoft.com/office/drawing/2014/main" val="20000"/>
                    </a:ext>
                  </a:extLst>
                </a:gridCol>
              </a:tblGrid>
              <a:tr h="360362">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573" name="Content Placeholder 5"/>
          <p:cNvSpPr txBox="1">
            <a:spLocks/>
          </p:cNvSpPr>
          <p:nvPr/>
        </p:nvSpPr>
        <p:spPr bwMode="auto">
          <a:xfrm rot="10800000" flipV="1">
            <a:off x="4929188" y="5445125"/>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01 =   </a:t>
            </a:r>
          </a:p>
        </p:txBody>
      </p:sp>
      <p:graphicFrame>
        <p:nvGraphicFramePr>
          <p:cNvPr id="16" name="Table 15"/>
          <p:cNvGraphicFramePr>
            <a:graphicFrameLocks noGrp="1"/>
          </p:cNvGraphicFramePr>
          <p:nvPr>
            <p:extLst>
              <p:ext uri="{D42A27DB-BD31-4B8C-83A1-F6EECF244321}">
                <p14:modId xmlns:p14="http://schemas.microsoft.com/office/powerpoint/2010/main" val="3312259460"/>
              </p:ext>
            </p:extLst>
          </p:nvPr>
        </p:nvGraphicFramePr>
        <p:xfrm>
          <a:off x="5938838" y="5581650"/>
          <a:ext cx="360362" cy="358775"/>
        </p:xfrm>
        <a:graphic>
          <a:graphicData uri="http://schemas.openxmlformats.org/drawingml/2006/table">
            <a:tbl>
              <a:tblPr firstRow="1" bandRow="1">
                <a:tableStyleId>{5C22544A-7EE6-4342-B048-85BDC9FD1C3A}</a:tableStyleId>
              </a:tblPr>
              <a:tblGrid>
                <a:gridCol w="360362">
                  <a:extLst>
                    <a:ext uri="{9D8B030D-6E8A-4147-A177-3AD203B41FA5}">
                      <a16:colId xmlns:a16="http://schemas.microsoft.com/office/drawing/2014/main" val="20000"/>
                    </a:ext>
                  </a:extLst>
                </a:gridCol>
              </a:tblGrid>
              <a:tr h="358775">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bl>
          </a:graphicData>
        </a:graphic>
      </p:graphicFrame>
      <p:sp>
        <p:nvSpPr>
          <p:cNvPr id="18580" name="Content Placeholder 5"/>
          <p:cNvSpPr txBox="1">
            <a:spLocks/>
          </p:cNvSpPr>
          <p:nvPr/>
        </p:nvSpPr>
        <p:spPr bwMode="auto">
          <a:xfrm rot="10800000" flipV="1">
            <a:off x="6800850" y="5445125"/>
            <a:ext cx="938213"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10 =   </a:t>
            </a:r>
          </a:p>
        </p:txBody>
      </p:sp>
      <p:graphicFrame>
        <p:nvGraphicFramePr>
          <p:cNvPr id="18" name="Table 17"/>
          <p:cNvGraphicFramePr>
            <a:graphicFrameLocks noGrp="1"/>
          </p:cNvGraphicFramePr>
          <p:nvPr>
            <p:extLst>
              <p:ext uri="{D42A27DB-BD31-4B8C-83A1-F6EECF244321}">
                <p14:modId xmlns:p14="http://schemas.microsoft.com/office/powerpoint/2010/main" val="518134185"/>
              </p:ext>
            </p:extLst>
          </p:nvPr>
        </p:nvGraphicFramePr>
        <p:xfrm>
          <a:off x="7812088" y="5581650"/>
          <a:ext cx="358775" cy="358775"/>
        </p:xfrm>
        <a:graphic>
          <a:graphicData uri="http://schemas.openxmlformats.org/drawingml/2006/table">
            <a:tbl>
              <a:tblPr firstRow="1" bandRow="1">
                <a:tableStyleId>{5C22544A-7EE6-4342-B048-85BDC9FD1C3A}</a:tableStyleId>
              </a:tblPr>
              <a:tblGrid>
                <a:gridCol w="358775">
                  <a:extLst>
                    <a:ext uri="{9D8B030D-6E8A-4147-A177-3AD203B41FA5}">
                      <a16:colId xmlns:a16="http://schemas.microsoft.com/office/drawing/2014/main" val="20000"/>
                    </a:ext>
                  </a:extLst>
                </a:gridCol>
              </a:tblGrid>
              <a:tr h="358775">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84308363"/>
              </p:ext>
            </p:extLst>
          </p:nvPr>
        </p:nvGraphicFramePr>
        <p:xfrm>
          <a:off x="4919662" y="1846265"/>
          <a:ext cx="3600450" cy="3598860"/>
        </p:xfrm>
        <a:graphic>
          <a:graphicData uri="http://schemas.openxmlformats.org/drawingml/2006/table">
            <a:tbl>
              <a:tblPr firstRow="1" bandRow="1">
                <a:tableStyleId>{5C22544A-7EE6-4342-B048-85BDC9FD1C3A}</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60045">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60045">
                  <a:extLst>
                    <a:ext uri="{9D8B030D-6E8A-4147-A177-3AD203B41FA5}">
                      <a16:colId xmlns:a16="http://schemas.microsoft.com/office/drawing/2014/main" val="20008"/>
                    </a:ext>
                  </a:extLst>
                </a:gridCol>
                <a:gridCol w="360045">
                  <a:extLst>
                    <a:ext uri="{9D8B030D-6E8A-4147-A177-3AD203B41FA5}">
                      <a16:colId xmlns:a16="http://schemas.microsoft.com/office/drawing/2014/main" val="20009"/>
                    </a:ext>
                  </a:extLst>
                </a:gridCol>
              </a:tblGrid>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4"/>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5"/>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359886">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359886">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0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8"/>
                  </a:ext>
                </a:extLst>
              </a:tr>
              <a:tr h="359886">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987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Creating images</a:t>
            </a:r>
          </a:p>
        </p:txBody>
      </p:sp>
      <p:sp>
        <p:nvSpPr>
          <p:cNvPr id="5" name="Text Placeholder 4"/>
          <p:cNvSpPr>
            <a:spLocks noGrp="1"/>
          </p:cNvSpPr>
          <p:nvPr>
            <p:ph type="body" sz="quarter" idx="14"/>
          </p:nvPr>
        </p:nvSpPr>
        <p:spPr/>
        <p:txBody>
          <a:bodyPr/>
          <a:lstStyle/>
          <a:p>
            <a:r>
              <a:rPr lang="en-GB" dirty="0"/>
              <a:t>Use Bit depth.xls to create an image of either 1 or 2 bits colour depth</a:t>
            </a:r>
          </a:p>
          <a:p>
            <a:pPr lvl="1"/>
            <a:r>
              <a:rPr lang="en-GB" dirty="0"/>
              <a:t>How does the colour depth affect the number of colours that can be represented?</a:t>
            </a:r>
          </a:p>
          <a:p>
            <a:pPr lvl="1"/>
            <a:r>
              <a:rPr lang="en-GB" dirty="0"/>
              <a:t>How does bit depth </a:t>
            </a:r>
            <a:br>
              <a:rPr lang="en-GB" dirty="0"/>
            </a:br>
            <a:r>
              <a:rPr lang="en-GB" dirty="0"/>
              <a:t>affect file size?</a:t>
            </a:r>
          </a:p>
          <a:p>
            <a:endParaRPr lang="en-GB" dirty="0"/>
          </a:p>
        </p:txBody>
      </p:sp>
      <p:pic>
        <p:nvPicPr>
          <p:cNvPr id="1028" name="Picture 4"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3116657"/>
            <a:ext cx="41910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6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Colour or bit depth</a:t>
            </a:r>
          </a:p>
        </p:txBody>
      </p:sp>
      <p:sp>
        <p:nvSpPr>
          <p:cNvPr id="3" name="Text Placeholder 2"/>
          <p:cNvSpPr>
            <a:spLocks noGrp="1"/>
          </p:cNvSpPr>
          <p:nvPr>
            <p:ph type="body" sz="quarter" idx="14"/>
          </p:nvPr>
        </p:nvSpPr>
        <p:spPr/>
        <p:txBody>
          <a:bodyPr/>
          <a:lstStyle/>
          <a:p>
            <a:r>
              <a:rPr lang="en-US" dirty="0"/>
              <a:t>Each pixel can represent a finite number of colours</a:t>
            </a:r>
          </a:p>
          <a:p>
            <a:pPr lvl="1"/>
            <a:r>
              <a:rPr lang="en-US" dirty="0"/>
              <a:t>A pixel is attributed a number of </a:t>
            </a:r>
            <a:r>
              <a:rPr lang="en-US" i="1" dirty="0"/>
              <a:t>n</a:t>
            </a:r>
            <a:r>
              <a:rPr lang="en-US" dirty="0"/>
              <a:t> bits</a:t>
            </a:r>
          </a:p>
          <a:p>
            <a:pPr lvl="1"/>
            <a:r>
              <a:rPr lang="en-US" dirty="0"/>
              <a:t>The number of combinations (2</a:t>
            </a:r>
            <a:r>
              <a:rPr lang="en-US" baseline="30000" dirty="0"/>
              <a:t>n</a:t>
            </a:r>
            <a:r>
              <a:rPr lang="en-US" dirty="0"/>
              <a:t>) dictates the bit depth and therefore the number of colours that can be represented</a:t>
            </a:r>
          </a:p>
          <a:p>
            <a:pPr lvl="1"/>
            <a:r>
              <a:rPr lang="en-US" dirty="0"/>
              <a:t>A higher bit depth gives a greater range of colour and a better quality of image</a:t>
            </a:r>
          </a:p>
          <a:p>
            <a:pPr marL="0" indent="0" algn="ctr">
              <a:buNone/>
            </a:pPr>
            <a:r>
              <a:rPr lang="en-US" sz="2800" b="1" dirty="0">
                <a:solidFill>
                  <a:srgbClr val="EE3127"/>
                </a:solidFill>
              </a:rPr>
              <a:t>8 bits per pixel = 2</a:t>
            </a:r>
            <a:r>
              <a:rPr lang="en-US" sz="2800" b="1" baseline="30000" dirty="0">
                <a:solidFill>
                  <a:srgbClr val="EE3127"/>
                </a:solidFill>
              </a:rPr>
              <a:t>8</a:t>
            </a:r>
            <a:r>
              <a:rPr lang="en-US" sz="2800" b="1" dirty="0">
                <a:solidFill>
                  <a:srgbClr val="EE3127"/>
                </a:solidFill>
              </a:rPr>
              <a:t> = </a:t>
            </a:r>
            <a:r>
              <a:rPr lang="en-US" sz="2800" b="1" dirty="0">
                <a:solidFill>
                  <a:srgbClr val="A41E21"/>
                </a:solidFill>
              </a:rPr>
              <a:t>256 colours</a:t>
            </a:r>
          </a:p>
          <a:p>
            <a:pPr marL="0" indent="0" algn="ctr">
              <a:buNone/>
            </a:pPr>
            <a:r>
              <a:rPr lang="en-US" sz="2800" b="1" dirty="0">
                <a:solidFill>
                  <a:srgbClr val="EE3127"/>
                </a:solidFill>
              </a:rPr>
              <a:t>16 bits per pixel = 2</a:t>
            </a:r>
            <a:r>
              <a:rPr lang="en-US" sz="2800" b="1" baseline="30000" dirty="0">
                <a:solidFill>
                  <a:srgbClr val="EE3127"/>
                </a:solidFill>
              </a:rPr>
              <a:t>16</a:t>
            </a:r>
            <a:r>
              <a:rPr lang="en-US" sz="2800" b="1" dirty="0">
                <a:solidFill>
                  <a:srgbClr val="EE3127"/>
                </a:solidFill>
              </a:rPr>
              <a:t> = </a:t>
            </a:r>
            <a:r>
              <a:rPr lang="en-US" sz="2800" b="1" dirty="0">
                <a:solidFill>
                  <a:srgbClr val="A41E21"/>
                </a:solidFill>
              </a:rPr>
              <a:t>65,536 colours</a:t>
            </a:r>
          </a:p>
          <a:p>
            <a:pPr marL="0" indent="0" algn="ctr">
              <a:buNone/>
            </a:pPr>
            <a:r>
              <a:rPr lang="en-US" sz="2800" b="1" dirty="0">
                <a:solidFill>
                  <a:srgbClr val="EE3127"/>
                </a:solidFill>
              </a:rPr>
              <a:t>24 bits per pixel = 2</a:t>
            </a:r>
            <a:r>
              <a:rPr lang="en-US" sz="2800" b="1" baseline="30000" dirty="0">
                <a:solidFill>
                  <a:srgbClr val="EE3127"/>
                </a:solidFill>
              </a:rPr>
              <a:t>24</a:t>
            </a:r>
            <a:r>
              <a:rPr lang="en-US" sz="2800" b="1" dirty="0">
                <a:solidFill>
                  <a:srgbClr val="EE3127"/>
                </a:solidFill>
              </a:rPr>
              <a:t> = </a:t>
            </a:r>
            <a:r>
              <a:rPr lang="en-US" sz="2800" b="1" dirty="0">
                <a:solidFill>
                  <a:srgbClr val="A41E21"/>
                </a:solidFill>
              </a:rPr>
              <a:t>16,777,216 colours</a:t>
            </a:r>
          </a:p>
        </p:txBody>
      </p:sp>
    </p:spTree>
    <p:extLst>
      <p:ext uri="{BB962C8B-B14F-4D97-AF65-F5344CB8AC3E}">
        <p14:creationId xmlns:p14="http://schemas.microsoft.com/office/powerpoint/2010/main" val="143571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Variation in quality</a:t>
            </a:r>
          </a:p>
        </p:txBody>
      </p:sp>
      <p:sp>
        <p:nvSpPr>
          <p:cNvPr id="3" name="Text Placeholder 2"/>
          <p:cNvSpPr>
            <a:spLocks noGrp="1"/>
          </p:cNvSpPr>
          <p:nvPr>
            <p:ph type="body" sz="quarter" idx="14"/>
          </p:nvPr>
        </p:nvSpPr>
        <p:spPr/>
        <p:txBody>
          <a:bodyPr/>
          <a:lstStyle/>
          <a:p>
            <a:r>
              <a:rPr lang="en-GB" dirty="0"/>
              <a:t>Changing the colour depth of an image will affect the number of colours it can display, as shown below: </a:t>
            </a:r>
          </a:p>
        </p:txBody>
      </p:sp>
      <p:grpSp>
        <p:nvGrpSpPr>
          <p:cNvPr id="11" name="Group 10"/>
          <p:cNvGrpSpPr/>
          <p:nvPr/>
        </p:nvGrpSpPr>
        <p:grpSpPr>
          <a:xfrm>
            <a:off x="359936" y="2865505"/>
            <a:ext cx="8506473" cy="3303152"/>
            <a:chOff x="359936" y="2937929"/>
            <a:chExt cx="8506473" cy="330315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6"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28"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120"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712" y="2937932"/>
              <a:ext cx="2101236" cy="2820078"/>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304" y="2937932"/>
              <a:ext cx="2101236" cy="2820078"/>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173" y="2937932"/>
              <a:ext cx="2101236" cy="2820078"/>
            </a:xfrm>
            <a:prstGeom prst="rect">
              <a:avLst/>
            </a:prstGeom>
            <a:effectLst>
              <a:outerShdw blurRad="50800" dist="38100" dir="8100000" algn="tr" rotWithShape="0">
                <a:prstClr val="black">
                  <a:alpha val="40000"/>
                </a:prstClr>
              </a:outerShdw>
            </a:effectLst>
            <a:scene3d>
              <a:camera prst="perspectiveRight">
                <a:rot lat="0" lon="3000000" rev="0"/>
              </a:camera>
              <a:lightRig rig="threePt" dir="t"/>
            </a:scene3d>
          </p:spPr>
        </p:pic>
        <p:sp>
          <p:nvSpPr>
            <p:cNvPr id="12" name="TextBox 11"/>
            <p:cNvSpPr txBox="1"/>
            <p:nvPr/>
          </p:nvSpPr>
          <p:spPr>
            <a:xfrm>
              <a:off x="793941" y="5933304"/>
              <a:ext cx="774681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2 Colours        4 Colours           8 Colours          16 Colours       256 Colours         16.7m Colours</a:t>
              </a:r>
            </a:p>
          </p:txBody>
        </p:sp>
      </p:grpSp>
    </p:spTree>
    <p:extLst>
      <p:ext uri="{BB962C8B-B14F-4D97-AF65-F5344CB8AC3E}">
        <p14:creationId xmlns:p14="http://schemas.microsoft.com/office/powerpoint/2010/main" val="244499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Colour values</a:t>
            </a:r>
          </a:p>
        </p:txBody>
      </p:sp>
      <p:grpSp>
        <p:nvGrpSpPr>
          <p:cNvPr id="14" name="Group 13"/>
          <p:cNvGrpSpPr/>
          <p:nvPr/>
        </p:nvGrpSpPr>
        <p:grpSpPr>
          <a:xfrm>
            <a:off x="385964" y="932498"/>
            <a:ext cx="8555598" cy="5442901"/>
            <a:chOff x="385964" y="932498"/>
            <a:chExt cx="8555598" cy="5442901"/>
          </a:xfrm>
        </p:grpSpPr>
        <p:grpSp>
          <p:nvGrpSpPr>
            <p:cNvPr id="10" name="Group 9"/>
            <p:cNvGrpSpPr/>
            <p:nvPr/>
          </p:nvGrpSpPr>
          <p:grpSpPr>
            <a:xfrm>
              <a:off x="385964" y="932498"/>
              <a:ext cx="8555598" cy="5442901"/>
              <a:chOff x="487564" y="830898"/>
              <a:chExt cx="8555598" cy="5442901"/>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3699" y="830898"/>
                <a:ext cx="4339463" cy="30958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564" y="1375464"/>
                <a:ext cx="3622271" cy="25729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6376" y="1447952"/>
                <a:ext cx="1409330" cy="2176090"/>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26576" y="3278194"/>
                <a:ext cx="4611877" cy="299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3557857" y="2953299"/>
              <a:ext cx="692818"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181ml</a:t>
              </a:r>
              <a:endParaRPr lang="en-GB" b="1" dirty="0">
                <a:latin typeface="Arial" panose="020B0604020202020204" pitchFamily="34" charset="0"/>
                <a:cs typeface="Arial" panose="020B0604020202020204" pitchFamily="34" charset="0"/>
              </a:endParaRPr>
            </a:p>
          </p:txBody>
        </p:sp>
        <p:sp>
          <p:nvSpPr>
            <p:cNvPr id="12" name="TextBox 11"/>
            <p:cNvSpPr txBox="1"/>
            <p:nvPr/>
          </p:nvSpPr>
          <p:spPr>
            <a:xfrm rot="19339014">
              <a:off x="4968169" y="2553409"/>
              <a:ext cx="692818"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126ml</a:t>
              </a:r>
              <a:endParaRPr lang="en-GB" b="1" dirty="0">
                <a:latin typeface="Arial" panose="020B0604020202020204" pitchFamily="34" charset="0"/>
                <a:cs typeface="Arial" panose="020B0604020202020204" pitchFamily="34" charset="0"/>
              </a:endParaRPr>
            </a:p>
          </p:txBody>
        </p:sp>
        <p:sp>
          <p:nvSpPr>
            <p:cNvPr id="13" name="TextBox 12"/>
            <p:cNvSpPr txBox="1"/>
            <p:nvPr/>
          </p:nvSpPr>
          <p:spPr>
            <a:xfrm rot="2219849">
              <a:off x="2931848" y="2726427"/>
              <a:ext cx="593432"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61ml</a:t>
              </a:r>
              <a:endParaRPr lang="en-GB"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182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Understand how bitmapped images are represented in terms of size in pixels, resolution and colour depth</a:t>
            </a:r>
          </a:p>
          <a:p>
            <a:pPr lvl="0"/>
            <a:r>
              <a:rPr lang="en-GB" dirty="0"/>
              <a:t>Be able to calculate the storage requirements for a bitmap image</a:t>
            </a:r>
          </a:p>
          <a:p>
            <a:pPr lvl="0"/>
            <a:r>
              <a:rPr lang="en-GB" dirty="0"/>
              <a:t>Be aware that images contain metadata and be able to describe typical metadata</a:t>
            </a:r>
          </a:p>
          <a:p>
            <a:pPr lvl="0"/>
            <a:r>
              <a:rPr lang="en-GB" dirty="0"/>
              <a:t>Explain how vector graphics represents images using lists of objects </a:t>
            </a:r>
            <a:r>
              <a:rPr lang="en-GB" i="1" dirty="0"/>
              <a:t>(A Level only)</a:t>
            </a:r>
            <a:endParaRPr lang="en-GB" dirty="0"/>
          </a:p>
          <a:p>
            <a:pPr lvl="0"/>
            <a:r>
              <a:rPr lang="en-GB" dirty="0"/>
              <a:t>Compare the vector graphics approach with the bitmap graphics approach </a:t>
            </a:r>
            <a:r>
              <a:rPr lang="en-GB" i="1" dirty="0"/>
              <a:t>(A Level only)</a:t>
            </a:r>
          </a:p>
        </p:txBody>
      </p:sp>
    </p:spTree>
    <p:extLst>
      <p:ext uri="{BB962C8B-B14F-4D97-AF65-F5344CB8AC3E}">
        <p14:creationId xmlns:p14="http://schemas.microsoft.com/office/powerpoint/2010/main" val="383125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Looking at colour codes</a:t>
            </a:r>
          </a:p>
          <a:p>
            <a:endParaRPr lang="en-GB" dirty="0"/>
          </a:p>
        </p:txBody>
      </p:sp>
      <p:sp>
        <p:nvSpPr>
          <p:cNvPr id="5" name="Text Placeholder 4"/>
          <p:cNvSpPr>
            <a:spLocks noGrp="1"/>
          </p:cNvSpPr>
          <p:nvPr>
            <p:ph type="body" sz="quarter" idx="14"/>
          </p:nvPr>
        </p:nvSpPr>
        <p:spPr>
          <a:xfrm>
            <a:off x="724280" y="1704179"/>
            <a:ext cx="7797230" cy="3998121"/>
          </a:xfrm>
        </p:spPr>
        <p:txBody>
          <a:bodyPr/>
          <a:lstStyle/>
          <a:p>
            <a:r>
              <a:rPr lang="en-GB" dirty="0"/>
              <a:t>Colour values of individual pixels are expressed as denary RGB values and in hexadecimal. Why not in binary in this instance?</a:t>
            </a:r>
          </a:p>
          <a:p>
            <a:r>
              <a:rPr lang="en-GB" dirty="0"/>
              <a:t>RGB (Red, Green and Blue) values range between 0-255. How many bits are required for 256 variations of each?</a:t>
            </a:r>
          </a:p>
          <a:p>
            <a:r>
              <a:rPr lang="en-GB" dirty="0"/>
              <a:t>How many bits altogether?</a:t>
            </a:r>
          </a:p>
          <a:p>
            <a:r>
              <a:rPr lang="en-GB" dirty="0"/>
              <a:t>In 32-bit colour what are the last 8 bits for?</a:t>
            </a:r>
          </a:p>
          <a:p>
            <a:endParaRPr lang="en-GB" dirty="0"/>
          </a:p>
        </p:txBody>
      </p:sp>
    </p:spTree>
    <p:extLst>
      <p:ext uri="{BB962C8B-B14F-4D97-AF65-F5344CB8AC3E}">
        <p14:creationId xmlns:p14="http://schemas.microsoft.com/office/powerpoint/2010/main" val="388595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Calculating file size</a:t>
            </a:r>
          </a:p>
        </p:txBody>
      </p:sp>
      <p:sp>
        <p:nvSpPr>
          <p:cNvPr id="3" name="Text Placeholder 2"/>
          <p:cNvSpPr>
            <a:spLocks noGrp="1"/>
          </p:cNvSpPr>
          <p:nvPr>
            <p:ph type="body" sz="quarter" idx="14"/>
          </p:nvPr>
        </p:nvSpPr>
        <p:spPr/>
        <p:txBody>
          <a:bodyPr/>
          <a:lstStyle/>
          <a:p>
            <a:r>
              <a:rPr lang="en-GB" dirty="0"/>
              <a:t>Image file size is determined by the number of pixels used and the number of colour combinations available</a:t>
            </a:r>
          </a:p>
          <a:p>
            <a:r>
              <a:rPr lang="en-GB" dirty="0"/>
              <a:t>For example:</a:t>
            </a:r>
          </a:p>
          <a:p>
            <a:pPr lvl="1"/>
            <a:r>
              <a:rPr lang="en-GB" dirty="0"/>
              <a:t>An image is captured on a 2 megapixel camera</a:t>
            </a:r>
          </a:p>
          <a:p>
            <a:pPr lvl="1"/>
            <a:r>
              <a:rPr lang="en-GB" dirty="0"/>
              <a:t>Image captured with a 24 bit colour depth </a:t>
            </a:r>
          </a:p>
          <a:p>
            <a:pPr lvl="1"/>
            <a:r>
              <a:rPr lang="en-GB" dirty="0"/>
              <a:t>2,000,000 x 24 = 48,000,000 bits / 8 = 6,000,000 bytes </a:t>
            </a:r>
            <a:br>
              <a:rPr lang="en-GB" dirty="0"/>
            </a:br>
            <a:r>
              <a:rPr lang="en-GB" dirty="0"/>
              <a:t>or 6 MB</a:t>
            </a:r>
          </a:p>
          <a:p>
            <a:r>
              <a:rPr lang="en-GB" dirty="0">
                <a:solidFill>
                  <a:srgbClr val="000000"/>
                </a:solidFill>
              </a:rPr>
              <a:t>Quality is traded off against file size – you can’t have high quality and a low file size</a:t>
            </a:r>
          </a:p>
          <a:p>
            <a:endParaRPr lang="en-US" dirty="0"/>
          </a:p>
        </p:txBody>
      </p:sp>
    </p:spTree>
    <p:extLst>
      <p:ext uri="{BB962C8B-B14F-4D97-AF65-F5344CB8AC3E}">
        <p14:creationId xmlns:p14="http://schemas.microsoft.com/office/powerpoint/2010/main" val="242368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Bitmap images</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a:t>
            </a:r>
            <a:r>
              <a:rPr lang="en-GB" b="1" dirty="0"/>
              <a:t>Worksheet 4</a:t>
            </a:r>
          </a:p>
        </p:txBody>
      </p:sp>
    </p:spTree>
    <p:extLst>
      <p:ext uri="{BB962C8B-B14F-4D97-AF65-F5344CB8AC3E}">
        <p14:creationId xmlns:p14="http://schemas.microsoft.com/office/powerpoint/2010/main" val="166379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Metadata</a:t>
            </a:r>
          </a:p>
        </p:txBody>
      </p:sp>
      <p:sp>
        <p:nvSpPr>
          <p:cNvPr id="3" name="Text Placeholder 2"/>
          <p:cNvSpPr>
            <a:spLocks noGrp="1"/>
          </p:cNvSpPr>
          <p:nvPr>
            <p:ph type="body" sz="quarter" idx="14"/>
          </p:nvPr>
        </p:nvSpPr>
        <p:spPr>
          <a:xfrm>
            <a:off x="724280" y="1704179"/>
            <a:ext cx="4427142" cy="3453607"/>
          </a:xfrm>
        </p:spPr>
        <p:txBody>
          <a:bodyPr/>
          <a:lstStyle/>
          <a:p>
            <a:r>
              <a:rPr lang="en-GB" dirty="0"/>
              <a:t>Metadata is data about data and is stored in the same file as the image data</a:t>
            </a:r>
          </a:p>
          <a:p>
            <a:r>
              <a:rPr lang="en-GB" dirty="0"/>
              <a:t>This includes:</a:t>
            </a:r>
          </a:p>
          <a:p>
            <a:pPr lvl="1"/>
            <a:r>
              <a:rPr lang="en-GB" dirty="0"/>
              <a:t>the date it was created</a:t>
            </a:r>
          </a:p>
          <a:p>
            <a:pPr lvl="1"/>
            <a:r>
              <a:rPr lang="en-GB" dirty="0"/>
              <a:t>the width and height in pixels of the image</a:t>
            </a:r>
          </a:p>
          <a:p>
            <a:pPr lvl="1"/>
            <a:r>
              <a:rPr lang="en-GB" dirty="0"/>
              <a:t>the colour depth and </a:t>
            </a:r>
          </a:p>
          <a:p>
            <a:pPr lvl="1"/>
            <a:r>
              <a:rPr lang="en-GB" dirty="0"/>
              <a:t>the GPS coordinates of where a photo was taken</a:t>
            </a:r>
          </a:p>
          <a:p>
            <a:pPr lvl="1"/>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159" y="1749161"/>
            <a:ext cx="3155803" cy="4319348"/>
          </a:xfrm>
          <a:prstGeom prst="rect">
            <a:avLst/>
          </a:prstGeom>
        </p:spPr>
      </p:pic>
    </p:spTree>
    <p:extLst>
      <p:ext uri="{BB962C8B-B14F-4D97-AF65-F5344CB8AC3E}">
        <p14:creationId xmlns:p14="http://schemas.microsoft.com/office/powerpoint/2010/main" val="363668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Metadata</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on </a:t>
            </a:r>
            <a:r>
              <a:rPr lang="en-GB" b="1" dirty="0"/>
              <a:t>Worksheet 4</a:t>
            </a:r>
          </a:p>
        </p:txBody>
      </p:sp>
    </p:spTree>
    <p:extLst>
      <p:ext uri="{BB962C8B-B14F-4D97-AF65-F5344CB8AC3E}">
        <p14:creationId xmlns:p14="http://schemas.microsoft.com/office/powerpoint/2010/main" val="176919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17A468-C24B-4DBA-9692-D742C1BA1970}"/>
              </a:ext>
            </a:extLst>
          </p:cNvPr>
          <p:cNvSpPr>
            <a:spLocks noGrp="1"/>
          </p:cNvSpPr>
          <p:nvPr>
            <p:ph type="body" sz="quarter" idx="13"/>
          </p:nvPr>
        </p:nvSpPr>
        <p:spPr/>
        <p:txBody>
          <a:bodyPr/>
          <a:lstStyle/>
          <a:p>
            <a:r>
              <a:rPr lang="en-GB" dirty="0"/>
              <a:t>Vector graphics</a:t>
            </a:r>
          </a:p>
        </p:txBody>
      </p:sp>
      <p:sp>
        <p:nvSpPr>
          <p:cNvPr id="5" name="Text Placeholder 4">
            <a:extLst>
              <a:ext uri="{FF2B5EF4-FFF2-40B4-BE49-F238E27FC236}">
                <a16:creationId xmlns:a16="http://schemas.microsoft.com/office/drawing/2014/main" id="{2B2F2E94-0549-45B1-9148-7AFB47B234E5}"/>
              </a:ext>
            </a:extLst>
          </p:cNvPr>
          <p:cNvSpPr>
            <a:spLocks noGrp="1"/>
          </p:cNvSpPr>
          <p:nvPr>
            <p:ph type="body" sz="quarter" idx="14"/>
          </p:nvPr>
        </p:nvSpPr>
        <p:spPr/>
        <p:txBody>
          <a:bodyPr/>
          <a:lstStyle/>
          <a:p>
            <a:r>
              <a:rPr lang="en-GB" dirty="0"/>
              <a:t>Vector images are made up of geometric shapes or objects rather than by manipulating individual pixels</a:t>
            </a:r>
          </a:p>
          <a:p>
            <a:r>
              <a:rPr lang="en-GB" dirty="0"/>
              <a:t>The properties of each shape are stored and retrieved in order to mathematically redraw the shape on the screen to display it</a:t>
            </a:r>
          </a:p>
          <a:p>
            <a:pPr lvl="1"/>
            <a:r>
              <a:rPr lang="en-GB" dirty="0"/>
              <a:t>What properties would you need to store in order to draw this rectangle in the right place on the screen?</a:t>
            </a:r>
          </a:p>
        </p:txBody>
      </p:sp>
      <p:sp>
        <p:nvSpPr>
          <p:cNvPr id="9" name="Rectangle 8">
            <a:extLst>
              <a:ext uri="{FF2B5EF4-FFF2-40B4-BE49-F238E27FC236}">
                <a16:creationId xmlns:a16="http://schemas.microsoft.com/office/drawing/2014/main" id="{E8AC883F-924A-4733-9E63-163422EFE65F}"/>
              </a:ext>
            </a:extLst>
          </p:cNvPr>
          <p:cNvSpPr/>
          <p:nvPr/>
        </p:nvSpPr>
        <p:spPr>
          <a:xfrm>
            <a:off x="2742336" y="5136221"/>
            <a:ext cx="3761117" cy="1082447"/>
          </a:xfrm>
          <a:prstGeom prst="rect">
            <a:avLst/>
          </a:prstGeom>
          <a:solidFill>
            <a:srgbClr val="75B5B1"/>
          </a:solidFill>
          <a:ln w="57150">
            <a:solidFill>
              <a:srgbClr val="90CE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992FDA15-69E5-4F68-B963-0C83B0CB79FF}"/>
              </a:ext>
            </a:extLst>
          </p:cNvPr>
          <p:cNvSpPr txBox="1"/>
          <p:nvPr/>
        </p:nvSpPr>
        <p:spPr>
          <a:xfrm>
            <a:off x="2658315" y="4610969"/>
            <a:ext cx="353683" cy="461665"/>
          </a:xfrm>
          <a:prstGeom prst="rect">
            <a:avLst/>
          </a:prstGeom>
          <a:noFill/>
        </p:spPr>
        <p:txBody>
          <a:bodyPr wrap="square" rtlCol="0">
            <a:spAutoFit/>
          </a:bodyPr>
          <a:lstStyle/>
          <a:p>
            <a:r>
              <a:rPr lang="en-GB" sz="2400" i="1" dirty="0">
                <a:latin typeface="Cambria" panose="02040503050406030204" pitchFamily="18" charset="0"/>
                <a:ea typeface="Cambria" panose="020405030504060302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DF66E8F9-6908-4917-AB7E-0578AD90C12D}"/>
              </a:ext>
            </a:extLst>
          </p:cNvPr>
          <p:cNvSpPr txBox="1"/>
          <p:nvPr/>
        </p:nvSpPr>
        <p:spPr>
          <a:xfrm>
            <a:off x="2313258" y="4926953"/>
            <a:ext cx="353683" cy="461665"/>
          </a:xfrm>
          <a:prstGeom prst="rect">
            <a:avLst/>
          </a:prstGeom>
          <a:noFill/>
        </p:spPr>
        <p:txBody>
          <a:bodyPr wrap="square" rtlCol="0">
            <a:spAutoFit/>
          </a:bodyPr>
          <a:lstStyle/>
          <a:p>
            <a:r>
              <a:rPr lang="en-GB" sz="2400" i="1" dirty="0">
                <a:latin typeface="Cambria" panose="02040503050406030204" pitchFamily="18" charset="0"/>
                <a:ea typeface="Cambria" panose="02040503050406030204" pitchFamily="18" charset="0"/>
                <a:cs typeface="Times New Roman" panose="02020603050405020304" pitchFamily="18" charset="0"/>
              </a:rPr>
              <a:t>y</a:t>
            </a:r>
          </a:p>
        </p:txBody>
      </p:sp>
      <p:sp>
        <p:nvSpPr>
          <p:cNvPr id="12" name="Oval 11">
            <a:extLst>
              <a:ext uri="{FF2B5EF4-FFF2-40B4-BE49-F238E27FC236}">
                <a16:creationId xmlns:a16="http://schemas.microsoft.com/office/drawing/2014/main" id="{2A68770D-E85D-47DB-A44F-5748F733CA9C}"/>
              </a:ext>
            </a:extLst>
          </p:cNvPr>
          <p:cNvSpPr/>
          <p:nvPr/>
        </p:nvSpPr>
        <p:spPr>
          <a:xfrm>
            <a:off x="2678618" y="5062265"/>
            <a:ext cx="147912" cy="1479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0222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5E948-55C8-41C5-8CAA-88AFCFBEA6BD}"/>
              </a:ext>
            </a:extLst>
          </p:cNvPr>
          <p:cNvSpPr>
            <a:spLocks noGrp="1"/>
          </p:cNvSpPr>
          <p:nvPr>
            <p:ph type="body" sz="quarter" idx="13"/>
          </p:nvPr>
        </p:nvSpPr>
        <p:spPr/>
        <p:txBody>
          <a:bodyPr/>
          <a:lstStyle/>
          <a:p>
            <a:r>
              <a:rPr lang="en-GB" dirty="0"/>
              <a:t>Vector properties</a:t>
            </a:r>
          </a:p>
        </p:txBody>
      </p:sp>
      <p:sp>
        <p:nvSpPr>
          <p:cNvPr id="3" name="Text Placeholder 2">
            <a:extLst>
              <a:ext uri="{FF2B5EF4-FFF2-40B4-BE49-F238E27FC236}">
                <a16:creationId xmlns:a16="http://schemas.microsoft.com/office/drawing/2014/main" id="{90DD8B89-4CF5-4D9A-97AF-0BCBD467114E}"/>
              </a:ext>
            </a:extLst>
          </p:cNvPr>
          <p:cNvSpPr>
            <a:spLocks noGrp="1"/>
          </p:cNvSpPr>
          <p:nvPr>
            <p:ph type="body" sz="quarter" idx="14"/>
          </p:nvPr>
        </p:nvSpPr>
        <p:spPr>
          <a:xfrm>
            <a:off x="724280" y="1704179"/>
            <a:ext cx="5409101" cy="3453607"/>
          </a:xfrm>
        </p:spPr>
        <p:txBody>
          <a:bodyPr/>
          <a:lstStyle/>
          <a:p>
            <a:r>
              <a:rPr lang="en-GB" dirty="0"/>
              <a:t>The properties of shapes are stored in a vector drawing list to define them. These include:</a:t>
            </a:r>
          </a:p>
          <a:p>
            <a:pPr lvl="1"/>
            <a:r>
              <a:rPr lang="en-GB" dirty="0"/>
              <a:t>Shape type and position on the screen</a:t>
            </a:r>
          </a:p>
          <a:p>
            <a:pPr lvl="1"/>
            <a:r>
              <a:rPr lang="en-GB" dirty="0"/>
              <a:t>Fill colour</a:t>
            </a:r>
          </a:p>
          <a:p>
            <a:pPr lvl="1"/>
            <a:r>
              <a:rPr lang="en-GB" dirty="0"/>
              <a:t>Line colour and weight</a:t>
            </a:r>
          </a:p>
          <a:p>
            <a:pPr lvl="1"/>
            <a:r>
              <a:rPr lang="en-GB" dirty="0"/>
              <a:t>Length and width or radius</a:t>
            </a:r>
          </a:p>
          <a:p>
            <a:r>
              <a:rPr lang="en-GB" dirty="0"/>
              <a:t>Common software functions </a:t>
            </a:r>
            <a:br>
              <a:rPr lang="en-GB" dirty="0"/>
            </a:br>
            <a:r>
              <a:rPr lang="en-GB" dirty="0"/>
              <a:t>can be used to set or adjust </a:t>
            </a:r>
            <a:br>
              <a:rPr lang="en-GB" dirty="0"/>
            </a:br>
            <a:r>
              <a:rPr lang="en-GB" dirty="0"/>
              <a:t>these properties</a:t>
            </a:r>
          </a:p>
        </p:txBody>
      </p:sp>
      <p:pic>
        <p:nvPicPr>
          <p:cNvPr id="1028" name="Picture 4" descr="C:\Users\Rob\AppData\Roaming\PixelMetrics\CaptureWiz\Temp\3.png">
            <a:extLst>
              <a:ext uri="{FF2B5EF4-FFF2-40B4-BE49-F238E27FC236}">
                <a16:creationId xmlns:a16="http://schemas.microsoft.com/office/drawing/2014/main" id="{FD38A0AE-95FC-456D-918A-A44AF599D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403" y="1704179"/>
            <a:ext cx="2038709" cy="439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0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157757-F579-4F99-9D02-B699CCB71908}"/>
              </a:ext>
            </a:extLst>
          </p:cNvPr>
          <p:cNvSpPr>
            <a:spLocks noGrp="1"/>
          </p:cNvSpPr>
          <p:nvPr>
            <p:ph type="body" sz="quarter" idx="13"/>
          </p:nvPr>
        </p:nvSpPr>
        <p:spPr/>
        <p:txBody>
          <a:bodyPr/>
          <a:lstStyle/>
          <a:p>
            <a:r>
              <a:rPr lang="en-GB" dirty="0"/>
              <a:t>Resizing images</a:t>
            </a:r>
          </a:p>
        </p:txBody>
      </p:sp>
      <p:sp>
        <p:nvSpPr>
          <p:cNvPr id="3" name="Text Placeholder 2">
            <a:extLst>
              <a:ext uri="{FF2B5EF4-FFF2-40B4-BE49-F238E27FC236}">
                <a16:creationId xmlns:a16="http://schemas.microsoft.com/office/drawing/2014/main" id="{3D40CD48-33CF-4D61-9CE3-1167B660EED7}"/>
              </a:ext>
            </a:extLst>
          </p:cNvPr>
          <p:cNvSpPr>
            <a:spLocks noGrp="1"/>
          </p:cNvSpPr>
          <p:nvPr>
            <p:ph type="body" sz="quarter" idx="14"/>
          </p:nvPr>
        </p:nvSpPr>
        <p:spPr/>
        <p:txBody>
          <a:bodyPr/>
          <a:lstStyle/>
          <a:p>
            <a:r>
              <a:rPr lang="en-GB" dirty="0"/>
              <a:t>Whilst bitmap graphics will often pixelate as you enlarge them, vectors are mathematically redrawn at whatever size they are set to</a:t>
            </a:r>
          </a:p>
          <a:p>
            <a:pPr lvl="1"/>
            <a:r>
              <a:rPr lang="en-GB" dirty="0"/>
              <a:t>This perfectly maintains their crispness – which is which?</a:t>
            </a:r>
          </a:p>
        </p:txBody>
      </p:sp>
      <p:pic>
        <p:nvPicPr>
          <p:cNvPr id="4" name="Content Placeholder 3" descr="Bomb Vector.WMF">
            <a:extLst>
              <a:ext uri="{FF2B5EF4-FFF2-40B4-BE49-F238E27FC236}">
                <a16:creationId xmlns:a16="http://schemas.microsoft.com/office/drawing/2014/main" id="{619F45D4-A340-4846-A6B2-02A000CFA9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018" t="22298" r="34736" b="18947"/>
          <a:stretch/>
        </p:blipFill>
        <p:spPr>
          <a:xfrm rot="5400000">
            <a:off x="481058" y="2982958"/>
            <a:ext cx="3393984" cy="4356100"/>
          </a:xfrm>
          <a:prstGeom prst="rect">
            <a:avLst/>
          </a:prstGeom>
        </p:spPr>
      </p:pic>
      <p:pic>
        <p:nvPicPr>
          <p:cNvPr id="5" name="Picture 2" descr="\\GSFS01\Teaching\RHeathcote\Personal\PGOnline\Unit 10 - Graphics\Bomb Bitmap.jpg">
            <a:extLst>
              <a:ext uri="{FF2B5EF4-FFF2-40B4-BE49-F238E27FC236}">
                <a16:creationId xmlns:a16="http://schemas.microsoft.com/office/drawing/2014/main" id="{41D45ADC-62C0-4543-8E52-E39016CDED3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2349"/>
          <a:stretch/>
        </p:blipFill>
        <p:spPr bwMode="auto">
          <a:xfrm>
            <a:off x="4356100" y="3466445"/>
            <a:ext cx="4787900" cy="3391555"/>
          </a:xfrm>
          <a:prstGeom prst="rect">
            <a:avLst/>
          </a:prstGeom>
          <a:noFill/>
          <a:ln w="9525">
            <a:noFill/>
            <a:miter lim="800000"/>
            <a:headEnd/>
            <a:tailEnd/>
          </a:ln>
        </p:spPr>
      </p:pic>
      <p:pic>
        <p:nvPicPr>
          <p:cNvPr id="10" name="Picture 9" descr="Logo Unit 3.ai">
            <a:extLst>
              <a:ext uri="{FF2B5EF4-FFF2-40B4-BE49-F238E27FC236}">
                <a16:creationId xmlns:a16="http://schemas.microsoft.com/office/drawing/2014/main" id="{7E671D9E-2C22-4243-BD35-F0CAF7EC7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grpSp>
        <p:nvGrpSpPr>
          <p:cNvPr id="11" name="Group 10">
            <a:extLst>
              <a:ext uri="{FF2B5EF4-FFF2-40B4-BE49-F238E27FC236}">
                <a16:creationId xmlns:a16="http://schemas.microsoft.com/office/drawing/2014/main" id="{E64BC309-3B40-4171-92F5-425769370917}"/>
              </a:ext>
            </a:extLst>
          </p:cNvPr>
          <p:cNvGrpSpPr/>
          <p:nvPr/>
        </p:nvGrpSpPr>
        <p:grpSpPr>
          <a:xfrm>
            <a:off x="241201" y="1704179"/>
            <a:ext cx="340914" cy="4856380"/>
            <a:chOff x="241201" y="1704179"/>
            <a:chExt cx="340914" cy="4856380"/>
          </a:xfrm>
        </p:grpSpPr>
        <p:sp>
          <p:nvSpPr>
            <p:cNvPr id="12" name="Rectangle: Diagonal Corners Rounded 11">
              <a:extLst>
                <a:ext uri="{FF2B5EF4-FFF2-40B4-BE49-F238E27FC236}">
                  <a16:creationId xmlns:a16="http://schemas.microsoft.com/office/drawing/2014/main" id="{4E889A30-AFE5-40C7-8452-CE8218101B10}"/>
                </a:ext>
              </a:extLst>
            </p:cNvPr>
            <p:cNvSpPr/>
            <p:nvPr/>
          </p:nvSpPr>
          <p:spPr>
            <a:xfrm rot="5400000" flipV="1">
              <a:off x="-373515" y="5604929"/>
              <a:ext cx="1570346" cy="340914"/>
            </a:xfrm>
            <a:prstGeom prst="round2Diag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Museo 100" panose="02000000000000000000" pitchFamily="2" charset="0"/>
                </a:rPr>
                <a:t>A Level only</a:t>
              </a:r>
            </a:p>
          </p:txBody>
        </p:sp>
        <p:cxnSp>
          <p:nvCxnSpPr>
            <p:cNvPr id="13" name="Straight Connector 12">
              <a:extLst>
                <a:ext uri="{FF2B5EF4-FFF2-40B4-BE49-F238E27FC236}">
                  <a16:creationId xmlns:a16="http://schemas.microsoft.com/office/drawing/2014/main" id="{0B5EB1B8-6E53-41A9-85A3-1EB1EDA0CF6E}"/>
                </a:ext>
              </a:extLst>
            </p:cNvPr>
            <p:cNvCxnSpPr/>
            <p:nvPr/>
          </p:nvCxnSpPr>
          <p:spPr>
            <a:xfrm flipV="1">
              <a:off x="573489" y="1704179"/>
              <a:ext cx="0" cy="4179036"/>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927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F003F-D81B-481F-92F0-EF53310745C0}"/>
              </a:ext>
            </a:extLst>
          </p:cNvPr>
          <p:cNvSpPr>
            <a:spLocks noGrp="1"/>
          </p:cNvSpPr>
          <p:nvPr>
            <p:ph type="body" sz="quarter" idx="13"/>
          </p:nvPr>
        </p:nvSpPr>
        <p:spPr>
          <a:xfrm>
            <a:off x="724280" y="906233"/>
            <a:ext cx="7919388" cy="670772"/>
          </a:xfrm>
        </p:spPr>
        <p:txBody>
          <a:bodyPr/>
          <a:lstStyle/>
          <a:p>
            <a:r>
              <a:rPr lang="en-GB" dirty="0"/>
              <a:t>Comparing bitmaps and vectors</a:t>
            </a:r>
          </a:p>
        </p:txBody>
      </p:sp>
      <p:sp>
        <p:nvSpPr>
          <p:cNvPr id="3" name="Text Placeholder 2">
            <a:extLst>
              <a:ext uri="{FF2B5EF4-FFF2-40B4-BE49-F238E27FC236}">
                <a16:creationId xmlns:a16="http://schemas.microsoft.com/office/drawing/2014/main" id="{43A6FA80-8AEB-4104-BDE6-0D3435AE6D12}"/>
              </a:ext>
            </a:extLst>
          </p:cNvPr>
          <p:cNvSpPr>
            <a:spLocks noGrp="1"/>
          </p:cNvSpPr>
          <p:nvPr>
            <p:ph type="body" sz="quarter" idx="14"/>
          </p:nvPr>
        </p:nvSpPr>
        <p:spPr/>
        <p:txBody>
          <a:bodyPr/>
          <a:lstStyle/>
          <a:p>
            <a:r>
              <a:rPr lang="en-GB" dirty="0"/>
              <a:t>Complete </a:t>
            </a:r>
            <a:r>
              <a:rPr lang="en-GB" b="1" dirty="0"/>
              <a:t>Task 3 </a:t>
            </a:r>
            <a:r>
              <a:rPr lang="en-GB" dirty="0"/>
              <a:t>of the worksheet </a:t>
            </a:r>
          </a:p>
        </p:txBody>
      </p:sp>
      <p:graphicFrame>
        <p:nvGraphicFramePr>
          <p:cNvPr id="4" name="Table 3">
            <a:extLst>
              <a:ext uri="{FF2B5EF4-FFF2-40B4-BE49-F238E27FC236}">
                <a16:creationId xmlns:a16="http://schemas.microsoft.com/office/drawing/2014/main" id="{AF737330-BCCD-47BC-9B10-D389E9AD478E}"/>
              </a:ext>
            </a:extLst>
          </p:cNvPr>
          <p:cNvGraphicFramePr>
            <a:graphicFrameLocks noGrp="1"/>
          </p:cNvGraphicFramePr>
          <p:nvPr>
            <p:extLst>
              <p:ext uri="{D42A27DB-BD31-4B8C-83A1-F6EECF244321}">
                <p14:modId xmlns:p14="http://schemas.microsoft.com/office/powerpoint/2010/main" val="1029669074"/>
              </p:ext>
            </p:extLst>
          </p:nvPr>
        </p:nvGraphicFramePr>
        <p:xfrm>
          <a:off x="950487" y="2772289"/>
          <a:ext cx="7344816" cy="2587884"/>
        </p:xfrm>
        <a:graphic>
          <a:graphicData uri="http://schemas.openxmlformats.org/drawingml/2006/table">
            <a:tbl>
              <a:tblPr firstRow="1" bandRow="1">
                <a:tableStyleId>{5FD0F851-EC5A-4D38-B0AD-8093EC10F338}</a:tableStyleId>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427884">
                <a:tc>
                  <a:txBody>
                    <a:bodyPr/>
                    <a:lstStyle/>
                    <a:p>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tLang="en-US" sz="2000" dirty="0">
                          <a:solidFill>
                            <a:schemeClr val="bg1"/>
                          </a:solidFill>
                          <a:latin typeface="Arial" panose="020B0604020202020204" pitchFamily="34" charset="0"/>
                          <a:cs typeface="Arial" panose="020B0604020202020204" pitchFamily="34" charset="0"/>
                        </a:rPr>
                        <a:t>Bitmap graphics</a:t>
                      </a:r>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altLang="en-US" sz="2000" dirty="0">
                          <a:solidFill>
                            <a:schemeClr val="bg1"/>
                          </a:solidFill>
                          <a:latin typeface="Arial" panose="020B0604020202020204" pitchFamily="34" charset="0"/>
                          <a:cs typeface="Arial" panose="020B0604020202020204" pitchFamily="34" charset="0"/>
                        </a:rPr>
                        <a:t>Vector graphics</a:t>
                      </a:r>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extLst>
                  <a:ext uri="{0D108BD9-81ED-4DB2-BD59-A6C34878D82A}">
                    <a16:rowId xmlns:a16="http://schemas.microsoft.com/office/drawing/2014/main" val="10000"/>
                  </a:ext>
                </a:extLst>
              </a:tr>
              <a:tr h="540000">
                <a:tc>
                  <a:txBody>
                    <a:bodyPr/>
                    <a:lstStyle/>
                    <a:p>
                      <a:pPr algn="l"/>
                      <a:r>
                        <a:rPr lang="en-GB" altLang="en-US" sz="2000" i="0" dirty="0">
                          <a:latin typeface="Arial" panose="020B0604020202020204" pitchFamily="34" charset="0"/>
                          <a:cs typeface="Arial" panose="020B0604020202020204" pitchFamily="34" charset="0"/>
                        </a:rPr>
                        <a:t>Made up of</a:t>
                      </a:r>
                      <a:endParaRPr lang="en-GB" sz="2000" i="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l"/>
                      <a:r>
                        <a:rPr lang="en-GB" altLang="en-US" sz="2000" dirty="0">
                          <a:latin typeface="Arial" panose="020B0604020202020204" pitchFamily="34" charset="0"/>
                          <a:cs typeface="Arial" panose="020B0604020202020204" pitchFamily="34" charset="0"/>
                        </a:rPr>
                        <a:t>File size</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00">
                <a:tc>
                  <a:txBody>
                    <a:bodyPr/>
                    <a:lstStyle/>
                    <a:p>
                      <a:pPr algn="l"/>
                      <a:r>
                        <a:rPr lang="en-GB" altLang="en-US" sz="2000" dirty="0">
                          <a:latin typeface="Arial" panose="020B0604020202020204" pitchFamily="34" charset="0"/>
                          <a:cs typeface="Arial" panose="020B0604020202020204" pitchFamily="34" charset="0"/>
                        </a:rPr>
                        <a:t>Resizing</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l"/>
                      <a:r>
                        <a:rPr lang="en-GB" altLang="en-US" sz="2000" dirty="0">
                          <a:latin typeface="Arial" panose="020B0604020202020204" pitchFamily="34" charset="0"/>
                          <a:cs typeface="Arial" panose="020B0604020202020204" pitchFamily="34" charset="0"/>
                        </a:rPr>
                        <a:t>File formats</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E008264C-BEA1-46D8-93D2-73747160EAF7}"/>
              </a:ext>
            </a:extLst>
          </p:cNvPr>
          <p:cNvGrpSpPr/>
          <p:nvPr/>
        </p:nvGrpSpPr>
        <p:grpSpPr>
          <a:xfrm>
            <a:off x="241201" y="1704179"/>
            <a:ext cx="340914" cy="4856380"/>
            <a:chOff x="241201" y="1704179"/>
            <a:chExt cx="340914" cy="4856380"/>
          </a:xfrm>
        </p:grpSpPr>
        <p:sp>
          <p:nvSpPr>
            <p:cNvPr id="9" name="Rectangle: Diagonal Corners Rounded 8">
              <a:extLst>
                <a:ext uri="{FF2B5EF4-FFF2-40B4-BE49-F238E27FC236}">
                  <a16:creationId xmlns:a16="http://schemas.microsoft.com/office/drawing/2014/main" id="{482862FE-7D88-4395-AB2E-804E7454EC6B}"/>
                </a:ext>
              </a:extLst>
            </p:cNvPr>
            <p:cNvSpPr/>
            <p:nvPr/>
          </p:nvSpPr>
          <p:spPr>
            <a:xfrm rot="5400000" flipV="1">
              <a:off x="-373515" y="5604929"/>
              <a:ext cx="1570346" cy="340914"/>
            </a:xfrm>
            <a:prstGeom prst="round2Diag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Museo 100" panose="02000000000000000000" pitchFamily="2" charset="0"/>
                </a:rPr>
                <a:t>A Level only</a:t>
              </a:r>
            </a:p>
          </p:txBody>
        </p:sp>
        <p:cxnSp>
          <p:nvCxnSpPr>
            <p:cNvPr id="10" name="Straight Connector 9">
              <a:extLst>
                <a:ext uri="{FF2B5EF4-FFF2-40B4-BE49-F238E27FC236}">
                  <a16:creationId xmlns:a16="http://schemas.microsoft.com/office/drawing/2014/main" id="{B2B881CE-E424-474E-B7B2-37426BB00C9D}"/>
                </a:ext>
              </a:extLst>
            </p:cNvPr>
            <p:cNvCxnSpPr/>
            <p:nvPr/>
          </p:nvCxnSpPr>
          <p:spPr>
            <a:xfrm flipV="1">
              <a:off x="573489" y="1704179"/>
              <a:ext cx="0" cy="4179036"/>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715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F003F-D81B-481F-92F0-EF53310745C0}"/>
              </a:ext>
            </a:extLst>
          </p:cNvPr>
          <p:cNvSpPr>
            <a:spLocks noGrp="1"/>
          </p:cNvSpPr>
          <p:nvPr>
            <p:ph type="body" sz="quarter" idx="13"/>
          </p:nvPr>
        </p:nvSpPr>
        <p:spPr>
          <a:xfrm>
            <a:off x="724280" y="906233"/>
            <a:ext cx="7919388" cy="670772"/>
          </a:xfrm>
        </p:spPr>
        <p:txBody>
          <a:bodyPr/>
          <a:lstStyle/>
          <a:p>
            <a:r>
              <a:rPr lang="en-GB" dirty="0"/>
              <a:t>Comparing bitmaps and vectors</a:t>
            </a:r>
          </a:p>
        </p:txBody>
      </p:sp>
      <p:sp>
        <p:nvSpPr>
          <p:cNvPr id="3" name="Text Placeholder 2">
            <a:extLst>
              <a:ext uri="{FF2B5EF4-FFF2-40B4-BE49-F238E27FC236}">
                <a16:creationId xmlns:a16="http://schemas.microsoft.com/office/drawing/2014/main" id="{43A6FA80-8AEB-4104-BDE6-0D3435AE6D12}"/>
              </a:ext>
            </a:extLst>
          </p:cNvPr>
          <p:cNvSpPr>
            <a:spLocks noGrp="1"/>
          </p:cNvSpPr>
          <p:nvPr>
            <p:ph type="body" sz="quarter" idx="14"/>
          </p:nvPr>
        </p:nvSpPr>
        <p:spPr/>
        <p:txBody>
          <a:bodyPr/>
          <a:lstStyle/>
          <a:p>
            <a:r>
              <a:rPr lang="en-GB" dirty="0"/>
              <a:t>Complete </a:t>
            </a:r>
            <a:r>
              <a:rPr lang="en-GB" b="1" dirty="0"/>
              <a:t>Task 3 </a:t>
            </a:r>
            <a:r>
              <a:rPr lang="en-GB" dirty="0"/>
              <a:t>of the worksheet </a:t>
            </a:r>
          </a:p>
        </p:txBody>
      </p:sp>
      <p:graphicFrame>
        <p:nvGraphicFramePr>
          <p:cNvPr id="4" name="Table 3">
            <a:extLst>
              <a:ext uri="{FF2B5EF4-FFF2-40B4-BE49-F238E27FC236}">
                <a16:creationId xmlns:a16="http://schemas.microsoft.com/office/drawing/2014/main" id="{AF737330-BCCD-47BC-9B10-D389E9AD478E}"/>
              </a:ext>
            </a:extLst>
          </p:cNvPr>
          <p:cNvGraphicFramePr>
            <a:graphicFrameLocks noGrp="1"/>
          </p:cNvGraphicFramePr>
          <p:nvPr>
            <p:extLst>
              <p:ext uri="{D42A27DB-BD31-4B8C-83A1-F6EECF244321}">
                <p14:modId xmlns:p14="http://schemas.microsoft.com/office/powerpoint/2010/main" val="532009486"/>
              </p:ext>
            </p:extLst>
          </p:nvPr>
        </p:nvGraphicFramePr>
        <p:xfrm>
          <a:off x="950487" y="2772289"/>
          <a:ext cx="7344816" cy="2587884"/>
        </p:xfrm>
        <a:graphic>
          <a:graphicData uri="http://schemas.openxmlformats.org/drawingml/2006/table">
            <a:tbl>
              <a:tblPr firstRow="1" bandRow="1">
                <a:tableStyleId>{5FD0F851-EC5A-4D38-B0AD-8093EC10F338}</a:tableStyleId>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427884">
                <a:tc>
                  <a:txBody>
                    <a:bodyPr/>
                    <a:lstStyle/>
                    <a:p>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tLang="en-US" sz="2000" dirty="0">
                          <a:solidFill>
                            <a:schemeClr val="bg1"/>
                          </a:solidFill>
                          <a:latin typeface="Arial" panose="020B0604020202020204" pitchFamily="34" charset="0"/>
                          <a:cs typeface="Arial" panose="020B0604020202020204" pitchFamily="34" charset="0"/>
                        </a:rPr>
                        <a:t>Bitmap graphics</a:t>
                      </a:r>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altLang="en-US" sz="2000" dirty="0">
                          <a:solidFill>
                            <a:schemeClr val="bg1"/>
                          </a:solidFill>
                          <a:latin typeface="Arial" panose="020B0604020202020204" pitchFamily="34" charset="0"/>
                          <a:cs typeface="Arial" panose="020B0604020202020204" pitchFamily="34" charset="0"/>
                        </a:rPr>
                        <a:t>Vector graphics</a:t>
                      </a:r>
                      <a:endParaRPr lang="en-GB" sz="20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extLst>
                  <a:ext uri="{0D108BD9-81ED-4DB2-BD59-A6C34878D82A}">
                    <a16:rowId xmlns:a16="http://schemas.microsoft.com/office/drawing/2014/main" val="10000"/>
                  </a:ext>
                </a:extLst>
              </a:tr>
              <a:tr h="540000">
                <a:tc>
                  <a:txBody>
                    <a:bodyPr/>
                    <a:lstStyle/>
                    <a:p>
                      <a:pPr algn="l"/>
                      <a:r>
                        <a:rPr lang="en-GB" altLang="en-US" sz="2000" i="0" dirty="0">
                          <a:latin typeface="Arial" panose="020B0604020202020204" pitchFamily="34" charset="0"/>
                          <a:cs typeface="Arial" panose="020B0604020202020204" pitchFamily="34" charset="0"/>
                        </a:rPr>
                        <a:t>Made up of</a:t>
                      </a:r>
                      <a:endParaRPr lang="en-GB" sz="2000" i="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Pixels</a:t>
                      </a: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Shapes</a:t>
                      </a: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l"/>
                      <a:r>
                        <a:rPr lang="en-GB" altLang="en-US" sz="2000" dirty="0">
                          <a:latin typeface="Arial" panose="020B0604020202020204" pitchFamily="34" charset="0"/>
                          <a:cs typeface="Arial" panose="020B0604020202020204" pitchFamily="34" charset="0"/>
                        </a:rPr>
                        <a:t>File size</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FF0000"/>
                          </a:solidFill>
                          <a:latin typeface="Arial" panose="020B0604020202020204" pitchFamily="34" charset="0"/>
                          <a:cs typeface="Arial" panose="020B0604020202020204" pitchFamily="34" charset="0"/>
                        </a:rPr>
                        <a:t>Typically smaller</a:t>
                      </a: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solidFill>
                            <a:srgbClr val="FF0000"/>
                          </a:solidFill>
                          <a:latin typeface="Arial" panose="020B0604020202020204" pitchFamily="34" charset="0"/>
                          <a:cs typeface="Arial" panose="020B0604020202020204" pitchFamily="34" charset="0"/>
                        </a:rPr>
                        <a:t>Typically larger</a:t>
                      </a: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00">
                <a:tc>
                  <a:txBody>
                    <a:bodyPr/>
                    <a:lstStyle/>
                    <a:p>
                      <a:pPr algn="l"/>
                      <a:r>
                        <a:rPr lang="en-GB" altLang="en-US" sz="2000" dirty="0">
                          <a:latin typeface="Arial" panose="020B0604020202020204" pitchFamily="34" charset="0"/>
                          <a:cs typeface="Arial" panose="020B0604020202020204" pitchFamily="34" charset="0"/>
                        </a:rPr>
                        <a:t>Resizing</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Causes pixellation</a:t>
                      </a: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No loss of quality</a:t>
                      </a: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l"/>
                      <a:r>
                        <a:rPr lang="en-GB" altLang="en-US" sz="2000" dirty="0">
                          <a:latin typeface="Arial" panose="020B0604020202020204" pitchFamily="34" charset="0"/>
                          <a:cs typeface="Arial" panose="020B0604020202020204" pitchFamily="34" charset="0"/>
                        </a:rPr>
                        <a:t>File formats</a:t>
                      </a:r>
                      <a:endParaRPr lang="en-GB" sz="2000" dirty="0">
                        <a:latin typeface="Arial" panose="020B0604020202020204" pitchFamily="34" charset="0"/>
                        <a:cs typeface="Arial" panose="020B0604020202020204" pitchFamily="34" charset="0"/>
                      </a:endParaRPr>
                    </a:p>
                  </a:txBody>
                  <a:tcPr anchor="ctr">
                    <a:lnL>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png, bmp, jpg</a:t>
                      </a: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swf, eps, svg</a:t>
                      </a:r>
                    </a:p>
                  </a:txBody>
                  <a:tcPr anchor="ctr">
                    <a:lnL w="12700" cap="flat" cmpd="sng" algn="ctr">
                      <a:solidFill>
                        <a:srgbClr val="EE3127"/>
                      </a:solidFill>
                      <a:prstDash val="solid"/>
                      <a:round/>
                      <a:headEnd type="none" w="med" len="med"/>
                      <a:tailEnd type="none" w="med" len="med"/>
                    </a:lnL>
                    <a:lnR>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E008264C-BEA1-46D8-93D2-73747160EAF7}"/>
              </a:ext>
            </a:extLst>
          </p:cNvPr>
          <p:cNvGrpSpPr/>
          <p:nvPr/>
        </p:nvGrpSpPr>
        <p:grpSpPr>
          <a:xfrm>
            <a:off x="241201" y="1704179"/>
            <a:ext cx="340914" cy="4856380"/>
            <a:chOff x="241201" y="1704179"/>
            <a:chExt cx="340914" cy="4856380"/>
          </a:xfrm>
        </p:grpSpPr>
        <p:sp>
          <p:nvSpPr>
            <p:cNvPr id="9" name="Rectangle: Diagonal Corners Rounded 8">
              <a:extLst>
                <a:ext uri="{FF2B5EF4-FFF2-40B4-BE49-F238E27FC236}">
                  <a16:creationId xmlns:a16="http://schemas.microsoft.com/office/drawing/2014/main" id="{482862FE-7D88-4395-AB2E-804E7454EC6B}"/>
                </a:ext>
              </a:extLst>
            </p:cNvPr>
            <p:cNvSpPr/>
            <p:nvPr/>
          </p:nvSpPr>
          <p:spPr>
            <a:xfrm rot="5400000" flipV="1">
              <a:off x="-373515" y="5604929"/>
              <a:ext cx="1570346" cy="340914"/>
            </a:xfrm>
            <a:prstGeom prst="round2Diag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Museo 100" panose="02000000000000000000" pitchFamily="2" charset="0"/>
                </a:rPr>
                <a:t>A Level only</a:t>
              </a:r>
            </a:p>
          </p:txBody>
        </p:sp>
        <p:cxnSp>
          <p:nvCxnSpPr>
            <p:cNvPr id="10" name="Straight Connector 9">
              <a:extLst>
                <a:ext uri="{FF2B5EF4-FFF2-40B4-BE49-F238E27FC236}">
                  <a16:creationId xmlns:a16="http://schemas.microsoft.com/office/drawing/2014/main" id="{B2B881CE-E424-474E-B7B2-37426BB00C9D}"/>
                </a:ext>
              </a:extLst>
            </p:cNvPr>
            <p:cNvCxnSpPr/>
            <p:nvPr/>
          </p:nvCxnSpPr>
          <p:spPr>
            <a:xfrm flipV="1">
              <a:off x="573489" y="1704179"/>
              <a:ext cx="0" cy="4179036"/>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6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Binary recap</a:t>
            </a:r>
          </a:p>
        </p:txBody>
      </p:sp>
      <p:sp>
        <p:nvSpPr>
          <p:cNvPr id="3" name="Text Placeholder 2"/>
          <p:cNvSpPr>
            <a:spLocks noGrp="1"/>
          </p:cNvSpPr>
          <p:nvPr>
            <p:ph type="body" sz="quarter" idx="14"/>
          </p:nvPr>
        </p:nvSpPr>
        <p:spPr/>
        <p:txBody>
          <a:bodyPr/>
          <a:lstStyle/>
          <a:p>
            <a:r>
              <a:rPr lang="en-US" dirty="0"/>
              <a:t>For </a:t>
            </a:r>
            <a:r>
              <a:rPr lang="en-US" i="1" dirty="0"/>
              <a:t>n</a:t>
            </a:r>
            <a:r>
              <a:rPr lang="en-US" dirty="0"/>
              <a:t> number of bits there </a:t>
            </a:r>
            <a:r>
              <a:rPr lang="en-US" i="1" dirty="0"/>
              <a:t>2</a:t>
            </a:r>
            <a:r>
              <a:rPr lang="en-US" i="1" baseline="30000" dirty="0"/>
              <a:t>n</a:t>
            </a:r>
            <a:r>
              <a:rPr lang="en-US" dirty="0"/>
              <a:t> possible combinations</a:t>
            </a:r>
          </a:p>
          <a:p>
            <a:r>
              <a:rPr lang="en-US" dirty="0"/>
              <a:t>How many combinations can be represented by:</a:t>
            </a:r>
          </a:p>
          <a:p>
            <a:pPr lvl="1"/>
            <a:r>
              <a:rPr lang="en-US" dirty="0"/>
              <a:t>8 bits</a:t>
            </a:r>
          </a:p>
          <a:p>
            <a:pPr lvl="1"/>
            <a:r>
              <a:rPr lang="en-US" dirty="0"/>
              <a:t>16 bits</a:t>
            </a:r>
          </a:p>
          <a:p>
            <a:pPr lvl="1"/>
            <a:r>
              <a:rPr lang="en-US" dirty="0"/>
              <a:t>24 bits</a:t>
            </a:r>
          </a:p>
        </p:txBody>
      </p:sp>
    </p:spTree>
    <p:extLst>
      <p:ext uri="{BB962C8B-B14F-4D97-AF65-F5344CB8AC3E}">
        <p14:creationId xmlns:p14="http://schemas.microsoft.com/office/powerpoint/2010/main" val="134567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r>
              <a:rPr lang="en-US" dirty="0"/>
              <a:t>Resolution is the density of pixels over an area, it is not the physical size of the image</a:t>
            </a:r>
          </a:p>
          <a:p>
            <a:r>
              <a:rPr lang="en-US" dirty="0"/>
              <a:t>Colour or bit depth determines the number of colours that an image can display</a:t>
            </a:r>
          </a:p>
          <a:p>
            <a:r>
              <a:rPr lang="en-US" dirty="0"/>
              <a:t>Image quality comes at the expense of file size</a:t>
            </a:r>
          </a:p>
          <a:p>
            <a:r>
              <a:rPr lang="en-US" dirty="0"/>
              <a:t>Metadata is stored with images and specifies the width, height and colour depth amongst other details</a:t>
            </a:r>
          </a:p>
        </p:txBody>
      </p:sp>
    </p:spTree>
    <p:extLst>
      <p:ext uri="{BB962C8B-B14F-4D97-AF65-F5344CB8AC3E}">
        <p14:creationId xmlns:p14="http://schemas.microsoft.com/office/powerpoint/2010/main" val="283282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51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Computer data</a:t>
            </a:r>
          </a:p>
        </p:txBody>
      </p:sp>
      <p:sp>
        <p:nvSpPr>
          <p:cNvPr id="3" name="Text Placeholder 2"/>
          <p:cNvSpPr>
            <a:spLocks noGrp="1"/>
          </p:cNvSpPr>
          <p:nvPr>
            <p:ph type="body" sz="quarter" idx="14"/>
          </p:nvPr>
        </p:nvSpPr>
        <p:spPr/>
        <p:txBody>
          <a:bodyPr/>
          <a:lstStyle/>
          <a:p>
            <a:r>
              <a:rPr lang="en-GB" dirty="0"/>
              <a:t>A computer often has to store and process real-world data </a:t>
            </a:r>
          </a:p>
          <a:p>
            <a:r>
              <a:rPr lang="en-US" dirty="0"/>
              <a:t>A computer needs data in a format it can understand: patterns of 1s and 0s</a:t>
            </a:r>
          </a:p>
          <a:p>
            <a:r>
              <a:rPr lang="en-US" dirty="0"/>
              <a:t>This type of data is referred to as </a:t>
            </a:r>
            <a:r>
              <a:rPr lang="en-US" b="1" dirty="0"/>
              <a:t>digital data</a:t>
            </a:r>
          </a:p>
          <a:p>
            <a:r>
              <a:rPr lang="en-US" dirty="0"/>
              <a:t>It is different from </a:t>
            </a:r>
            <a:r>
              <a:rPr lang="en-US" b="1" dirty="0"/>
              <a:t>analogue data </a:t>
            </a:r>
            <a:r>
              <a:rPr lang="en-US" dirty="0"/>
              <a:t>which can in theory be measured to any degree of accuracy</a:t>
            </a:r>
            <a:endParaRPr lang="en-US" b="1" dirty="0"/>
          </a:p>
        </p:txBody>
      </p:sp>
    </p:spTree>
    <p:extLst>
      <p:ext uri="{BB962C8B-B14F-4D97-AF65-F5344CB8AC3E}">
        <p14:creationId xmlns:p14="http://schemas.microsoft.com/office/powerpoint/2010/main" val="244674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‘Seeing’ images</a:t>
            </a:r>
          </a:p>
        </p:txBody>
      </p:sp>
      <p:sp>
        <p:nvSpPr>
          <p:cNvPr id="3" name="Text Placeholder 2"/>
          <p:cNvSpPr>
            <a:spLocks noGrp="1"/>
          </p:cNvSpPr>
          <p:nvPr>
            <p:ph type="body" sz="quarter" idx="14"/>
          </p:nvPr>
        </p:nvSpPr>
        <p:spPr/>
        <p:txBody>
          <a:bodyPr/>
          <a:lstStyle/>
          <a:p>
            <a:r>
              <a:rPr lang="en-GB" dirty="0"/>
              <a:t>Humans see ‘images’ by detecting the light reflected by objects they are looking at </a:t>
            </a:r>
          </a:p>
          <a:p>
            <a:r>
              <a:rPr lang="en-GB" dirty="0"/>
              <a:t>Light is transmitted as waves and changing wave lengths produce different colours </a:t>
            </a:r>
          </a:p>
          <a:p>
            <a:pPr lvl="1"/>
            <a:r>
              <a:rPr lang="en-GB" dirty="0"/>
              <a:t>Even though a human cannot detect them all, there is an infinite number of possible colours</a:t>
            </a:r>
          </a:p>
          <a:p>
            <a:pPr lvl="1"/>
            <a:r>
              <a:rPr lang="en-GB" dirty="0"/>
              <a:t>When a photo is taken using a digital camera, the embedded computer needs to capture and approximate these colours</a:t>
            </a:r>
            <a:endParaRPr lang="en-US" dirty="0"/>
          </a:p>
        </p:txBody>
      </p:sp>
    </p:spTree>
    <p:extLst>
      <p:ext uri="{BB962C8B-B14F-4D97-AF65-F5344CB8AC3E}">
        <p14:creationId xmlns:p14="http://schemas.microsoft.com/office/powerpoint/2010/main" val="184692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Capturing an image</a:t>
            </a:r>
          </a:p>
        </p:txBody>
      </p:sp>
      <p:sp>
        <p:nvSpPr>
          <p:cNvPr id="3" name="Text Placeholder 2"/>
          <p:cNvSpPr>
            <a:spLocks noGrp="1"/>
          </p:cNvSpPr>
          <p:nvPr>
            <p:ph type="body" sz="quarter" idx="14"/>
          </p:nvPr>
        </p:nvSpPr>
        <p:spPr>
          <a:xfrm>
            <a:off x="724280" y="1704179"/>
            <a:ext cx="7797230" cy="4053825"/>
          </a:xfrm>
        </p:spPr>
        <p:txBody>
          <a:bodyPr/>
          <a:lstStyle/>
          <a:p>
            <a:r>
              <a:rPr lang="en-GB" dirty="0"/>
              <a:t>When a digital camera captures the image it breaks up what it sees through its lens into a grid of pixels</a:t>
            </a:r>
          </a:p>
          <a:p>
            <a:pPr lvl="1"/>
            <a:r>
              <a:rPr lang="en-GB" dirty="0"/>
              <a:t>A light sensor measures the intensity of colour in each pixel</a:t>
            </a:r>
          </a:p>
          <a:p>
            <a:pPr lvl="1"/>
            <a:r>
              <a:rPr lang="en-GB" dirty="0"/>
              <a:t>Each measurement is converted into a binary code using an electronic component called an </a:t>
            </a:r>
            <a:r>
              <a:rPr lang="en-GB" b="1" dirty="0"/>
              <a:t>analogue-to-digital convertor</a:t>
            </a:r>
            <a:endParaRPr lang="en-GB" dirty="0"/>
          </a:p>
          <a:p>
            <a:pPr lvl="1"/>
            <a:r>
              <a:rPr lang="en-GB" dirty="0"/>
              <a:t>The number of pixels recorded in the grid affects the number of bits used and, therefore, the size of the file created</a:t>
            </a:r>
            <a:endParaRPr lang="en-US" dirty="0"/>
          </a:p>
        </p:txBody>
      </p:sp>
    </p:spTree>
    <p:extLst>
      <p:ext uri="{BB962C8B-B14F-4D97-AF65-F5344CB8AC3E}">
        <p14:creationId xmlns:p14="http://schemas.microsoft.com/office/powerpoint/2010/main" val="240025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139" t="1729" r="5239" b="7694"/>
          <a:stretch/>
        </p:blipFill>
        <p:spPr>
          <a:xfrm>
            <a:off x="1312328" y="1693333"/>
            <a:ext cx="6477000" cy="4318000"/>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What a camera sensor sees</a:t>
            </a:r>
          </a:p>
        </p:txBody>
      </p:sp>
      <p:graphicFrame>
        <p:nvGraphicFramePr>
          <p:cNvPr id="4" name="Table 3"/>
          <p:cNvGraphicFramePr>
            <a:graphicFrameLocks noGrp="1"/>
          </p:cNvGraphicFramePr>
          <p:nvPr>
            <p:extLst>
              <p:ext uri="{D42A27DB-BD31-4B8C-83A1-F6EECF244321}">
                <p14:modId xmlns:p14="http://schemas.microsoft.com/office/powerpoint/2010/main" val="1323586627"/>
              </p:ext>
            </p:extLst>
          </p:nvPr>
        </p:nvGraphicFramePr>
        <p:xfrm>
          <a:off x="1310335" y="1697318"/>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139" t="1729" r="5239" b="7694"/>
          <a:stretch/>
        </p:blipFill>
        <p:spPr>
          <a:xfrm>
            <a:off x="1312328" y="1693333"/>
            <a:ext cx="6477000" cy="431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272" y="1557868"/>
            <a:ext cx="6695552" cy="4775200"/>
          </a:xfrm>
          <a:prstGeom prst="rect">
            <a:avLst/>
          </a:prstGeom>
        </p:spPr>
      </p:pic>
    </p:spTree>
    <p:extLst>
      <p:ext uri="{BB962C8B-B14F-4D97-AF65-F5344CB8AC3E}">
        <p14:creationId xmlns:p14="http://schemas.microsoft.com/office/powerpoint/2010/main" val="13743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Approximating an image</a:t>
            </a:r>
          </a:p>
        </p:txBody>
      </p:sp>
      <p:graphicFrame>
        <p:nvGraphicFramePr>
          <p:cNvPr id="4" name="Table 3"/>
          <p:cNvGraphicFramePr>
            <a:graphicFrameLocks noGrp="1"/>
          </p:cNvGraphicFramePr>
          <p:nvPr>
            <p:extLst>
              <p:ext uri="{D42A27DB-BD31-4B8C-83A1-F6EECF244321}">
                <p14:modId xmlns:p14="http://schemas.microsoft.com/office/powerpoint/2010/main" val="3839242861"/>
              </p:ext>
            </p:extLst>
          </p:nvPr>
        </p:nvGraphicFramePr>
        <p:xfrm>
          <a:off x="1300664" y="1702303"/>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106" y="1577005"/>
            <a:ext cx="6695552" cy="4756558"/>
          </a:xfrm>
          <a:prstGeom prst="rect">
            <a:avLst/>
          </a:prstGeom>
        </p:spPr>
      </p:pic>
    </p:spTree>
    <p:extLst>
      <p:ext uri="{BB962C8B-B14F-4D97-AF65-F5344CB8AC3E}">
        <p14:creationId xmlns:p14="http://schemas.microsoft.com/office/powerpoint/2010/main" val="1457719071"/>
      </p:ext>
    </p:extLst>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989" y="1625687"/>
            <a:ext cx="3714750" cy="4438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t>Bitmapped (Raster) graphics</a:t>
            </a:r>
          </a:p>
        </p:txBody>
      </p:sp>
      <p:sp>
        <p:nvSpPr>
          <p:cNvPr id="3" name="Text Placeholder 2"/>
          <p:cNvSpPr>
            <a:spLocks noGrp="1"/>
          </p:cNvSpPr>
          <p:nvPr>
            <p:ph type="body" sz="quarter" idx="14"/>
          </p:nvPr>
        </p:nvSpPr>
        <p:spPr>
          <a:xfrm>
            <a:off x="724280" y="1704179"/>
            <a:ext cx="3907610" cy="4545095"/>
          </a:xfrm>
        </p:spPr>
        <p:txBody>
          <a:bodyPr/>
          <a:lstStyle/>
          <a:p>
            <a:r>
              <a:rPr lang="en-US" dirty="0"/>
              <a:t>Bitmapped graphics are created using a grid of </a:t>
            </a:r>
            <a:r>
              <a:rPr lang="en-US" b="1" dirty="0">
                <a:solidFill>
                  <a:srgbClr val="FF0000"/>
                </a:solidFill>
              </a:rPr>
              <a:t>pixels</a:t>
            </a:r>
          </a:p>
          <a:p>
            <a:r>
              <a:rPr lang="en-US" dirty="0"/>
              <a:t>Each pixel is given a colour value</a:t>
            </a:r>
          </a:p>
        </p:txBody>
      </p:sp>
      <p:pic>
        <p:nvPicPr>
          <p:cNvPr id="1026" name="Picture 2" descr="C:\Users\Rob\AppData\Roaming\PixelMetrics\CaptureWiz\Temp\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94" y="4983600"/>
            <a:ext cx="1075696" cy="1080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22"/>
          <p:cNvGraphicFramePr>
            <a:graphicFrameLocks noGrp="1"/>
          </p:cNvGraphicFramePr>
          <p:nvPr>
            <p:extLst>
              <p:ext uri="{D42A27DB-BD31-4B8C-83A1-F6EECF244321}">
                <p14:modId xmlns:p14="http://schemas.microsoft.com/office/powerpoint/2010/main" val="2431468952"/>
              </p:ext>
            </p:extLst>
          </p:nvPr>
        </p:nvGraphicFramePr>
        <p:xfrm>
          <a:off x="1034100" y="4134258"/>
          <a:ext cx="2136743" cy="479658"/>
        </p:xfrm>
        <a:graphic>
          <a:graphicData uri="http://schemas.openxmlformats.org/drawingml/2006/table">
            <a:tbl>
              <a:tblPr firstRow="1" bandRow="1">
                <a:tableStyleId>{21E4AEA4-8DFA-4A89-87EB-49C32662AFE0}</a:tableStyleId>
              </a:tblPr>
              <a:tblGrid>
                <a:gridCol w="347481">
                  <a:extLst>
                    <a:ext uri="{9D8B030D-6E8A-4147-A177-3AD203B41FA5}">
                      <a16:colId xmlns:a16="http://schemas.microsoft.com/office/drawing/2014/main" val="20000"/>
                    </a:ext>
                  </a:extLst>
                </a:gridCol>
                <a:gridCol w="347481">
                  <a:extLst>
                    <a:ext uri="{9D8B030D-6E8A-4147-A177-3AD203B41FA5}">
                      <a16:colId xmlns:a16="http://schemas.microsoft.com/office/drawing/2014/main" val="20001"/>
                    </a:ext>
                  </a:extLst>
                </a:gridCol>
                <a:gridCol w="1441781">
                  <a:extLst>
                    <a:ext uri="{9D8B030D-6E8A-4147-A177-3AD203B41FA5}">
                      <a16:colId xmlns:a16="http://schemas.microsoft.com/office/drawing/2014/main" val="20002"/>
                    </a:ext>
                  </a:extLst>
                </a:gridCol>
              </a:tblGrid>
              <a:tr h="239829">
                <a:tc>
                  <a:txBody>
                    <a:bodyPr/>
                    <a:lstStyle/>
                    <a:p>
                      <a:pPr algn="ctr"/>
                      <a:r>
                        <a:rPr lang="en-GB" sz="1300" dirty="0">
                          <a:latin typeface="Arial" panose="020B0604020202020204" pitchFamily="34" charset="0"/>
                          <a:cs typeface="Arial" panose="020B0604020202020204" pitchFamily="34" charset="0"/>
                        </a:rPr>
                        <a:t>X</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Y</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Colour</a:t>
                      </a:r>
                      <a:r>
                        <a:rPr lang="en-GB" sz="1300" baseline="0" dirty="0">
                          <a:latin typeface="Arial" panose="020B0604020202020204" pitchFamily="34" charset="0"/>
                          <a:cs typeface="Arial" panose="020B0604020202020204" pitchFamily="34" charset="0"/>
                        </a:rPr>
                        <a:t> value</a:t>
                      </a:r>
                      <a:endParaRPr lang="en-GB" sz="1300" dirty="0">
                        <a:latin typeface="Arial" panose="020B0604020202020204" pitchFamily="34" charset="0"/>
                        <a:cs typeface="Arial" panose="020B0604020202020204" pitchFamily="34" charset="0"/>
                      </a:endParaRP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extLst>
                  <a:ext uri="{0D108BD9-81ED-4DB2-BD59-A6C34878D82A}">
                    <a16:rowId xmlns:a16="http://schemas.microsoft.com/office/drawing/2014/main" val="10000"/>
                  </a:ext>
                </a:extLst>
              </a:tr>
              <a:tr h="239829">
                <a:tc>
                  <a:txBody>
                    <a:bodyPr/>
                    <a:lstStyle/>
                    <a:p>
                      <a:pPr algn="ctr"/>
                      <a:r>
                        <a:rPr lang="en-GB" sz="1300" dirty="0">
                          <a:latin typeface="Arial" panose="020B0604020202020204" pitchFamily="34" charset="0"/>
                          <a:cs typeface="Arial" panose="020B0604020202020204" pitchFamily="34" charset="0"/>
                        </a:rPr>
                        <a:t>21</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3</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75a248</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691984756"/>
              </p:ext>
            </p:extLst>
          </p:nvPr>
        </p:nvGraphicFramePr>
        <p:xfrm>
          <a:off x="1034100" y="4847816"/>
          <a:ext cx="2136743" cy="479658"/>
        </p:xfrm>
        <a:graphic>
          <a:graphicData uri="http://schemas.openxmlformats.org/drawingml/2006/table">
            <a:tbl>
              <a:tblPr firstRow="1" bandRow="1">
                <a:tableStyleId>{21E4AEA4-8DFA-4A89-87EB-49C32662AFE0}</a:tableStyleId>
              </a:tblPr>
              <a:tblGrid>
                <a:gridCol w="347481">
                  <a:extLst>
                    <a:ext uri="{9D8B030D-6E8A-4147-A177-3AD203B41FA5}">
                      <a16:colId xmlns:a16="http://schemas.microsoft.com/office/drawing/2014/main" val="20000"/>
                    </a:ext>
                  </a:extLst>
                </a:gridCol>
                <a:gridCol w="347481">
                  <a:extLst>
                    <a:ext uri="{9D8B030D-6E8A-4147-A177-3AD203B41FA5}">
                      <a16:colId xmlns:a16="http://schemas.microsoft.com/office/drawing/2014/main" val="20001"/>
                    </a:ext>
                  </a:extLst>
                </a:gridCol>
                <a:gridCol w="1441781">
                  <a:extLst>
                    <a:ext uri="{9D8B030D-6E8A-4147-A177-3AD203B41FA5}">
                      <a16:colId xmlns:a16="http://schemas.microsoft.com/office/drawing/2014/main" val="20002"/>
                    </a:ext>
                  </a:extLst>
                </a:gridCol>
              </a:tblGrid>
              <a:tr h="239829">
                <a:tc>
                  <a:txBody>
                    <a:bodyPr/>
                    <a:lstStyle/>
                    <a:p>
                      <a:pPr algn="ctr"/>
                      <a:r>
                        <a:rPr lang="en-GB" sz="1300" dirty="0">
                          <a:latin typeface="Arial" panose="020B0604020202020204" pitchFamily="34" charset="0"/>
                          <a:cs typeface="Arial" panose="020B0604020202020204" pitchFamily="34" charset="0"/>
                        </a:rPr>
                        <a:t>X</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Y</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Colour</a:t>
                      </a:r>
                      <a:r>
                        <a:rPr lang="en-GB" sz="1300" baseline="0" dirty="0">
                          <a:latin typeface="Arial" panose="020B0604020202020204" pitchFamily="34" charset="0"/>
                          <a:cs typeface="Arial" panose="020B0604020202020204" pitchFamily="34" charset="0"/>
                        </a:rPr>
                        <a:t> value</a:t>
                      </a:r>
                      <a:endParaRPr lang="en-GB" sz="1300" dirty="0">
                        <a:latin typeface="Arial" panose="020B0604020202020204" pitchFamily="34" charset="0"/>
                        <a:cs typeface="Arial" panose="020B0604020202020204" pitchFamily="34" charset="0"/>
                      </a:endParaRP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extLst>
                  <a:ext uri="{0D108BD9-81ED-4DB2-BD59-A6C34878D82A}">
                    <a16:rowId xmlns:a16="http://schemas.microsoft.com/office/drawing/2014/main" val="10000"/>
                  </a:ext>
                </a:extLst>
              </a:tr>
              <a:tr h="239829">
                <a:tc>
                  <a:txBody>
                    <a:bodyPr/>
                    <a:lstStyle/>
                    <a:p>
                      <a:pPr algn="ctr"/>
                      <a:r>
                        <a:rPr lang="en-GB" sz="1300" dirty="0">
                          <a:latin typeface="Arial" panose="020B0604020202020204" pitchFamily="34" charset="0"/>
                          <a:cs typeface="Arial" panose="020B0604020202020204" pitchFamily="34" charset="0"/>
                        </a:rPr>
                        <a:t>6</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11</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f0c297</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132428683"/>
              </p:ext>
            </p:extLst>
          </p:nvPr>
        </p:nvGraphicFramePr>
        <p:xfrm>
          <a:off x="1034100" y="5584680"/>
          <a:ext cx="2136743" cy="479658"/>
        </p:xfrm>
        <a:graphic>
          <a:graphicData uri="http://schemas.openxmlformats.org/drawingml/2006/table">
            <a:tbl>
              <a:tblPr firstRow="1" bandRow="1">
                <a:tableStyleId>{21E4AEA4-8DFA-4A89-87EB-49C32662AFE0}</a:tableStyleId>
              </a:tblPr>
              <a:tblGrid>
                <a:gridCol w="347481">
                  <a:extLst>
                    <a:ext uri="{9D8B030D-6E8A-4147-A177-3AD203B41FA5}">
                      <a16:colId xmlns:a16="http://schemas.microsoft.com/office/drawing/2014/main" val="20000"/>
                    </a:ext>
                  </a:extLst>
                </a:gridCol>
                <a:gridCol w="347481">
                  <a:extLst>
                    <a:ext uri="{9D8B030D-6E8A-4147-A177-3AD203B41FA5}">
                      <a16:colId xmlns:a16="http://schemas.microsoft.com/office/drawing/2014/main" val="20001"/>
                    </a:ext>
                  </a:extLst>
                </a:gridCol>
                <a:gridCol w="1441781">
                  <a:extLst>
                    <a:ext uri="{9D8B030D-6E8A-4147-A177-3AD203B41FA5}">
                      <a16:colId xmlns:a16="http://schemas.microsoft.com/office/drawing/2014/main" val="20002"/>
                    </a:ext>
                  </a:extLst>
                </a:gridCol>
              </a:tblGrid>
              <a:tr h="239829">
                <a:tc>
                  <a:txBody>
                    <a:bodyPr/>
                    <a:lstStyle/>
                    <a:p>
                      <a:pPr algn="ctr"/>
                      <a:r>
                        <a:rPr lang="en-GB" sz="1300" dirty="0">
                          <a:latin typeface="Arial" panose="020B0604020202020204" pitchFamily="34" charset="0"/>
                          <a:cs typeface="Arial" panose="020B0604020202020204" pitchFamily="34" charset="0"/>
                        </a:rPr>
                        <a:t>X</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Y</a:t>
                      </a: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sz="1300" dirty="0">
                          <a:latin typeface="Arial" panose="020B0604020202020204" pitchFamily="34" charset="0"/>
                          <a:cs typeface="Arial" panose="020B0604020202020204" pitchFamily="34" charset="0"/>
                        </a:rPr>
                        <a:t>Colour</a:t>
                      </a:r>
                      <a:r>
                        <a:rPr lang="en-GB" sz="1300" baseline="0" dirty="0">
                          <a:latin typeface="Arial" panose="020B0604020202020204" pitchFamily="34" charset="0"/>
                          <a:cs typeface="Arial" panose="020B0604020202020204" pitchFamily="34" charset="0"/>
                        </a:rPr>
                        <a:t> value</a:t>
                      </a:r>
                      <a:endParaRPr lang="en-GB" sz="1300" dirty="0">
                        <a:latin typeface="Arial" panose="020B0604020202020204" pitchFamily="34" charset="0"/>
                        <a:cs typeface="Arial" panose="020B0604020202020204" pitchFamily="34" charset="0"/>
                      </a:endParaRPr>
                    </a:p>
                  </a:txBody>
                  <a:tcPr marL="34040" marR="34040" marT="17020" marB="170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extLst>
                  <a:ext uri="{0D108BD9-81ED-4DB2-BD59-A6C34878D82A}">
                    <a16:rowId xmlns:a16="http://schemas.microsoft.com/office/drawing/2014/main" val="10000"/>
                  </a:ext>
                </a:extLst>
              </a:tr>
              <a:tr h="239829">
                <a:tc>
                  <a:txBody>
                    <a:bodyPr/>
                    <a:lstStyle/>
                    <a:p>
                      <a:pPr algn="ctr"/>
                      <a:r>
                        <a:rPr lang="en-GB" sz="1300" dirty="0">
                          <a:latin typeface="Arial" panose="020B0604020202020204" pitchFamily="34" charset="0"/>
                          <a:cs typeface="Arial" panose="020B0604020202020204" pitchFamily="34" charset="0"/>
                        </a:rPr>
                        <a:t>15</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24</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latin typeface="Arial" panose="020B0604020202020204" pitchFamily="34" charset="0"/>
                          <a:cs typeface="Arial" panose="020B0604020202020204" pitchFamily="34" charset="0"/>
                        </a:rPr>
                        <a:t>751b13</a:t>
                      </a:r>
                    </a:p>
                  </a:txBody>
                  <a:tcPr marL="34040" marR="34040" marT="17020" marB="17020"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22" name="Straight Connector 21"/>
          <p:cNvCxnSpPr/>
          <p:nvPr/>
        </p:nvCxnSpPr>
        <p:spPr>
          <a:xfrm flipH="1">
            <a:off x="3017575" y="3194215"/>
            <a:ext cx="2633925" cy="1783193"/>
          </a:xfrm>
          <a:prstGeom prst="line">
            <a:avLst/>
          </a:prstGeom>
          <a:ln w="19050">
            <a:solidFill>
              <a:srgbClr val="EE3127"/>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170844" y="5035965"/>
            <a:ext cx="3712556" cy="665983"/>
          </a:xfrm>
          <a:prstGeom prst="line">
            <a:avLst/>
          </a:prstGeom>
          <a:ln w="19050">
            <a:solidFill>
              <a:srgbClr val="EE3127"/>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170844" y="2146300"/>
            <a:ext cx="4550756" cy="2095830"/>
          </a:xfrm>
          <a:prstGeom prst="line">
            <a:avLst/>
          </a:prstGeom>
          <a:ln w="19050">
            <a:solidFill>
              <a:srgbClr val="EE3127"/>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01459" y="1404809"/>
            <a:ext cx="30008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x</a:t>
            </a:r>
          </a:p>
        </p:txBody>
      </p:sp>
      <p:sp>
        <p:nvSpPr>
          <p:cNvPr id="13" name="TextBox 12"/>
          <p:cNvSpPr txBox="1"/>
          <p:nvPr/>
        </p:nvSpPr>
        <p:spPr>
          <a:xfrm>
            <a:off x="4547597" y="2427966"/>
            <a:ext cx="30008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419522944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9CC8B-A330-46A9-B383-031DC47BCDCA}">
  <ds:schemaRefs>
    <ds:schemaRef ds:uri="http://schemas.microsoft.com/office/2006/documentManagement/types"/>
    <ds:schemaRef ds:uri="http://purl.org/dc/terms/"/>
    <ds:schemaRef ds:uri="http://purl.org/dc/elements/1.1/"/>
    <ds:schemaRef ds:uri="94dce8ab-38ff-4714-b1ed-1fc5e4d9abd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2141C33B-5428-4B1C-A9A2-DF028B499196}"/>
</file>

<file path=customXml/itemProps3.xml><?xml version="1.0" encoding="utf-8"?>
<ds:datastoreItem xmlns:ds="http://schemas.openxmlformats.org/officeDocument/2006/customXml" ds:itemID="{A470A660-E4C3-44CF-87EE-1FC5B484CC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3</Template>
  <TotalTime>2491</TotalTime>
  <Words>1417</Words>
  <Application>Microsoft Office PowerPoint</Application>
  <PresentationFormat>On-screen Show (4:3)</PresentationFormat>
  <Paragraphs>388</Paragraphs>
  <Slides>31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Museo 900</vt:lpstr>
      <vt:lpstr>Museo 500</vt:lpstr>
      <vt:lpstr>Times New Roman</vt:lpstr>
      <vt:lpstr>Calibri</vt:lpstr>
      <vt:lpstr>Museo 700</vt:lpstr>
      <vt:lpstr>Museo900-Regular</vt:lpstr>
      <vt:lpstr>Cambria</vt:lpstr>
      <vt:lpstr>Arial</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276</cp:revision>
  <dcterms:created xsi:type="dcterms:W3CDTF">2015-03-13T10:25:06Z</dcterms:created>
  <dcterms:modified xsi:type="dcterms:W3CDTF">2018-06-19T13:00:13Z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