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85" r:id="rId6"/>
    <p:sldId id="305" r:id="rId7"/>
    <p:sldId id="304" r:id="rId8"/>
    <p:sldId id="258" r:id="rId9"/>
    <p:sldId id="275" r:id="rId10"/>
    <p:sldId id="277" r:id="rId11"/>
    <p:sldId id="278" r:id="rId12"/>
    <p:sldId id="286" r:id="rId13"/>
    <p:sldId id="281" r:id="rId14"/>
    <p:sldId id="280" r:id="rId15"/>
    <p:sldId id="282" r:id="rId16"/>
    <p:sldId id="271" r:id="rId17"/>
    <p:sldId id="257" r:id="rId18"/>
    <p:sldId id="289" r:id="rId19"/>
    <p:sldId id="290" r:id="rId20"/>
    <p:sldId id="291" r:id="rId21"/>
    <p:sldId id="287" r:id="rId22"/>
    <p:sldId id="261" r:id="rId23"/>
    <p:sldId id="292" r:id="rId24"/>
    <p:sldId id="293" r:id="rId25"/>
    <p:sldId id="295" r:id="rId26"/>
    <p:sldId id="301" r:id="rId27"/>
    <p:sldId id="288" r:id="rId28"/>
    <p:sldId id="263" r:id="rId29"/>
    <p:sldId id="265" r:id="rId30"/>
    <p:sldId id="268" r:id="rId31"/>
    <p:sldId id="300" r:id="rId32"/>
    <p:sldId id="2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99"/>
    <a:srgbClr val="CCECFF"/>
    <a:srgbClr val="92D050"/>
    <a:srgbClr val="00B050"/>
    <a:srgbClr val="000000"/>
    <a:srgbClr val="FF6600"/>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4" d="100"/>
          <a:sy n="84" d="100"/>
        </p:scale>
        <p:origin x="2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C4333-DB5B-46C2-9996-4861AC1C9D46}" type="datetimeFigureOut">
              <a:rPr lang="en-GB" smtClean="0"/>
              <a:t>27/09/2020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32937-379F-468F-8A74-44156F6F5BCC}" type="slidenum">
              <a:rPr lang="en-GB" smtClean="0"/>
              <a:t>‹#›</a:t>
            </a:fld>
            <a:endParaRPr lang="en-GB"/>
          </a:p>
        </p:txBody>
      </p:sp>
    </p:spTree>
    <p:extLst>
      <p:ext uri="{BB962C8B-B14F-4D97-AF65-F5344CB8AC3E}">
        <p14:creationId xmlns:p14="http://schemas.microsoft.com/office/powerpoint/2010/main" val="92848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1. Explain the y axis (criteria are shown)  2. Explain the X axis. (stage of the hazard)</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54539C3-0CA8-47EE-B76C-6C01837CB117}"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745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for Tweet</a:t>
            </a:r>
            <a:r>
              <a:rPr lang="en-GB" baseline="0" dirty="0"/>
              <a:t> sequencing order: 5, 1, 2, 10, 7, 3, 4, 6, 8, 9.</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0FACA6-3E3D-4FFF-821F-49037CE2B6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26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a:t>The response to a hazard, whether from the public or authority, will be dependent on the following: </a:t>
            </a:r>
          </a:p>
          <a:p>
            <a:r>
              <a:rPr lang="en-GB" dirty="0"/>
              <a:t>• past experience of the hazard </a:t>
            </a:r>
          </a:p>
          <a:p>
            <a:r>
              <a:rPr lang="en-GB" dirty="0"/>
              <a:t>• economic wealth </a:t>
            </a:r>
          </a:p>
          <a:p>
            <a:r>
              <a:rPr lang="en-GB" dirty="0"/>
              <a:t>• technology and resources </a:t>
            </a:r>
          </a:p>
          <a:p>
            <a:r>
              <a:rPr lang="en-GB" dirty="0"/>
              <a:t>• quality of research and knowledge </a:t>
            </a:r>
          </a:p>
          <a:p>
            <a:r>
              <a:rPr lang="en-GB" dirty="0"/>
              <a:t>• attitude and perceptions of </a:t>
            </a:r>
            <a:r>
              <a:rPr lang="en-GB" dirty="0" err="1"/>
              <a:t>descision</a:t>
            </a:r>
            <a:r>
              <a:rPr lang="en-GB" dirty="0"/>
              <a:t> makers </a:t>
            </a:r>
          </a:p>
          <a:p>
            <a:r>
              <a:rPr lang="en-GB" dirty="0"/>
              <a:t>• society and culture </a:t>
            </a:r>
          </a:p>
          <a:p>
            <a:r>
              <a:rPr lang="en-GB" dirty="0"/>
              <a:t>• other priorities : jobs, health, national security.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90792-D1BD-43C3-87AB-352E3D9514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169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E6EA69-A454-4693-B429-A67F21A48B32}"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20D5A5-8238-419C-8C77-61D660B8A1DF}" type="slidenum">
              <a:rPr lang="en-GB" smtClean="0"/>
              <a:t>‹#›</a:t>
            </a:fld>
            <a:endParaRPr lang="en-GB"/>
          </a:p>
        </p:txBody>
      </p:sp>
    </p:spTree>
    <p:extLst>
      <p:ext uri="{BB962C8B-B14F-4D97-AF65-F5344CB8AC3E}">
        <p14:creationId xmlns:p14="http://schemas.microsoft.com/office/powerpoint/2010/main" val="344403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E6EA69-A454-4693-B429-A67F21A48B32}"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20D5A5-8238-419C-8C77-61D660B8A1DF}" type="slidenum">
              <a:rPr lang="en-GB" smtClean="0"/>
              <a:t>‹#›</a:t>
            </a:fld>
            <a:endParaRPr lang="en-GB"/>
          </a:p>
        </p:txBody>
      </p:sp>
    </p:spTree>
    <p:extLst>
      <p:ext uri="{BB962C8B-B14F-4D97-AF65-F5344CB8AC3E}">
        <p14:creationId xmlns:p14="http://schemas.microsoft.com/office/powerpoint/2010/main" val="344213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E6EA69-A454-4693-B429-A67F21A48B32}"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20D5A5-8238-419C-8C77-61D660B8A1DF}" type="slidenum">
              <a:rPr lang="en-GB" smtClean="0"/>
              <a:t>‹#›</a:t>
            </a:fld>
            <a:endParaRPr lang="en-GB"/>
          </a:p>
        </p:txBody>
      </p:sp>
    </p:spTree>
    <p:extLst>
      <p:ext uri="{BB962C8B-B14F-4D97-AF65-F5344CB8AC3E}">
        <p14:creationId xmlns:p14="http://schemas.microsoft.com/office/powerpoint/2010/main" val="384368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2EE665-B912-49F0-A530-0D2F25ED8154}"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69FAD7-5D19-4517-A5E7-117370FA2E46}" type="slidenum">
              <a:rPr lang="en-GB" smtClean="0"/>
              <a:t>‹#›</a:t>
            </a:fld>
            <a:endParaRPr lang="en-GB"/>
          </a:p>
        </p:txBody>
      </p:sp>
    </p:spTree>
    <p:extLst>
      <p:ext uri="{BB962C8B-B14F-4D97-AF65-F5344CB8AC3E}">
        <p14:creationId xmlns:p14="http://schemas.microsoft.com/office/powerpoint/2010/main" val="1075166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2EE665-B912-49F0-A530-0D2F25ED8154}"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69FAD7-5D19-4517-A5E7-117370FA2E46}" type="slidenum">
              <a:rPr lang="en-GB" smtClean="0"/>
              <a:t>‹#›</a:t>
            </a:fld>
            <a:endParaRPr lang="en-GB"/>
          </a:p>
        </p:txBody>
      </p:sp>
    </p:spTree>
    <p:extLst>
      <p:ext uri="{BB962C8B-B14F-4D97-AF65-F5344CB8AC3E}">
        <p14:creationId xmlns:p14="http://schemas.microsoft.com/office/powerpoint/2010/main" val="2685213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EE665-B912-49F0-A530-0D2F25ED8154}"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69FAD7-5D19-4517-A5E7-117370FA2E46}" type="slidenum">
              <a:rPr lang="en-GB" smtClean="0"/>
              <a:t>‹#›</a:t>
            </a:fld>
            <a:endParaRPr lang="en-GB"/>
          </a:p>
        </p:txBody>
      </p:sp>
    </p:spTree>
    <p:extLst>
      <p:ext uri="{BB962C8B-B14F-4D97-AF65-F5344CB8AC3E}">
        <p14:creationId xmlns:p14="http://schemas.microsoft.com/office/powerpoint/2010/main" val="367521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2EE665-B912-49F0-A530-0D2F25ED8154}" type="datetimeFigureOut">
              <a:rPr lang="en-GB" smtClean="0"/>
              <a:t>27/09/2020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69FAD7-5D19-4517-A5E7-117370FA2E46}" type="slidenum">
              <a:rPr lang="en-GB" smtClean="0"/>
              <a:t>‹#›</a:t>
            </a:fld>
            <a:endParaRPr lang="en-GB"/>
          </a:p>
        </p:txBody>
      </p:sp>
    </p:spTree>
    <p:extLst>
      <p:ext uri="{BB962C8B-B14F-4D97-AF65-F5344CB8AC3E}">
        <p14:creationId xmlns:p14="http://schemas.microsoft.com/office/powerpoint/2010/main" val="1460469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22EE665-B912-49F0-A530-0D2F25ED8154}" type="datetimeFigureOut">
              <a:rPr lang="en-GB" smtClean="0"/>
              <a:t>27/09/2020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69FAD7-5D19-4517-A5E7-117370FA2E46}" type="slidenum">
              <a:rPr lang="en-GB" smtClean="0"/>
              <a:t>‹#›</a:t>
            </a:fld>
            <a:endParaRPr lang="en-GB"/>
          </a:p>
        </p:txBody>
      </p:sp>
    </p:spTree>
    <p:extLst>
      <p:ext uri="{BB962C8B-B14F-4D97-AF65-F5344CB8AC3E}">
        <p14:creationId xmlns:p14="http://schemas.microsoft.com/office/powerpoint/2010/main" val="2788227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2EE665-B912-49F0-A530-0D2F25ED8154}" type="datetimeFigureOut">
              <a:rPr lang="en-GB" smtClean="0"/>
              <a:t>27/09/2020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69FAD7-5D19-4517-A5E7-117370FA2E46}" type="slidenum">
              <a:rPr lang="en-GB" smtClean="0"/>
              <a:t>‹#›</a:t>
            </a:fld>
            <a:endParaRPr lang="en-GB"/>
          </a:p>
        </p:txBody>
      </p:sp>
    </p:spTree>
    <p:extLst>
      <p:ext uri="{BB962C8B-B14F-4D97-AF65-F5344CB8AC3E}">
        <p14:creationId xmlns:p14="http://schemas.microsoft.com/office/powerpoint/2010/main" val="1428909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EE665-B912-49F0-A530-0D2F25ED8154}" type="datetimeFigureOut">
              <a:rPr lang="en-GB" smtClean="0"/>
              <a:t>27/09/2020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69FAD7-5D19-4517-A5E7-117370FA2E46}" type="slidenum">
              <a:rPr lang="en-GB" smtClean="0"/>
              <a:t>‹#›</a:t>
            </a:fld>
            <a:endParaRPr lang="en-GB"/>
          </a:p>
        </p:txBody>
      </p:sp>
    </p:spTree>
    <p:extLst>
      <p:ext uri="{BB962C8B-B14F-4D97-AF65-F5344CB8AC3E}">
        <p14:creationId xmlns:p14="http://schemas.microsoft.com/office/powerpoint/2010/main" val="3363982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2EE665-B912-49F0-A530-0D2F25ED8154}" type="datetimeFigureOut">
              <a:rPr lang="en-GB" smtClean="0"/>
              <a:t>27/09/2020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69FAD7-5D19-4517-A5E7-117370FA2E46}" type="slidenum">
              <a:rPr lang="en-GB" smtClean="0"/>
              <a:t>‹#›</a:t>
            </a:fld>
            <a:endParaRPr lang="en-GB"/>
          </a:p>
        </p:txBody>
      </p:sp>
    </p:spTree>
    <p:extLst>
      <p:ext uri="{BB962C8B-B14F-4D97-AF65-F5344CB8AC3E}">
        <p14:creationId xmlns:p14="http://schemas.microsoft.com/office/powerpoint/2010/main" val="297809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E6EA69-A454-4693-B429-A67F21A48B32}"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20D5A5-8238-419C-8C77-61D660B8A1DF}" type="slidenum">
              <a:rPr lang="en-GB" smtClean="0"/>
              <a:t>‹#›</a:t>
            </a:fld>
            <a:endParaRPr lang="en-GB"/>
          </a:p>
        </p:txBody>
      </p:sp>
    </p:spTree>
    <p:extLst>
      <p:ext uri="{BB962C8B-B14F-4D97-AF65-F5344CB8AC3E}">
        <p14:creationId xmlns:p14="http://schemas.microsoft.com/office/powerpoint/2010/main" val="1353237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2EE665-B912-49F0-A530-0D2F25ED8154}" type="datetimeFigureOut">
              <a:rPr lang="en-GB" smtClean="0"/>
              <a:t>27/09/2020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69FAD7-5D19-4517-A5E7-117370FA2E46}" type="slidenum">
              <a:rPr lang="en-GB" smtClean="0"/>
              <a:t>‹#›</a:t>
            </a:fld>
            <a:endParaRPr lang="en-GB"/>
          </a:p>
        </p:txBody>
      </p:sp>
    </p:spTree>
    <p:extLst>
      <p:ext uri="{BB962C8B-B14F-4D97-AF65-F5344CB8AC3E}">
        <p14:creationId xmlns:p14="http://schemas.microsoft.com/office/powerpoint/2010/main" val="3049292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2EE665-B912-49F0-A530-0D2F25ED8154}"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69FAD7-5D19-4517-A5E7-117370FA2E46}" type="slidenum">
              <a:rPr lang="en-GB" smtClean="0"/>
              <a:t>‹#›</a:t>
            </a:fld>
            <a:endParaRPr lang="en-GB"/>
          </a:p>
        </p:txBody>
      </p:sp>
    </p:spTree>
    <p:extLst>
      <p:ext uri="{BB962C8B-B14F-4D97-AF65-F5344CB8AC3E}">
        <p14:creationId xmlns:p14="http://schemas.microsoft.com/office/powerpoint/2010/main" val="1428784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2EE665-B912-49F0-A530-0D2F25ED8154}"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69FAD7-5D19-4517-A5E7-117370FA2E46}" type="slidenum">
              <a:rPr lang="en-GB" smtClean="0"/>
              <a:t>‹#›</a:t>
            </a:fld>
            <a:endParaRPr lang="en-GB"/>
          </a:p>
        </p:txBody>
      </p:sp>
    </p:spTree>
    <p:extLst>
      <p:ext uri="{BB962C8B-B14F-4D97-AF65-F5344CB8AC3E}">
        <p14:creationId xmlns:p14="http://schemas.microsoft.com/office/powerpoint/2010/main" val="387567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6EA69-A454-4693-B429-A67F21A48B32}"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20D5A5-8238-419C-8C77-61D660B8A1DF}" type="slidenum">
              <a:rPr lang="en-GB" smtClean="0"/>
              <a:t>‹#›</a:t>
            </a:fld>
            <a:endParaRPr lang="en-GB"/>
          </a:p>
        </p:txBody>
      </p:sp>
    </p:spTree>
    <p:extLst>
      <p:ext uri="{BB962C8B-B14F-4D97-AF65-F5344CB8AC3E}">
        <p14:creationId xmlns:p14="http://schemas.microsoft.com/office/powerpoint/2010/main" val="266013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E6EA69-A454-4693-B429-A67F21A48B32}" type="datetimeFigureOut">
              <a:rPr lang="en-GB" smtClean="0"/>
              <a:t>27/09/2020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20D5A5-8238-419C-8C77-61D660B8A1DF}" type="slidenum">
              <a:rPr lang="en-GB" smtClean="0"/>
              <a:t>‹#›</a:t>
            </a:fld>
            <a:endParaRPr lang="en-GB"/>
          </a:p>
        </p:txBody>
      </p:sp>
    </p:spTree>
    <p:extLst>
      <p:ext uri="{BB962C8B-B14F-4D97-AF65-F5344CB8AC3E}">
        <p14:creationId xmlns:p14="http://schemas.microsoft.com/office/powerpoint/2010/main" val="24037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E6EA69-A454-4693-B429-A67F21A48B32}" type="datetimeFigureOut">
              <a:rPr lang="en-GB" smtClean="0"/>
              <a:t>27/09/2020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20D5A5-8238-419C-8C77-61D660B8A1DF}" type="slidenum">
              <a:rPr lang="en-GB" smtClean="0"/>
              <a:t>‹#›</a:t>
            </a:fld>
            <a:endParaRPr lang="en-GB"/>
          </a:p>
        </p:txBody>
      </p:sp>
    </p:spTree>
    <p:extLst>
      <p:ext uri="{BB962C8B-B14F-4D97-AF65-F5344CB8AC3E}">
        <p14:creationId xmlns:p14="http://schemas.microsoft.com/office/powerpoint/2010/main" val="115768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E6EA69-A454-4693-B429-A67F21A48B32}" type="datetimeFigureOut">
              <a:rPr lang="en-GB" smtClean="0"/>
              <a:t>27/09/2020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20D5A5-8238-419C-8C77-61D660B8A1DF}" type="slidenum">
              <a:rPr lang="en-GB" smtClean="0"/>
              <a:t>‹#›</a:t>
            </a:fld>
            <a:endParaRPr lang="en-GB"/>
          </a:p>
        </p:txBody>
      </p:sp>
    </p:spTree>
    <p:extLst>
      <p:ext uri="{BB962C8B-B14F-4D97-AF65-F5344CB8AC3E}">
        <p14:creationId xmlns:p14="http://schemas.microsoft.com/office/powerpoint/2010/main" val="185452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6EA69-A454-4693-B429-A67F21A48B32}" type="datetimeFigureOut">
              <a:rPr lang="en-GB" smtClean="0"/>
              <a:t>27/09/2020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20D5A5-8238-419C-8C77-61D660B8A1DF}" type="slidenum">
              <a:rPr lang="en-GB" smtClean="0"/>
              <a:t>‹#›</a:t>
            </a:fld>
            <a:endParaRPr lang="en-GB"/>
          </a:p>
        </p:txBody>
      </p:sp>
    </p:spTree>
    <p:extLst>
      <p:ext uri="{BB962C8B-B14F-4D97-AF65-F5344CB8AC3E}">
        <p14:creationId xmlns:p14="http://schemas.microsoft.com/office/powerpoint/2010/main" val="110818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6EA69-A454-4693-B429-A67F21A48B32}" type="datetimeFigureOut">
              <a:rPr lang="en-GB" smtClean="0"/>
              <a:t>27/09/2020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20D5A5-8238-419C-8C77-61D660B8A1DF}" type="slidenum">
              <a:rPr lang="en-GB" smtClean="0"/>
              <a:t>‹#›</a:t>
            </a:fld>
            <a:endParaRPr lang="en-GB"/>
          </a:p>
        </p:txBody>
      </p:sp>
    </p:spTree>
    <p:extLst>
      <p:ext uri="{BB962C8B-B14F-4D97-AF65-F5344CB8AC3E}">
        <p14:creationId xmlns:p14="http://schemas.microsoft.com/office/powerpoint/2010/main" val="98859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6EA69-A454-4693-B429-A67F21A48B32}" type="datetimeFigureOut">
              <a:rPr lang="en-GB" smtClean="0"/>
              <a:t>27/09/2020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20D5A5-8238-419C-8C77-61D660B8A1DF}" type="slidenum">
              <a:rPr lang="en-GB" smtClean="0"/>
              <a:t>‹#›</a:t>
            </a:fld>
            <a:endParaRPr lang="en-GB"/>
          </a:p>
        </p:txBody>
      </p:sp>
    </p:spTree>
    <p:extLst>
      <p:ext uri="{BB962C8B-B14F-4D97-AF65-F5344CB8AC3E}">
        <p14:creationId xmlns:p14="http://schemas.microsoft.com/office/powerpoint/2010/main" val="370270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6EA69-A454-4693-B429-A67F21A48B32}" type="datetimeFigureOut">
              <a:rPr lang="en-GB" smtClean="0"/>
              <a:t>27/09/2020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0D5A5-8238-419C-8C77-61D660B8A1DF}" type="slidenum">
              <a:rPr lang="en-GB" smtClean="0"/>
              <a:t>‹#›</a:t>
            </a:fld>
            <a:endParaRPr lang="en-GB"/>
          </a:p>
        </p:txBody>
      </p:sp>
    </p:spTree>
    <p:extLst>
      <p:ext uri="{BB962C8B-B14F-4D97-AF65-F5344CB8AC3E}">
        <p14:creationId xmlns:p14="http://schemas.microsoft.com/office/powerpoint/2010/main" val="3630111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EE665-B912-49F0-A530-0D2F25ED8154}" type="datetimeFigureOut">
              <a:rPr lang="en-GB" smtClean="0"/>
              <a:t>27/09/2020</a:t>
            </a:fld>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9FAD7-5D19-4517-A5E7-117370FA2E46}" type="slidenum">
              <a:rPr lang="en-GB" smtClean="0"/>
              <a:t>‹#›</a:t>
            </a:fld>
            <a:endParaRPr lang="en-GB"/>
          </a:p>
        </p:txBody>
      </p:sp>
    </p:spTree>
    <p:extLst>
      <p:ext uri="{BB962C8B-B14F-4D97-AF65-F5344CB8AC3E}">
        <p14:creationId xmlns:p14="http://schemas.microsoft.com/office/powerpoint/2010/main" val="3767005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ed.com/talks/caitria_and_morgan_o_neill_how_to_step_up_in_the_face_of_disaste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456" y="1908448"/>
            <a:ext cx="5069625" cy="449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282" t="18330"/>
          <a:stretch/>
        </p:blipFill>
        <p:spPr bwMode="auto">
          <a:xfrm>
            <a:off x="6812855" y="2426961"/>
            <a:ext cx="3599481" cy="394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53670" y="154122"/>
            <a:ext cx="9144000" cy="1569660"/>
          </a:xfrm>
          <a:prstGeom prst="rect">
            <a:avLst/>
          </a:prstGeom>
          <a:solidFill>
            <a:srgbClr val="CC0000">
              <a:alpha val="67059"/>
            </a:srgbClr>
          </a:solidFill>
        </p:spPr>
        <p:txBody>
          <a:bodyPr wrap="square" rtlCol="0">
            <a:spAutoFit/>
          </a:bodyPr>
          <a:lstStyle/>
          <a:p>
            <a:pPr algn="ctr"/>
            <a:r>
              <a:rPr lang="en-GB" sz="4800" dirty="0">
                <a:solidFill>
                  <a:prstClr val="black"/>
                </a:solidFill>
                <a:latin typeface="Gill Sans MT" panose="020B0502020104020203" pitchFamily="34" charset="0"/>
              </a:rPr>
              <a:t>Hazards 2: How do people respond to hazards? </a:t>
            </a:r>
          </a:p>
        </p:txBody>
      </p:sp>
    </p:spTree>
    <p:extLst>
      <p:ext uri="{BB962C8B-B14F-4D97-AF65-F5344CB8AC3E}">
        <p14:creationId xmlns:p14="http://schemas.microsoft.com/office/powerpoint/2010/main" val="7877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17491" y="1163428"/>
            <a:ext cx="7661616" cy="4756864"/>
          </a:xfrm>
          <a:prstGeom prst="rect">
            <a:avLst/>
          </a:prstGeom>
          <a:ln>
            <a:solidFill>
              <a:srgbClr val="00B0F0"/>
            </a:solidFill>
          </a:ln>
        </p:spPr>
      </p:pic>
    </p:spTree>
    <p:extLst>
      <p:ext uri="{BB962C8B-B14F-4D97-AF65-F5344CB8AC3E}">
        <p14:creationId xmlns:p14="http://schemas.microsoft.com/office/powerpoint/2010/main" val="48418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56964" y="1503838"/>
            <a:ext cx="5914465" cy="4164747"/>
            <a:chOff x="3056963" y="2032756"/>
            <a:chExt cx="5914465" cy="4164747"/>
          </a:xfrm>
        </p:grpSpPr>
        <p:sp>
          <p:nvSpPr>
            <p:cNvPr id="4" name="Rectangle 3"/>
            <p:cNvSpPr/>
            <p:nvPr/>
          </p:nvSpPr>
          <p:spPr>
            <a:xfrm>
              <a:off x="3056963" y="2032756"/>
              <a:ext cx="5905500" cy="830997"/>
            </a:xfrm>
            <a:prstGeom prst="rect">
              <a:avLst/>
            </a:prstGeom>
            <a:ln>
              <a:solidFill>
                <a:schemeClr val="tx1"/>
              </a:solidFill>
            </a:ln>
          </p:spPr>
          <p:txBody>
            <a:bodyPr wrap="square">
              <a:spAutoFit/>
            </a:bodyPr>
            <a:lstStyle/>
            <a:p>
              <a:r>
                <a:rPr lang="en-GB" sz="1600" b="1" dirty="0"/>
                <a:t>Heatwave pushes up UK fruit and vegetable prices as yields fall </a:t>
              </a:r>
            </a:p>
            <a:p>
              <a:r>
                <a:rPr lang="en-GB" sz="1600" dirty="0"/>
                <a:t>Farmers are struggling to raise crops, which stop growing in temperatures above 25C</a:t>
              </a:r>
            </a:p>
          </p:txBody>
        </p:sp>
        <p:pic>
          <p:nvPicPr>
            <p:cNvPr id="2" name="Picture 1"/>
            <p:cNvPicPr>
              <a:picLocks noChangeAspect="1"/>
            </p:cNvPicPr>
            <p:nvPr/>
          </p:nvPicPr>
          <p:blipFill>
            <a:blip r:embed="rId2"/>
            <a:stretch>
              <a:fillRect/>
            </a:stretch>
          </p:blipFill>
          <p:spPr>
            <a:xfrm>
              <a:off x="3065928" y="2863753"/>
              <a:ext cx="5905500" cy="3333750"/>
            </a:xfrm>
            <a:prstGeom prst="rect">
              <a:avLst/>
            </a:prstGeom>
            <a:ln>
              <a:solidFill>
                <a:schemeClr val="tx1"/>
              </a:solidFill>
            </a:ln>
          </p:spPr>
        </p:pic>
      </p:grpSp>
    </p:spTree>
    <p:extLst>
      <p:ext uri="{BB962C8B-B14F-4D97-AF65-F5344CB8AC3E}">
        <p14:creationId xmlns:p14="http://schemas.microsoft.com/office/powerpoint/2010/main" val="390844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5756523"/>
              </p:ext>
            </p:extLst>
          </p:nvPr>
        </p:nvGraphicFramePr>
        <p:xfrm>
          <a:off x="838200" y="746586"/>
          <a:ext cx="10515600" cy="3016897"/>
        </p:xfrm>
        <a:graphic>
          <a:graphicData uri="http://schemas.openxmlformats.org/drawingml/2006/table">
            <a:tbl>
              <a:tblPr firstRow="1" bandRow="1">
                <a:tableStyleId>{5DA37D80-6434-44D0-A028-1B22A696006F}</a:tableStyleId>
              </a:tblPr>
              <a:tblGrid>
                <a:gridCol w="1795818">
                  <a:extLst>
                    <a:ext uri="{9D8B030D-6E8A-4147-A177-3AD203B41FA5}">
                      <a16:colId xmlns:a16="http://schemas.microsoft.com/office/drawing/2014/main" val="20000"/>
                    </a:ext>
                  </a:extLst>
                </a:gridCol>
                <a:gridCol w="4380931">
                  <a:extLst>
                    <a:ext uri="{9D8B030D-6E8A-4147-A177-3AD203B41FA5}">
                      <a16:colId xmlns:a16="http://schemas.microsoft.com/office/drawing/2014/main" val="20001"/>
                    </a:ext>
                  </a:extLst>
                </a:gridCol>
                <a:gridCol w="4338851">
                  <a:extLst>
                    <a:ext uri="{9D8B030D-6E8A-4147-A177-3AD203B41FA5}">
                      <a16:colId xmlns:a16="http://schemas.microsoft.com/office/drawing/2014/main" val="20002"/>
                    </a:ext>
                  </a:extLst>
                </a:gridCol>
              </a:tblGrid>
              <a:tr h="549085">
                <a:tc>
                  <a:txBody>
                    <a:bodyPr/>
                    <a:lstStyle/>
                    <a:p>
                      <a:endParaRPr lang="en-GB" dirty="0"/>
                    </a:p>
                  </a:txBody>
                  <a:tcPr/>
                </a:tc>
                <a:tc>
                  <a:txBody>
                    <a:bodyPr/>
                    <a:lstStyle/>
                    <a:p>
                      <a:pPr algn="ctr"/>
                      <a:r>
                        <a:rPr lang="en-GB" sz="2400" dirty="0"/>
                        <a:t>Short-term</a:t>
                      </a:r>
                    </a:p>
                  </a:txBody>
                  <a:tcPr/>
                </a:tc>
                <a:tc>
                  <a:txBody>
                    <a:bodyPr/>
                    <a:lstStyle/>
                    <a:p>
                      <a:pPr algn="ctr"/>
                      <a:r>
                        <a:rPr lang="en-GB" sz="2400" dirty="0"/>
                        <a:t>Long-term</a:t>
                      </a:r>
                    </a:p>
                  </a:txBody>
                  <a:tcPr/>
                </a:tc>
                <a:extLst>
                  <a:ext uri="{0D108BD9-81ED-4DB2-BD59-A6C34878D82A}">
                    <a16:rowId xmlns:a16="http://schemas.microsoft.com/office/drawing/2014/main" val="10000"/>
                  </a:ext>
                </a:extLst>
              </a:tr>
              <a:tr h="1233906">
                <a:tc>
                  <a:txBody>
                    <a:bodyPr/>
                    <a:lstStyle/>
                    <a:p>
                      <a:pPr algn="ctr"/>
                      <a:endParaRPr lang="en-GB" sz="2400" b="1" dirty="0"/>
                    </a:p>
                    <a:p>
                      <a:pPr algn="ctr"/>
                      <a:r>
                        <a:rPr lang="en-GB" sz="2400" b="1" dirty="0"/>
                        <a:t>Primary </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1233906">
                <a:tc>
                  <a:txBody>
                    <a:bodyPr/>
                    <a:lstStyle/>
                    <a:p>
                      <a:pPr algn="ctr"/>
                      <a:endParaRPr lang="en-GB" sz="2400" b="1" dirty="0"/>
                    </a:p>
                    <a:p>
                      <a:pPr algn="ctr"/>
                      <a:r>
                        <a:rPr lang="en-GB" sz="2400" b="1" dirty="0"/>
                        <a:t>Secondary </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2" name="TextBox 1"/>
          <p:cNvSpPr txBox="1"/>
          <p:nvPr/>
        </p:nvSpPr>
        <p:spPr>
          <a:xfrm>
            <a:off x="755745" y="4065084"/>
            <a:ext cx="10680510" cy="2308324"/>
          </a:xfrm>
          <a:prstGeom prst="rect">
            <a:avLst/>
          </a:prstGeom>
          <a:noFill/>
        </p:spPr>
        <p:txBody>
          <a:bodyPr wrap="square" rtlCol="0">
            <a:spAutoFit/>
          </a:bodyPr>
          <a:lstStyle/>
          <a:p>
            <a:r>
              <a:rPr lang="en-GB" i="1" dirty="0"/>
              <a:t>Some may fit in more than one category!</a:t>
            </a:r>
          </a:p>
          <a:p>
            <a:endParaRPr lang="en-GB" dirty="0"/>
          </a:p>
          <a:p>
            <a:r>
              <a:rPr lang="en-GB" dirty="0"/>
              <a:t>TSUNAMI				LAVA FLOW			COLLAPSED HOMES</a:t>
            </a:r>
          </a:p>
          <a:p>
            <a:endParaRPr lang="en-GB" dirty="0"/>
          </a:p>
          <a:p>
            <a:r>
              <a:rPr lang="en-GB" dirty="0"/>
              <a:t>FOOD SHORTAGES			CRACKS IN GROUND		DISRUPTED WATER SUPPLY</a:t>
            </a:r>
          </a:p>
          <a:p>
            <a:endParaRPr lang="en-GB" dirty="0"/>
          </a:p>
          <a:p>
            <a:r>
              <a:rPr lang="en-GB" dirty="0"/>
              <a:t>PEOPLE HOMELESS			SHAKING BUILDINGS		BREAKDOWN IN LAW AND ORDER</a:t>
            </a:r>
          </a:p>
          <a:p>
            <a:r>
              <a:rPr lang="en-GB" dirty="0"/>
              <a:t>		</a:t>
            </a:r>
          </a:p>
        </p:txBody>
      </p:sp>
    </p:spTree>
    <p:extLst>
      <p:ext uri="{BB962C8B-B14F-4D97-AF65-F5344CB8AC3E}">
        <p14:creationId xmlns:p14="http://schemas.microsoft.com/office/powerpoint/2010/main" val="369413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408"/>
            <a:ext cx="10515600" cy="753991"/>
          </a:xfrm>
        </p:spPr>
        <p:txBody>
          <a:bodyPr/>
          <a:lstStyle/>
          <a:p>
            <a:r>
              <a:rPr lang="en-GB" b="1" dirty="0">
                <a:solidFill>
                  <a:srgbClr val="FF0000"/>
                </a:solidFill>
                <a:latin typeface="+mn-lt"/>
              </a:rPr>
              <a:t>How do people respond to natural hazards?</a:t>
            </a:r>
          </a:p>
        </p:txBody>
      </p:sp>
      <p:sp>
        <p:nvSpPr>
          <p:cNvPr id="3" name="Content Placeholder 2"/>
          <p:cNvSpPr>
            <a:spLocks noGrp="1"/>
          </p:cNvSpPr>
          <p:nvPr>
            <p:ph idx="1"/>
          </p:nvPr>
        </p:nvSpPr>
        <p:spPr>
          <a:xfrm>
            <a:off x="838200" y="1091821"/>
            <a:ext cx="10515600" cy="4258101"/>
          </a:xfrm>
        </p:spPr>
        <p:txBody>
          <a:bodyPr>
            <a:normAutofit fontScale="77500" lnSpcReduction="20000"/>
          </a:bodyPr>
          <a:lstStyle/>
          <a:p>
            <a:endParaRPr lang="en-GB" dirty="0"/>
          </a:p>
          <a:p>
            <a:r>
              <a:rPr lang="en-GB" dirty="0"/>
              <a:t>There are three key responses to natural hazards:</a:t>
            </a:r>
          </a:p>
          <a:p>
            <a:endParaRPr lang="en-GB" dirty="0"/>
          </a:p>
          <a:p>
            <a:pPr marL="0" indent="0">
              <a:buNone/>
            </a:pPr>
            <a:r>
              <a:rPr lang="en-GB" sz="3500" b="1" dirty="0"/>
              <a:t>Fatalism: </a:t>
            </a:r>
            <a:r>
              <a:rPr lang="en-GB" dirty="0"/>
              <a:t>Acceptance that hazard events are natural and there is little or nothing we can do to prevent them. Few, if any, preventative measures are put in place. Some may believe that taking action could harm existing ecosystems.</a:t>
            </a:r>
          </a:p>
          <a:p>
            <a:pPr>
              <a:buFontTx/>
              <a:buChar char="-"/>
            </a:pPr>
            <a:endParaRPr lang="en-GB" dirty="0"/>
          </a:p>
          <a:p>
            <a:pPr marL="0" indent="0">
              <a:buNone/>
            </a:pPr>
            <a:r>
              <a:rPr lang="en-GB" sz="3500" b="1" dirty="0"/>
              <a:t>Fear: </a:t>
            </a:r>
            <a:r>
              <a:rPr lang="en-GB" dirty="0"/>
              <a:t>The perception of the hazard is such that people feel so vulnerable that they are no longer able to face living in the area and move away to regions perceived as safer.</a:t>
            </a:r>
          </a:p>
          <a:p>
            <a:pPr>
              <a:buFontTx/>
              <a:buChar char="-"/>
            </a:pPr>
            <a:endParaRPr lang="en-GB" dirty="0"/>
          </a:p>
          <a:p>
            <a:pPr marL="0" indent="0">
              <a:buNone/>
            </a:pPr>
            <a:r>
              <a:rPr lang="en-GB" sz="3500" b="1" dirty="0"/>
              <a:t>Adaptation: </a:t>
            </a:r>
            <a:r>
              <a:rPr lang="en-GB" dirty="0"/>
              <a:t>People see it is possible to prepare for, and therefore survive, the event by prediction, prevention, and/or protection, depending upon the economic and technological circumstances of the area.</a:t>
            </a:r>
          </a:p>
          <a:p>
            <a:pPr>
              <a:buFontTx/>
              <a:buChar char="-"/>
            </a:pPr>
            <a:endParaRPr lang="en-GB" dirty="0"/>
          </a:p>
          <a:p>
            <a:pPr>
              <a:buFontTx/>
              <a:buChar char="-"/>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6050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9221" y="2090532"/>
            <a:ext cx="10425953" cy="3570208"/>
          </a:xfrm>
          <a:prstGeom prst="rect">
            <a:avLst/>
          </a:prstGeom>
        </p:spPr>
        <p:txBody>
          <a:bodyPr wrap="square">
            <a:spAutoFit/>
          </a:bodyPr>
          <a:lstStyle/>
          <a:p>
            <a:pPr lvl="0"/>
            <a:r>
              <a:rPr lang="en-GB" sz="2800" dirty="0">
                <a:solidFill>
                  <a:prstClr val="black"/>
                </a:solidFill>
              </a:rPr>
              <a:t>When a hazard event occurs, it disrupts economic and social life often immediately and totally.  The </a:t>
            </a:r>
            <a:r>
              <a:rPr lang="en-GB" sz="3000" b="1" u="sng" dirty="0">
                <a:solidFill>
                  <a:srgbClr val="C00000"/>
                </a:solidFill>
              </a:rPr>
              <a:t>Park model</a:t>
            </a:r>
            <a:r>
              <a:rPr lang="en-GB" sz="3000" b="1" dirty="0">
                <a:solidFill>
                  <a:srgbClr val="C00000"/>
                </a:solidFill>
              </a:rPr>
              <a:t> </a:t>
            </a:r>
            <a:r>
              <a:rPr lang="en-GB" sz="2800" dirty="0">
                <a:solidFill>
                  <a:prstClr val="black"/>
                </a:solidFill>
              </a:rPr>
              <a:t>describes a sequence of phases following such an event. </a:t>
            </a:r>
          </a:p>
          <a:p>
            <a:pPr lvl="0" algn="ctr"/>
            <a:endParaRPr lang="en-GB" sz="2800" b="1" dirty="0">
              <a:solidFill>
                <a:prstClr val="black"/>
              </a:solidFill>
            </a:endParaRPr>
          </a:p>
          <a:p>
            <a:pPr lvl="0" algn="ctr"/>
            <a:endParaRPr lang="en-GB" sz="2800" b="1" dirty="0">
              <a:solidFill>
                <a:prstClr val="black"/>
              </a:solidFill>
            </a:endParaRPr>
          </a:p>
          <a:p>
            <a:pPr lvl="0"/>
            <a:r>
              <a:rPr lang="en-GB" sz="2800" dirty="0">
                <a:solidFill>
                  <a:prstClr val="black"/>
                </a:solidFill>
              </a:rPr>
              <a:t>It refers to the strategies and approaches taken to get ‘back to normal’ after a disaster. These methods span from immediate ‘relief’ to providing temporary housing to reconstructing after the damage. </a:t>
            </a:r>
          </a:p>
        </p:txBody>
      </p:sp>
      <p:sp>
        <p:nvSpPr>
          <p:cNvPr id="5" name="TextBox 4"/>
          <p:cNvSpPr txBox="1"/>
          <p:nvPr/>
        </p:nvSpPr>
        <p:spPr>
          <a:xfrm>
            <a:off x="1600198" y="421341"/>
            <a:ext cx="9144000" cy="707886"/>
          </a:xfrm>
          <a:prstGeom prst="rect">
            <a:avLst/>
          </a:prstGeom>
          <a:solidFill>
            <a:srgbClr val="990000"/>
          </a:solidFill>
          <a:ln w="57150">
            <a:solidFill>
              <a:srgbClr val="990000"/>
            </a:solid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schemeClr val="bg1"/>
                </a:solidFill>
                <a:effectLst/>
                <a:uLnTx/>
                <a:uFillTx/>
              </a:rPr>
              <a:t>The park model of human responses</a:t>
            </a:r>
            <a:endParaRPr kumimoji="0" lang="en-GB" sz="40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354882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8439" y="1071563"/>
            <a:ext cx="7286625" cy="5715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3" name="Rectangle 2"/>
          <p:cNvSpPr/>
          <p:nvPr/>
        </p:nvSpPr>
        <p:spPr>
          <a:xfrm>
            <a:off x="2738439" y="1643063"/>
            <a:ext cx="7286625" cy="7858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4" name="Rectangle 3"/>
          <p:cNvSpPr/>
          <p:nvPr/>
        </p:nvSpPr>
        <p:spPr>
          <a:xfrm>
            <a:off x="2738439" y="2428876"/>
            <a:ext cx="7286625" cy="25003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5" name="Rectangle 4"/>
          <p:cNvSpPr/>
          <p:nvPr/>
        </p:nvSpPr>
        <p:spPr>
          <a:xfrm>
            <a:off x="2738439" y="5072063"/>
            <a:ext cx="1571625" cy="8572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cxnSp>
        <p:nvCxnSpPr>
          <p:cNvPr id="8" name="Straight Arrow Connector 7"/>
          <p:cNvCxnSpPr/>
          <p:nvPr/>
        </p:nvCxnSpPr>
        <p:spPr>
          <a:xfrm rot="5400000" flipH="1" flipV="1">
            <a:off x="667544" y="3071019"/>
            <a:ext cx="3714750" cy="1588"/>
          </a:xfrm>
          <a:prstGeom prst="straightConnector1">
            <a:avLst/>
          </a:prstGeom>
          <a:ln w="34925">
            <a:solidFill>
              <a:schemeClr val="tx1"/>
            </a:solidFill>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51" name="TextBox 8"/>
          <p:cNvSpPr txBox="1">
            <a:spLocks noChangeArrowheads="1"/>
          </p:cNvSpPr>
          <p:nvPr/>
        </p:nvSpPr>
        <p:spPr bwMode="auto">
          <a:xfrm>
            <a:off x="2809875" y="1143001"/>
            <a:ext cx="1214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i="1" dirty="0">
                <a:solidFill>
                  <a:prstClr val="black"/>
                </a:solidFill>
                <a:latin typeface="Gill Sans MT" panose="020B0502020104020203" pitchFamily="34" charset="0"/>
              </a:rPr>
              <a:t>Improvement</a:t>
            </a:r>
          </a:p>
        </p:txBody>
      </p:sp>
      <p:sp>
        <p:nvSpPr>
          <p:cNvPr id="6152" name="TextBox 9"/>
          <p:cNvSpPr txBox="1">
            <a:spLocks noChangeArrowheads="1"/>
          </p:cNvSpPr>
          <p:nvPr/>
        </p:nvSpPr>
        <p:spPr bwMode="auto">
          <a:xfrm>
            <a:off x="2809875" y="1714501"/>
            <a:ext cx="857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i="1" dirty="0">
                <a:solidFill>
                  <a:prstClr val="black"/>
                </a:solidFill>
                <a:latin typeface="Gill Sans MT" panose="020B0502020104020203" pitchFamily="34" charset="0"/>
              </a:rPr>
              <a:t>Normality</a:t>
            </a:r>
          </a:p>
        </p:txBody>
      </p:sp>
      <p:sp>
        <p:nvSpPr>
          <p:cNvPr id="6153" name="TextBox 10"/>
          <p:cNvSpPr txBox="1">
            <a:spLocks noChangeArrowheads="1"/>
          </p:cNvSpPr>
          <p:nvPr/>
        </p:nvSpPr>
        <p:spPr bwMode="auto">
          <a:xfrm>
            <a:off x="2809876" y="2500314"/>
            <a:ext cx="128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i="1" dirty="0">
                <a:solidFill>
                  <a:prstClr val="black"/>
                </a:solidFill>
                <a:latin typeface="Gill Sans MT" panose="020B0502020104020203" pitchFamily="34" charset="0"/>
              </a:rPr>
              <a:t>Deterioration</a:t>
            </a:r>
          </a:p>
        </p:txBody>
      </p:sp>
      <p:sp>
        <p:nvSpPr>
          <p:cNvPr id="6154" name="TextBox 11"/>
          <p:cNvSpPr txBox="1">
            <a:spLocks noChangeArrowheads="1"/>
          </p:cNvSpPr>
          <p:nvPr/>
        </p:nvSpPr>
        <p:spPr bwMode="auto">
          <a:xfrm>
            <a:off x="2881314" y="5214939"/>
            <a:ext cx="1214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b="1" dirty="0">
                <a:solidFill>
                  <a:prstClr val="black"/>
                </a:solidFill>
                <a:latin typeface="Calibri" panose="020F0502020204030204" pitchFamily="34" charset="0"/>
              </a:rPr>
              <a:t>Pre-Disaster</a:t>
            </a:r>
          </a:p>
        </p:txBody>
      </p:sp>
      <p:sp>
        <p:nvSpPr>
          <p:cNvPr id="13" name="TextBox 12"/>
          <p:cNvSpPr txBox="1"/>
          <p:nvPr/>
        </p:nvSpPr>
        <p:spPr>
          <a:xfrm>
            <a:off x="1809721" y="1285860"/>
            <a:ext cx="615553" cy="3571900"/>
          </a:xfrm>
          <a:prstGeom prst="rect">
            <a:avLst/>
          </a:prstGeom>
          <a:noFill/>
        </p:spPr>
        <p:txBody>
          <a:bodyPr vert="vert270">
            <a:spAutoFit/>
          </a:bodyPr>
          <a:lstStyle/>
          <a:p>
            <a:pPr>
              <a:defRPr/>
            </a:pPr>
            <a:r>
              <a:rPr lang="en-GB" sz="1400" dirty="0">
                <a:solidFill>
                  <a:prstClr val="black"/>
                </a:solidFill>
                <a:latin typeface="Gill Sans MT" panose="020B0502020104020203" pitchFamily="34" charset="0"/>
              </a:rPr>
              <a:t>Quality of Life.  Level of Economic Activity.  Social Stability  Communications / service level</a:t>
            </a:r>
          </a:p>
        </p:txBody>
      </p:sp>
      <p:cxnSp>
        <p:nvCxnSpPr>
          <p:cNvPr id="16" name="Straight Connector 15"/>
          <p:cNvCxnSpPr/>
          <p:nvPr/>
        </p:nvCxnSpPr>
        <p:spPr>
          <a:xfrm rot="5400000" flipH="1" flipV="1">
            <a:off x="2416969" y="3036094"/>
            <a:ext cx="3786188" cy="0"/>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310063" y="5072063"/>
            <a:ext cx="5715000" cy="8572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latin typeface="Gill Sans MT" panose="020B0502020104020203" pitchFamily="34" charset="0"/>
            </a:endParaRPr>
          </a:p>
        </p:txBody>
      </p:sp>
      <p:sp>
        <p:nvSpPr>
          <p:cNvPr id="6158" name="TextBox 17"/>
          <p:cNvSpPr txBox="1">
            <a:spLocks noChangeArrowheads="1"/>
          </p:cNvSpPr>
          <p:nvPr/>
        </p:nvSpPr>
        <p:spPr bwMode="auto">
          <a:xfrm>
            <a:off x="4452939" y="5143501"/>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b="1">
                <a:solidFill>
                  <a:prstClr val="black"/>
                </a:solidFill>
                <a:latin typeface="Calibri" panose="020F0502020204030204" pitchFamily="34" charset="0"/>
              </a:rPr>
              <a:t>Relief</a:t>
            </a:r>
          </a:p>
        </p:txBody>
      </p:sp>
      <p:sp>
        <p:nvSpPr>
          <p:cNvPr id="6159" name="TextBox 18"/>
          <p:cNvSpPr txBox="1">
            <a:spLocks noChangeArrowheads="1"/>
          </p:cNvSpPr>
          <p:nvPr/>
        </p:nvSpPr>
        <p:spPr bwMode="auto">
          <a:xfrm>
            <a:off x="6167439" y="5143501"/>
            <a:ext cx="128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b="1">
                <a:solidFill>
                  <a:prstClr val="black"/>
                </a:solidFill>
                <a:latin typeface="Calibri" panose="020F0502020204030204" pitchFamily="34" charset="0"/>
              </a:rPr>
              <a:t>Rehabilitation</a:t>
            </a:r>
          </a:p>
        </p:txBody>
      </p:sp>
      <p:sp>
        <p:nvSpPr>
          <p:cNvPr id="6160" name="TextBox 19"/>
          <p:cNvSpPr txBox="1">
            <a:spLocks noChangeArrowheads="1"/>
          </p:cNvSpPr>
          <p:nvPr/>
        </p:nvSpPr>
        <p:spPr bwMode="auto">
          <a:xfrm>
            <a:off x="8453438" y="5143501"/>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b="1" dirty="0">
                <a:solidFill>
                  <a:prstClr val="black"/>
                </a:solidFill>
                <a:latin typeface="Calibri" panose="020F0502020204030204" pitchFamily="34" charset="0"/>
              </a:rPr>
              <a:t>Reconstruction</a:t>
            </a:r>
          </a:p>
        </p:txBody>
      </p:sp>
      <p:sp>
        <p:nvSpPr>
          <p:cNvPr id="6161" name="TextBox 21"/>
          <p:cNvSpPr txBox="1">
            <a:spLocks noChangeArrowheads="1"/>
          </p:cNvSpPr>
          <p:nvPr/>
        </p:nvSpPr>
        <p:spPr bwMode="auto">
          <a:xfrm>
            <a:off x="4452939" y="5500689"/>
            <a:ext cx="1214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i="1">
                <a:solidFill>
                  <a:prstClr val="black"/>
                </a:solidFill>
                <a:latin typeface="Calibri" panose="020F0502020204030204" pitchFamily="34" charset="0"/>
              </a:rPr>
              <a:t>Hours - days</a:t>
            </a:r>
          </a:p>
        </p:txBody>
      </p:sp>
      <p:sp>
        <p:nvSpPr>
          <p:cNvPr id="6162" name="TextBox 22"/>
          <p:cNvSpPr txBox="1">
            <a:spLocks noChangeArrowheads="1"/>
          </p:cNvSpPr>
          <p:nvPr/>
        </p:nvSpPr>
        <p:spPr bwMode="auto">
          <a:xfrm>
            <a:off x="6310314" y="5500689"/>
            <a:ext cx="1441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i="1" dirty="0">
                <a:solidFill>
                  <a:prstClr val="black"/>
                </a:solidFill>
                <a:latin typeface="Calibri" panose="020F0502020204030204" pitchFamily="34" charset="0"/>
              </a:rPr>
              <a:t>Weeks-Months</a:t>
            </a:r>
          </a:p>
        </p:txBody>
      </p:sp>
      <p:sp>
        <p:nvSpPr>
          <p:cNvPr id="6163" name="TextBox 23"/>
          <p:cNvSpPr txBox="1">
            <a:spLocks noChangeArrowheads="1"/>
          </p:cNvSpPr>
          <p:nvPr/>
        </p:nvSpPr>
        <p:spPr bwMode="auto">
          <a:xfrm>
            <a:off x="8667750" y="5500689"/>
            <a:ext cx="1214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i="1">
                <a:solidFill>
                  <a:prstClr val="black"/>
                </a:solidFill>
                <a:latin typeface="Calibri" panose="020F0502020204030204" pitchFamily="34" charset="0"/>
              </a:rPr>
              <a:t>Weeks - Years</a:t>
            </a:r>
          </a:p>
        </p:txBody>
      </p:sp>
      <p:cxnSp>
        <p:nvCxnSpPr>
          <p:cNvPr id="26" name="Straight Connector 25"/>
          <p:cNvCxnSpPr/>
          <p:nvPr/>
        </p:nvCxnSpPr>
        <p:spPr>
          <a:xfrm>
            <a:off x="3309939" y="2286000"/>
            <a:ext cx="10001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0" name="Slide Number Placeholder 2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A304B6-40E6-43D4-98E6-2F6BDA2282AE}" type="slidenum">
              <a:rPr lang="en-GB" altLang="en-US">
                <a:solidFill>
                  <a:srgbClr val="898989"/>
                </a:solidFill>
                <a:latin typeface="Calibri" panose="020F0502020204030204" pitchFamily="34" charset="0"/>
              </a:rPr>
              <a:pPr eaLnBrk="1" hangingPunct="1"/>
              <a:t>15</a:t>
            </a:fld>
            <a:endParaRPr lang="en-GB" altLang="en-US">
              <a:solidFill>
                <a:srgbClr val="898989"/>
              </a:solidFill>
              <a:latin typeface="Calibri" panose="020F0502020204030204" pitchFamily="34" charset="0"/>
            </a:endParaRPr>
          </a:p>
        </p:txBody>
      </p:sp>
      <p:sp>
        <p:nvSpPr>
          <p:cNvPr id="31" name="Freeform 30"/>
          <p:cNvSpPr/>
          <p:nvPr/>
        </p:nvSpPr>
        <p:spPr>
          <a:xfrm>
            <a:off x="4308475" y="2220497"/>
            <a:ext cx="5475288" cy="2271712"/>
          </a:xfrm>
          <a:custGeom>
            <a:avLst/>
            <a:gdLst>
              <a:gd name="connsiteX0" fmla="*/ 0 w 5475514"/>
              <a:gd name="connsiteY0" fmla="*/ 76200 h 2271485"/>
              <a:gd name="connsiteX1" fmla="*/ 217714 w 5475514"/>
              <a:gd name="connsiteY1" fmla="*/ 283028 h 2271485"/>
              <a:gd name="connsiteX2" fmla="*/ 468085 w 5475514"/>
              <a:gd name="connsiteY2" fmla="*/ 870857 h 2271485"/>
              <a:gd name="connsiteX3" fmla="*/ 696685 w 5475514"/>
              <a:gd name="connsiteY3" fmla="*/ 1393371 h 2271485"/>
              <a:gd name="connsiteX4" fmla="*/ 1001485 w 5475514"/>
              <a:gd name="connsiteY4" fmla="*/ 1905000 h 2271485"/>
              <a:gd name="connsiteX5" fmla="*/ 1436914 w 5475514"/>
              <a:gd name="connsiteY5" fmla="*/ 2144485 h 2271485"/>
              <a:gd name="connsiteX6" fmla="*/ 1992085 w 5475514"/>
              <a:gd name="connsiteY6" fmla="*/ 2264228 h 2271485"/>
              <a:gd name="connsiteX7" fmla="*/ 2427514 w 5475514"/>
              <a:gd name="connsiteY7" fmla="*/ 2100943 h 2271485"/>
              <a:gd name="connsiteX8" fmla="*/ 2819400 w 5475514"/>
              <a:gd name="connsiteY8" fmla="*/ 1774371 h 2271485"/>
              <a:gd name="connsiteX9" fmla="*/ 3222171 w 5475514"/>
              <a:gd name="connsiteY9" fmla="*/ 1349828 h 2271485"/>
              <a:gd name="connsiteX10" fmla="*/ 3646714 w 5475514"/>
              <a:gd name="connsiteY10" fmla="*/ 947057 h 2271485"/>
              <a:gd name="connsiteX11" fmla="*/ 4125685 w 5475514"/>
              <a:gd name="connsiteY11" fmla="*/ 391885 h 2271485"/>
              <a:gd name="connsiteX12" fmla="*/ 4256314 w 5475514"/>
              <a:gd name="connsiteY12" fmla="*/ 228600 h 2271485"/>
              <a:gd name="connsiteX13" fmla="*/ 4463142 w 5475514"/>
              <a:gd name="connsiteY13" fmla="*/ 141514 h 2271485"/>
              <a:gd name="connsiteX14" fmla="*/ 4648200 w 5475514"/>
              <a:gd name="connsiteY14" fmla="*/ 97971 h 2271485"/>
              <a:gd name="connsiteX15" fmla="*/ 4963885 w 5475514"/>
              <a:gd name="connsiteY15" fmla="*/ 43543 h 2271485"/>
              <a:gd name="connsiteX16" fmla="*/ 5475514 w 5475514"/>
              <a:gd name="connsiteY16" fmla="*/ 0 h 22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75514" h="2271485">
                <a:moveTo>
                  <a:pt x="0" y="76200"/>
                </a:moveTo>
                <a:cubicBezTo>
                  <a:pt x="69850" y="113392"/>
                  <a:pt x="139700" y="150585"/>
                  <a:pt x="217714" y="283028"/>
                </a:cubicBezTo>
                <a:cubicBezTo>
                  <a:pt x="295728" y="415471"/>
                  <a:pt x="388257" y="685800"/>
                  <a:pt x="468085" y="870857"/>
                </a:cubicBezTo>
                <a:cubicBezTo>
                  <a:pt x="547914" y="1055914"/>
                  <a:pt x="607785" y="1221014"/>
                  <a:pt x="696685" y="1393371"/>
                </a:cubicBezTo>
                <a:cubicBezTo>
                  <a:pt x="785585" y="1565728"/>
                  <a:pt x="878114" y="1779814"/>
                  <a:pt x="1001485" y="1905000"/>
                </a:cubicBezTo>
                <a:cubicBezTo>
                  <a:pt x="1124857" y="2030186"/>
                  <a:pt x="1271814" y="2084614"/>
                  <a:pt x="1436914" y="2144485"/>
                </a:cubicBezTo>
                <a:cubicBezTo>
                  <a:pt x="1602014" y="2204356"/>
                  <a:pt x="1826985" y="2271485"/>
                  <a:pt x="1992085" y="2264228"/>
                </a:cubicBezTo>
                <a:cubicBezTo>
                  <a:pt x="2157185" y="2256971"/>
                  <a:pt x="2289628" y="2182586"/>
                  <a:pt x="2427514" y="2100943"/>
                </a:cubicBezTo>
                <a:cubicBezTo>
                  <a:pt x="2565400" y="2019300"/>
                  <a:pt x="2686957" y="1899557"/>
                  <a:pt x="2819400" y="1774371"/>
                </a:cubicBezTo>
                <a:cubicBezTo>
                  <a:pt x="2951843" y="1649185"/>
                  <a:pt x="3084285" y="1487714"/>
                  <a:pt x="3222171" y="1349828"/>
                </a:cubicBezTo>
                <a:cubicBezTo>
                  <a:pt x="3360057" y="1211942"/>
                  <a:pt x="3496128" y="1106714"/>
                  <a:pt x="3646714" y="947057"/>
                </a:cubicBezTo>
                <a:cubicBezTo>
                  <a:pt x="3797300" y="787400"/>
                  <a:pt x="4024085" y="511628"/>
                  <a:pt x="4125685" y="391885"/>
                </a:cubicBezTo>
                <a:cubicBezTo>
                  <a:pt x="4227285" y="272142"/>
                  <a:pt x="4200071" y="270328"/>
                  <a:pt x="4256314" y="228600"/>
                </a:cubicBezTo>
                <a:cubicBezTo>
                  <a:pt x="4312557" y="186872"/>
                  <a:pt x="4397828" y="163285"/>
                  <a:pt x="4463142" y="141514"/>
                </a:cubicBezTo>
                <a:cubicBezTo>
                  <a:pt x="4528456" y="119743"/>
                  <a:pt x="4564743" y="114300"/>
                  <a:pt x="4648200" y="97971"/>
                </a:cubicBezTo>
                <a:cubicBezTo>
                  <a:pt x="4731657" y="81643"/>
                  <a:pt x="4826000" y="59871"/>
                  <a:pt x="4963885" y="43543"/>
                </a:cubicBezTo>
                <a:cubicBezTo>
                  <a:pt x="5101770" y="27215"/>
                  <a:pt x="5288642" y="13607"/>
                  <a:pt x="5475514" y="0"/>
                </a:cubicBezTo>
              </a:path>
            </a:pathLst>
          </a:custGeom>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solidFill>
                <a:prstClr val="black"/>
              </a:solidFill>
              <a:latin typeface="Calibri"/>
            </a:endParaRPr>
          </a:p>
        </p:txBody>
      </p:sp>
      <p:sp>
        <p:nvSpPr>
          <p:cNvPr id="32" name="TextBox 31"/>
          <p:cNvSpPr txBox="1">
            <a:spLocks noChangeArrowheads="1"/>
          </p:cNvSpPr>
          <p:nvPr/>
        </p:nvSpPr>
        <p:spPr bwMode="auto">
          <a:xfrm rot="4038204">
            <a:off x="4144963" y="3473451"/>
            <a:ext cx="123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dirty="0">
                <a:solidFill>
                  <a:prstClr val="black"/>
                </a:solidFill>
                <a:latin typeface="Gill Sans MT" panose="020B0502020104020203" pitchFamily="34" charset="0"/>
              </a:rPr>
              <a:t>Disruption</a:t>
            </a:r>
          </a:p>
        </p:txBody>
      </p:sp>
      <p:sp>
        <p:nvSpPr>
          <p:cNvPr id="33" name="TextBox 32"/>
          <p:cNvSpPr txBox="1">
            <a:spLocks noChangeArrowheads="1"/>
          </p:cNvSpPr>
          <p:nvPr/>
        </p:nvSpPr>
        <p:spPr bwMode="auto">
          <a:xfrm rot="-2817544">
            <a:off x="7418389" y="3576639"/>
            <a:ext cx="9286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dirty="0">
                <a:solidFill>
                  <a:prstClr val="black"/>
                </a:solidFill>
                <a:latin typeface="Gill Sans MT" panose="020B0502020104020203" pitchFamily="34" charset="0"/>
              </a:rPr>
              <a:t>Recovery</a:t>
            </a:r>
          </a:p>
        </p:txBody>
      </p:sp>
      <p:sp>
        <p:nvSpPr>
          <p:cNvPr id="34" name="TextBox 33"/>
          <p:cNvSpPr txBox="1">
            <a:spLocks noChangeArrowheads="1"/>
          </p:cNvSpPr>
          <p:nvPr/>
        </p:nvSpPr>
        <p:spPr bwMode="auto">
          <a:xfrm>
            <a:off x="4310063" y="4500564"/>
            <a:ext cx="1643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dirty="0">
                <a:solidFill>
                  <a:prstClr val="black"/>
                </a:solidFill>
                <a:latin typeface="Calibri" panose="020F0502020204030204" pitchFamily="34" charset="0"/>
              </a:rPr>
              <a:t>Search Rescue Care</a:t>
            </a:r>
          </a:p>
        </p:txBody>
      </p:sp>
      <p:sp>
        <p:nvSpPr>
          <p:cNvPr id="35" name="TextBox 34"/>
          <p:cNvSpPr txBox="1">
            <a:spLocks noChangeArrowheads="1"/>
          </p:cNvSpPr>
          <p:nvPr/>
        </p:nvSpPr>
        <p:spPr bwMode="auto">
          <a:xfrm>
            <a:off x="6167438" y="4572001"/>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a:solidFill>
                  <a:prstClr val="black"/>
                </a:solidFill>
                <a:latin typeface="Calibri" panose="020F0502020204030204" pitchFamily="34" charset="0"/>
              </a:rPr>
              <a:t>Temporary housing services</a:t>
            </a:r>
          </a:p>
        </p:txBody>
      </p:sp>
      <p:sp>
        <p:nvSpPr>
          <p:cNvPr id="36" name="TextBox 35"/>
          <p:cNvSpPr txBox="1">
            <a:spLocks noChangeArrowheads="1"/>
          </p:cNvSpPr>
          <p:nvPr/>
        </p:nvSpPr>
        <p:spPr bwMode="auto">
          <a:xfrm>
            <a:off x="8882063" y="4500564"/>
            <a:ext cx="785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a:solidFill>
                  <a:prstClr val="black"/>
                </a:solidFill>
                <a:latin typeface="Calibri" panose="020F0502020204030204" pitchFamily="34" charset="0"/>
              </a:rPr>
              <a:t>Rebuild</a:t>
            </a:r>
          </a:p>
        </p:txBody>
      </p:sp>
      <p:sp>
        <p:nvSpPr>
          <p:cNvPr id="38" name="TextBox 37"/>
          <p:cNvSpPr txBox="1">
            <a:spLocks noChangeArrowheads="1"/>
          </p:cNvSpPr>
          <p:nvPr/>
        </p:nvSpPr>
        <p:spPr bwMode="auto">
          <a:xfrm>
            <a:off x="2024064" y="6215064"/>
            <a:ext cx="728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prstClr val="black"/>
                </a:solidFill>
                <a:latin typeface="Calibri" panose="020F0502020204030204" pitchFamily="34" charset="0"/>
              </a:rPr>
              <a:t>Relief and rehabilitation often with the help of outside agencies</a:t>
            </a:r>
          </a:p>
        </p:txBody>
      </p:sp>
      <p:sp>
        <p:nvSpPr>
          <p:cNvPr id="29" name="Flowchart: Sequential Access Storage 28"/>
          <p:cNvSpPr/>
          <p:nvPr/>
        </p:nvSpPr>
        <p:spPr>
          <a:xfrm>
            <a:off x="123568" y="703534"/>
            <a:ext cx="3562065" cy="2347415"/>
          </a:xfrm>
          <a:prstGeom prst="flowChartMagneticTap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1" u="none" strike="noStrike" kern="0" cap="none" spc="0" normalizeH="0" baseline="0" noProof="0" dirty="0">
                <a:ln>
                  <a:noFill/>
                </a:ln>
                <a:solidFill>
                  <a:srgbClr val="0070C0"/>
                </a:solidFill>
                <a:effectLst/>
                <a:uLnTx/>
                <a:uFillTx/>
                <a:latin typeface="Calibri" panose="020F0502020204030204"/>
                <a:ea typeface="+mn-ea"/>
                <a:cs typeface="+mn-cs"/>
              </a:rPr>
              <a:t>The shape of the curve depends on the nature of the event. The scale, severity and length of warning will all affect the curve.</a:t>
            </a:r>
          </a:p>
        </p:txBody>
      </p:sp>
      <p:sp>
        <p:nvSpPr>
          <p:cNvPr id="37" name="Flowchart: Sequential Access Storage 36"/>
          <p:cNvSpPr/>
          <p:nvPr/>
        </p:nvSpPr>
        <p:spPr>
          <a:xfrm>
            <a:off x="123568" y="688679"/>
            <a:ext cx="3562065" cy="2347415"/>
          </a:xfrm>
          <a:prstGeom prst="flowChartMagneticTap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0070C0"/>
                </a:solidFill>
                <a:effectLst/>
                <a:uLnTx/>
                <a:uFillTx/>
                <a:latin typeface="Calibri" panose="020F0502020204030204"/>
                <a:ea typeface="+mn-ea"/>
                <a:cs typeface="+mn-cs"/>
              </a:rPr>
              <a:t>Will the shape of the curve be the same for different events?</a:t>
            </a:r>
          </a:p>
        </p:txBody>
      </p:sp>
      <p:sp>
        <p:nvSpPr>
          <p:cNvPr id="39" name="Title 1"/>
          <p:cNvSpPr txBox="1">
            <a:spLocks/>
          </p:cNvSpPr>
          <p:nvPr/>
        </p:nvSpPr>
        <p:spPr>
          <a:xfrm>
            <a:off x="909638" y="77039"/>
            <a:ext cx="10515600" cy="64134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FF0000"/>
                </a:solidFill>
                <a:effectLst/>
                <a:uLnTx/>
                <a:uFillTx/>
                <a:latin typeface="Calibri" panose="020F0502020204030204"/>
                <a:ea typeface="+mj-ea"/>
                <a:cs typeface="+mj-cs"/>
              </a:rPr>
              <a:t>Park’s model of hazard response</a:t>
            </a:r>
          </a:p>
        </p:txBody>
      </p:sp>
      <p:sp>
        <p:nvSpPr>
          <p:cNvPr id="6" name="Explosion 1 5"/>
          <p:cNvSpPr/>
          <p:nvPr/>
        </p:nvSpPr>
        <p:spPr>
          <a:xfrm>
            <a:off x="3803513" y="1812471"/>
            <a:ext cx="1141411" cy="889132"/>
          </a:xfrm>
          <a:prstGeom prst="irregularSeal1">
            <a:avLst/>
          </a:prstGeom>
          <a:solidFill>
            <a:srgbClr val="FF6600">
              <a:alpha val="7803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Hazard event</a:t>
            </a:r>
          </a:p>
        </p:txBody>
      </p:sp>
    </p:spTree>
    <p:extLst>
      <p:ext uri="{BB962C8B-B14F-4D97-AF65-F5344CB8AC3E}">
        <p14:creationId xmlns:p14="http://schemas.microsoft.com/office/powerpoint/2010/main" val="611305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25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200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1000"/>
                                        <p:tgtEl>
                                          <p:spTgt spid="37"/>
                                        </p:tgtEl>
                                      </p:cBhvr>
                                    </p:animEffect>
                                    <p:set>
                                      <p:cBhvr>
                                        <p:cTn id="55" dur="1" fill="hold">
                                          <p:stCondLst>
                                            <p:cond delay="999"/>
                                          </p:stCondLst>
                                        </p:cTn>
                                        <p:tgtEl>
                                          <p:spTgt spid="3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8" grpId="0"/>
      <p:bldP spid="29" grpId="0" animBg="1"/>
      <p:bldP spid="37" grpId="0" animBg="1"/>
      <p:bldP spid="37"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1239703"/>
              </p:ext>
            </p:extLst>
          </p:nvPr>
        </p:nvGraphicFramePr>
        <p:xfrm>
          <a:off x="1309064" y="935916"/>
          <a:ext cx="4248472" cy="5803940"/>
        </p:xfrm>
        <a:graphic>
          <a:graphicData uri="http://schemas.openxmlformats.org/drawingml/2006/table">
            <a:tbl>
              <a:tblPr firstRow="1" bandRow="1"/>
              <a:tblGrid>
                <a:gridCol w="4248472">
                  <a:extLst>
                    <a:ext uri="{9D8B030D-6E8A-4147-A177-3AD203B41FA5}">
                      <a16:colId xmlns:a16="http://schemas.microsoft.com/office/drawing/2014/main" val="20000"/>
                    </a:ext>
                  </a:extLst>
                </a:gridCol>
              </a:tblGrid>
              <a:tr h="1123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2000" dirty="0">
                          <a:latin typeface="+mn-lt"/>
                        </a:rPr>
                        <a:t>Stage 1:</a:t>
                      </a:r>
                    </a:p>
                    <a:p>
                      <a:pPr algn="ctr"/>
                      <a:r>
                        <a:rPr lang="en-GB" sz="2000" dirty="0">
                          <a:latin typeface="+mn-lt"/>
                        </a:rPr>
                        <a:t>Normality, attempts made to modify the</a:t>
                      </a:r>
                      <a:r>
                        <a:rPr lang="en-GB" sz="2000" baseline="0" dirty="0">
                          <a:latin typeface="+mn-lt"/>
                        </a:rPr>
                        <a:t> event before it happens.</a:t>
                      </a:r>
                      <a:endParaRPr lang="en-GB" sz="2000" dirty="0">
                        <a:latin typeface="+mn-lt"/>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23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2000" dirty="0">
                          <a:latin typeface="+mn-lt"/>
                        </a:rPr>
                        <a:t>Stage 2:</a:t>
                      </a:r>
                    </a:p>
                    <a:p>
                      <a:pPr algn="ctr"/>
                      <a:r>
                        <a:rPr lang="en-GB" sz="2000" dirty="0">
                          <a:latin typeface="+mn-lt"/>
                        </a:rPr>
                        <a:t>The event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23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2000" dirty="0">
                          <a:latin typeface="+mn-lt"/>
                        </a:rPr>
                        <a:t>Stage 3:</a:t>
                      </a:r>
                    </a:p>
                    <a:p>
                      <a:pPr algn="ctr"/>
                      <a:r>
                        <a:rPr lang="en-GB" sz="2000" dirty="0">
                          <a:latin typeface="+mn-lt"/>
                        </a:rPr>
                        <a:t>Emergency</a:t>
                      </a:r>
                      <a:r>
                        <a:rPr lang="en-GB" sz="2000" baseline="0" dirty="0">
                          <a:latin typeface="+mn-lt"/>
                        </a:rPr>
                        <a:t> search and rescue</a:t>
                      </a:r>
                      <a:endParaRPr lang="en-GB" sz="2000" dirty="0">
                        <a:latin typeface="+mn-lt"/>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23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2000" dirty="0">
                          <a:latin typeface="+mn-lt"/>
                        </a:rPr>
                        <a:t>Stage 4:</a:t>
                      </a:r>
                    </a:p>
                    <a:p>
                      <a:pPr algn="ctr"/>
                      <a:r>
                        <a:rPr lang="en-GB" sz="2000" dirty="0">
                          <a:latin typeface="+mn-lt"/>
                        </a:rPr>
                        <a:t>Relief and Rehabilitation including national and international help.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23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2000" dirty="0">
                          <a:latin typeface="+mn-lt"/>
                        </a:rPr>
                        <a:t>Stage 5:</a:t>
                      </a:r>
                    </a:p>
                    <a:p>
                      <a:pPr algn="ctr"/>
                      <a:r>
                        <a:rPr lang="en-GB" sz="2000" dirty="0">
                          <a:latin typeface="+mn-lt"/>
                        </a:rPr>
                        <a:t>Nature of recovery related to the need to reduce vulnerability</a:t>
                      </a:r>
                      <a:r>
                        <a:rPr lang="en-GB" sz="2000" baseline="0" dirty="0">
                          <a:latin typeface="+mn-lt"/>
                        </a:rPr>
                        <a:t> and the need to restore normality ASAP.</a:t>
                      </a:r>
                      <a:endParaRPr lang="en-GB" sz="2000" dirty="0">
                        <a:latin typeface="+mn-lt"/>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6806219" y="5416417"/>
            <a:ext cx="3528392" cy="1323439"/>
          </a:xfrm>
          <a:prstGeom prst="rect">
            <a:avLst/>
          </a:prstGeom>
          <a:solidFill>
            <a:srgbClr val="CC0000"/>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1"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1" u="none" strike="noStrike" kern="0" cap="none" spc="0" normalizeH="0" baseline="0" noProof="0" dirty="0">
                <a:ln>
                  <a:noFill/>
                </a:ln>
                <a:solidFill>
                  <a:schemeClr val="bg1"/>
                </a:solidFill>
                <a:effectLst/>
                <a:uLnTx/>
                <a:uFillTx/>
              </a:rPr>
              <a:t>Is there improvement or just a return to normality?</a:t>
            </a:r>
            <a:endParaRPr lang="en-GB" sz="2000" i="1" kern="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1" u="none" strike="noStrike" kern="0" cap="none" spc="0" normalizeH="0" baseline="0" noProof="0" dirty="0">
              <a:ln>
                <a:noFill/>
              </a:ln>
              <a:solidFill>
                <a:schemeClr val="bg1"/>
              </a:solidFill>
              <a:effectLst/>
              <a:uLnTx/>
              <a:uFillTx/>
            </a:endParaRPr>
          </a:p>
        </p:txBody>
      </p:sp>
      <p:sp>
        <p:nvSpPr>
          <p:cNvPr id="6" name="Right Arrow 5"/>
          <p:cNvSpPr/>
          <p:nvPr/>
        </p:nvSpPr>
        <p:spPr>
          <a:xfrm>
            <a:off x="5647764" y="5873676"/>
            <a:ext cx="1054250" cy="548640"/>
          </a:xfrm>
          <a:prstGeom prst="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5816457" y="81550"/>
            <a:ext cx="5507916" cy="1235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400" b="1" dirty="0">
                <a:solidFill>
                  <a:srgbClr val="FF0000"/>
                </a:solidFill>
                <a:latin typeface="Calibri" panose="020F0502020204030204"/>
              </a:rPr>
              <a:t>Park’s model of hazard </a:t>
            </a:r>
          </a:p>
          <a:p>
            <a:pPr algn="ctr"/>
            <a:r>
              <a:rPr lang="en-GB" sz="3400" b="1" dirty="0">
                <a:solidFill>
                  <a:srgbClr val="FF0000"/>
                </a:solidFill>
                <a:latin typeface="Calibri" panose="020F0502020204030204"/>
              </a:rPr>
              <a:t>response</a:t>
            </a:r>
          </a:p>
        </p:txBody>
      </p:sp>
    </p:spTree>
    <p:extLst>
      <p:ext uri="{BB962C8B-B14F-4D97-AF65-F5344CB8AC3E}">
        <p14:creationId xmlns:p14="http://schemas.microsoft.com/office/powerpoint/2010/main" val="289831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Model to follow from AJM</a:t>
            </a:r>
          </a:p>
          <a:p>
            <a:endParaRPr lang="en-GB" dirty="0"/>
          </a:p>
        </p:txBody>
      </p:sp>
      <p:pic>
        <p:nvPicPr>
          <p:cNvPr id="4" name="Picture 3"/>
          <p:cNvPicPr>
            <a:picLocks noChangeAspect="1"/>
          </p:cNvPicPr>
          <p:nvPr/>
        </p:nvPicPr>
        <p:blipFill>
          <a:blip r:embed="rId2"/>
          <a:stretch>
            <a:fillRect/>
          </a:stretch>
        </p:blipFill>
        <p:spPr>
          <a:xfrm>
            <a:off x="1855695" y="29462"/>
            <a:ext cx="8477546" cy="6870787"/>
          </a:xfrm>
          <a:prstGeom prst="rect">
            <a:avLst/>
          </a:prstGeom>
        </p:spPr>
      </p:pic>
    </p:spTree>
    <p:extLst>
      <p:ext uri="{BB962C8B-B14F-4D97-AF65-F5344CB8AC3E}">
        <p14:creationId xmlns:p14="http://schemas.microsoft.com/office/powerpoint/2010/main" val="207031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057"/>
            <a:ext cx="10515600" cy="1325563"/>
          </a:xfrm>
        </p:spPr>
        <p:txBody>
          <a:bodyPr/>
          <a:lstStyle/>
          <a:p>
            <a:r>
              <a:rPr lang="en-GB" dirty="0">
                <a:solidFill>
                  <a:srgbClr val="FF0000"/>
                </a:solidFill>
                <a:latin typeface="+mn-lt"/>
              </a:rPr>
              <a:t>Park’s response model</a:t>
            </a:r>
          </a:p>
        </p:txBody>
      </p:sp>
      <p:sp>
        <p:nvSpPr>
          <p:cNvPr id="3" name="Content Placeholder 2"/>
          <p:cNvSpPr>
            <a:spLocks noGrp="1"/>
          </p:cNvSpPr>
          <p:nvPr>
            <p:ph idx="1"/>
          </p:nvPr>
        </p:nvSpPr>
        <p:spPr/>
        <p:txBody>
          <a:bodyPr/>
          <a:lstStyle/>
          <a:p>
            <a:pPr marL="0" indent="0">
              <a:buNone/>
            </a:pPr>
            <a:r>
              <a:rPr lang="en-GB" dirty="0"/>
              <a:t>1) On your copy of Park’s response model, draw two different curves for:</a:t>
            </a:r>
          </a:p>
          <a:p>
            <a:endParaRPr lang="en-GB" dirty="0"/>
          </a:p>
          <a:p>
            <a:pPr marL="514350" indent="-514350">
              <a:buAutoNum type="alphaLcParenR"/>
            </a:pPr>
            <a:r>
              <a:rPr lang="en-GB" dirty="0">
                <a:solidFill>
                  <a:srgbClr val="0070C0"/>
                </a:solidFill>
              </a:rPr>
              <a:t>A powerful earthquake in a LEDC with high population density;</a:t>
            </a:r>
          </a:p>
          <a:p>
            <a:pPr marL="514350" indent="-514350">
              <a:buAutoNum type="alphaLcParenR"/>
            </a:pPr>
            <a:r>
              <a:rPr lang="en-GB" dirty="0">
                <a:solidFill>
                  <a:srgbClr val="C00000"/>
                </a:solidFill>
              </a:rPr>
              <a:t>Flooding after prolonged rain in a MEDC.</a:t>
            </a:r>
          </a:p>
          <a:p>
            <a:pPr marL="0" indent="0">
              <a:buNone/>
            </a:pPr>
            <a:r>
              <a:rPr lang="en-GB" dirty="0"/>
              <a:t> </a:t>
            </a:r>
            <a:r>
              <a:rPr lang="en-GB" i="1" dirty="0"/>
              <a:t>Use two different colours.</a:t>
            </a:r>
          </a:p>
          <a:p>
            <a:pPr marL="0" indent="0">
              <a:buNone/>
            </a:pPr>
            <a:endParaRPr lang="en-GB" dirty="0"/>
          </a:p>
          <a:p>
            <a:pPr marL="0" indent="0">
              <a:buNone/>
            </a:pPr>
            <a:r>
              <a:rPr lang="en-GB" dirty="0"/>
              <a:t>2) Write a paragraph explaining the different shapes of the curves.</a:t>
            </a:r>
          </a:p>
          <a:p>
            <a:pPr marL="0" indent="0">
              <a:buNone/>
            </a:pPr>
            <a:endParaRPr lang="en-GB" i="1" dirty="0"/>
          </a:p>
          <a:p>
            <a:pPr marL="0" indent="0">
              <a:buNone/>
            </a:pPr>
            <a:endParaRPr lang="en-GB" i="1" dirty="0"/>
          </a:p>
        </p:txBody>
      </p:sp>
    </p:spTree>
    <p:extLst>
      <p:ext uri="{BB962C8B-B14F-4D97-AF65-F5344CB8AC3E}">
        <p14:creationId xmlns:p14="http://schemas.microsoft.com/office/powerpoint/2010/main" val="331178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26778" y="433618"/>
            <a:ext cx="9766540" cy="597341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1" u="sng" strike="noStrike" kern="1200" cap="none" spc="0" normalizeH="0" baseline="0" noProof="0" dirty="0">
                <a:ln>
                  <a:noFill/>
                </a:ln>
                <a:solidFill>
                  <a:srgbClr val="CC0000"/>
                </a:solidFill>
                <a:effectLst/>
                <a:uLnTx/>
                <a:uFillTx/>
                <a:latin typeface="Calibri"/>
              </a:rPr>
              <a:t>How is the Park model useful?</a:t>
            </a:r>
            <a:r>
              <a:rPr kumimoji="0" lang="en-GB" sz="2800" b="1" i="1" u="sng" strike="noStrike" kern="1200" cap="none" spc="0" normalizeH="0" noProof="0" dirty="0">
                <a:ln>
                  <a:noFill/>
                </a:ln>
                <a:solidFill>
                  <a:srgbClr val="CC0000"/>
                </a:solidFill>
                <a:effectLst/>
                <a:uLnTx/>
                <a:uFillTx/>
                <a:latin typeface="Calibri"/>
              </a:rPr>
              <a:t> </a:t>
            </a:r>
            <a:r>
              <a:rPr kumimoji="0" lang="en-GB" sz="2800" b="1" i="0" u="sng" strike="noStrike" kern="1200" cap="none" spc="0" normalizeH="0" noProof="0" dirty="0">
                <a:ln>
                  <a:noFill/>
                </a:ln>
                <a:solidFill>
                  <a:srgbClr val="CC0000"/>
                </a:solidFill>
                <a:effectLst/>
                <a:uLnTx/>
                <a:uFillTx/>
                <a:latin typeface="Calibri"/>
              </a:rPr>
              <a:t>It</a:t>
            </a:r>
            <a:r>
              <a:rPr kumimoji="0" lang="en-GB" sz="2800" b="1" i="0" u="sng" strike="noStrike" kern="1200" cap="none" spc="0" normalizeH="0" baseline="0" noProof="0" dirty="0">
                <a:ln>
                  <a:noFill/>
                </a:ln>
                <a:solidFill>
                  <a:srgbClr val="CC0000"/>
                </a:solidFill>
                <a:effectLst/>
                <a:uLnTx/>
                <a:uFillTx/>
                <a:latin typeface="Calibri"/>
              </a:rPr>
              <a:t> takes into account</a:t>
            </a:r>
            <a:r>
              <a:rPr kumimoji="0" lang="en-GB" sz="2800" b="1" i="0" u="none" strike="noStrike" kern="1200" cap="none" spc="0" normalizeH="0" baseline="0" noProof="0" dirty="0">
                <a:ln>
                  <a:noFill/>
                </a:ln>
                <a:solidFill>
                  <a:srgbClr val="CC0000"/>
                </a:solidFill>
                <a:effectLst/>
                <a:uLnTx/>
                <a:uFillTx/>
                <a:latin typeface="Calibri"/>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That hazards are inconsistent. Things such as the magnitude of the hazard, the development of places affected and the amount of aid received change over time. </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All hazards have different impacts and responses (Haiti for example had immediate impact whereas Montserrat took place over several years).</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In hazard events that affect multiple countries, each country has its own curve</a:t>
            </a:r>
            <a:r>
              <a:rPr kumimoji="0" lang="en-GB" sz="2800" b="0" i="0" u="none" strike="noStrike" kern="1200" cap="none" spc="0" normalizeH="0" noProof="0" dirty="0">
                <a:ln>
                  <a:noFill/>
                </a:ln>
                <a:solidFill>
                  <a:sysClr val="windowText" lastClr="000000"/>
                </a:solidFill>
                <a:effectLst/>
                <a:uLnTx/>
                <a:uFillTx/>
                <a:latin typeface="Calibri"/>
                <a:ea typeface="+mn-ea"/>
                <a:cs typeface="+mn-cs"/>
              </a:rPr>
              <a:t> and comparisons can be made.</a:t>
            </a: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5667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47410"/>
            <a:ext cx="10515600" cy="1325563"/>
          </a:xfrm>
        </p:spPr>
        <p:txBody>
          <a:bodyPr>
            <a:normAutofit/>
          </a:bodyPr>
          <a:lstStyle/>
          <a:p>
            <a:r>
              <a:rPr lang="en-GB" sz="4000" dirty="0">
                <a:latin typeface="+mn-lt"/>
              </a:rPr>
              <a:t>Which other topics and examples have involved responses like these? </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282" t="18330"/>
          <a:stretch/>
        </p:blipFill>
        <p:spPr bwMode="auto">
          <a:xfrm>
            <a:off x="4296259" y="2078618"/>
            <a:ext cx="3599481" cy="394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56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67517" y="318873"/>
            <a:ext cx="9573170" cy="28162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3000" dirty="0"/>
              <a:t>Read through the tweets from Steve C</a:t>
            </a:r>
            <a:r>
              <a:rPr lang="en-US" sz="3000" dirty="0" err="1">
                <a:ea typeface="Helvetica Neue LT Pro 75" charset="0"/>
                <a:cs typeface="Helvetica Neue LT Pro 75" charset="0"/>
              </a:rPr>
              <a:t>ranidge</a:t>
            </a:r>
            <a:r>
              <a:rPr lang="en-US" sz="3000" dirty="0">
                <a:ea typeface="Helvetica Neue LT Pro 75" charset="0"/>
                <a:cs typeface="Helvetica Neue LT Pro 75" charset="0"/>
              </a:rPr>
              <a:t>, a tourist who arrived in Nepal just before an earthquake. </a:t>
            </a:r>
          </a:p>
          <a:p>
            <a:pPr marL="0" indent="0">
              <a:buFont typeface="Arial" pitchFamily="34" charset="0"/>
              <a:buNone/>
            </a:pPr>
            <a:endParaRPr lang="en-US" sz="3000" dirty="0">
              <a:ea typeface="Helvetica Neue LT Pro 75" charset="0"/>
              <a:cs typeface="Helvetica Neue LT Pro 75" charset="0"/>
            </a:endParaRPr>
          </a:p>
          <a:p>
            <a:pPr marL="0" indent="0">
              <a:buFont typeface="Arial" pitchFamily="34" charset="0"/>
              <a:buNone/>
            </a:pPr>
            <a:r>
              <a:rPr lang="en-US" sz="3000" b="1" dirty="0">
                <a:ea typeface="Helvetica Neue LT Pro 75" charset="0"/>
                <a:cs typeface="Helvetica Neue LT Pro 75" charset="0"/>
              </a:rPr>
              <a:t>Task: </a:t>
            </a:r>
            <a:r>
              <a:rPr lang="en-US" sz="3000" dirty="0">
                <a:ea typeface="Helvetica Neue LT Pro 75" charset="0"/>
                <a:cs typeface="Helvetica Neue LT Pro 75" charset="0"/>
              </a:rPr>
              <a:t>Create a living graph by placing these statements onto the Park Model. </a:t>
            </a:r>
            <a:endParaRPr lang="en-GB" sz="3000" dirty="0"/>
          </a:p>
        </p:txBody>
      </p:sp>
      <p:pic>
        <p:nvPicPr>
          <p:cNvPr id="5" name="Picture 2" descr="http://centricprojects.org/wp-content/uploads/2015/05/nepal-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17" y="3294743"/>
            <a:ext cx="5857832" cy="33618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691119" y="4240100"/>
            <a:ext cx="4299135" cy="2416460"/>
          </a:xfrm>
          <a:prstGeom prst="rect">
            <a:avLst/>
          </a:prstGeom>
        </p:spPr>
      </p:pic>
    </p:spTree>
    <p:extLst>
      <p:ext uri="{BB962C8B-B14F-4D97-AF65-F5344CB8AC3E}">
        <p14:creationId xmlns:p14="http://schemas.microsoft.com/office/powerpoint/2010/main" val="2421623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8034" y="105284"/>
            <a:ext cx="2940134" cy="257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2456" y="2719459"/>
            <a:ext cx="2925713" cy="139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4488" y="105285"/>
            <a:ext cx="2928222" cy="267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04488" y="2785203"/>
            <a:ext cx="2937626" cy="137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6688" y="105285"/>
            <a:ext cx="2928221" cy="2673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4488" y="4160275"/>
            <a:ext cx="2873103" cy="120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60428" y="4093275"/>
            <a:ext cx="2880000" cy="646331"/>
          </a:xfrm>
          <a:prstGeom prst="rect">
            <a:avLst/>
          </a:prstGeom>
          <a:solidFill>
            <a:schemeClr val="bg1"/>
          </a:solidFill>
          <a:ln>
            <a:solidFill>
              <a:schemeClr val="tx1"/>
            </a:solidFill>
          </a:ln>
        </p:spPr>
        <p:txBody>
          <a:bodyPr wrap="square" rtlCol="0">
            <a:spAutoFit/>
          </a:bodyPr>
          <a:lstStyle/>
          <a:p>
            <a:r>
              <a:rPr lang="en-GB" dirty="0">
                <a:solidFill>
                  <a:prstClr val="black"/>
                </a:solidFill>
                <a:latin typeface="Calibri"/>
              </a:rPr>
              <a:t>Stage 1 – modifying the cause and event </a:t>
            </a:r>
          </a:p>
        </p:txBody>
      </p:sp>
      <p:sp>
        <p:nvSpPr>
          <p:cNvPr id="17" name="TextBox 16"/>
          <p:cNvSpPr txBox="1"/>
          <p:nvPr/>
        </p:nvSpPr>
        <p:spPr>
          <a:xfrm>
            <a:off x="1674850" y="4954167"/>
            <a:ext cx="2708177" cy="369332"/>
          </a:xfrm>
          <a:prstGeom prst="rect">
            <a:avLst/>
          </a:prstGeom>
          <a:solidFill>
            <a:schemeClr val="bg1"/>
          </a:solidFill>
          <a:ln>
            <a:solidFill>
              <a:schemeClr val="tx1"/>
            </a:solidFill>
          </a:ln>
        </p:spPr>
        <p:txBody>
          <a:bodyPr wrap="none" rtlCol="0">
            <a:spAutoFit/>
          </a:bodyPr>
          <a:lstStyle/>
          <a:p>
            <a:r>
              <a:rPr lang="en-GB" dirty="0">
                <a:solidFill>
                  <a:prstClr val="black"/>
                </a:solidFill>
                <a:latin typeface="Calibri"/>
              </a:rPr>
              <a:t>Stage 2 – Hazardous event </a:t>
            </a:r>
          </a:p>
        </p:txBody>
      </p:sp>
      <p:sp>
        <p:nvSpPr>
          <p:cNvPr id="18" name="TextBox 17"/>
          <p:cNvSpPr txBox="1"/>
          <p:nvPr/>
        </p:nvSpPr>
        <p:spPr>
          <a:xfrm>
            <a:off x="1660428" y="5554332"/>
            <a:ext cx="2888996" cy="646331"/>
          </a:xfrm>
          <a:prstGeom prst="rect">
            <a:avLst/>
          </a:prstGeom>
          <a:solidFill>
            <a:schemeClr val="bg1"/>
          </a:solidFill>
          <a:ln>
            <a:solidFill>
              <a:schemeClr val="tx1"/>
            </a:solidFill>
          </a:ln>
        </p:spPr>
        <p:txBody>
          <a:bodyPr wrap="none" rtlCol="0">
            <a:spAutoFit/>
          </a:bodyPr>
          <a:lstStyle/>
          <a:p>
            <a:r>
              <a:rPr lang="en-GB" dirty="0">
                <a:solidFill>
                  <a:prstClr val="black"/>
                </a:solidFill>
                <a:latin typeface="Calibri"/>
              </a:rPr>
              <a:t>Stage 3 – search, rescue and </a:t>
            </a:r>
          </a:p>
          <a:p>
            <a:r>
              <a:rPr lang="en-GB" dirty="0">
                <a:solidFill>
                  <a:prstClr val="black"/>
                </a:solidFill>
                <a:latin typeface="Calibri"/>
              </a:rPr>
              <a:t>care </a:t>
            </a:r>
          </a:p>
        </p:txBody>
      </p:sp>
      <p:sp>
        <p:nvSpPr>
          <p:cNvPr id="19" name="TextBox 18"/>
          <p:cNvSpPr txBox="1"/>
          <p:nvPr/>
        </p:nvSpPr>
        <p:spPr>
          <a:xfrm>
            <a:off x="4656160" y="4093275"/>
            <a:ext cx="2880000" cy="1200329"/>
          </a:xfrm>
          <a:prstGeom prst="rect">
            <a:avLst/>
          </a:prstGeom>
          <a:solidFill>
            <a:schemeClr val="bg1"/>
          </a:solidFill>
          <a:ln>
            <a:solidFill>
              <a:schemeClr val="tx1"/>
            </a:solidFill>
          </a:ln>
        </p:spPr>
        <p:txBody>
          <a:bodyPr wrap="square" rtlCol="0">
            <a:spAutoFit/>
          </a:bodyPr>
          <a:lstStyle/>
          <a:p>
            <a:r>
              <a:rPr lang="en-GB" dirty="0">
                <a:solidFill>
                  <a:prstClr val="black"/>
                </a:solidFill>
                <a:latin typeface="Calibri"/>
              </a:rPr>
              <a:t>Stage 4 – Relief and rehabilitation. May include outside help  (national or international) </a:t>
            </a:r>
          </a:p>
        </p:txBody>
      </p:sp>
      <p:sp>
        <p:nvSpPr>
          <p:cNvPr id="20" name="TextBox 19"/>
          <p:cNvSpPr txBox="1"/>
          <p:nvPr/>
        </p:nvSpPr>
        <p:spPr>
          <a:xfrm>
            <a:off x="4656160" y="5397024"/>
            <a:ext cx="2880000" cy="1200329"/>
          </a:xfrm>
          <a:prstGeom prst="rect">
            <a:avLst/>
          </a:prstGeom>
          <a:solidFill>
            <a:schemeClr val="bg1"/>
          </a:solidFill>
          <a:ln>
            <a:solidFill>
              <a:schemeClr val="tx1"/>
            </a:solidFill>
          </a:ln>
        </p:spPr>
        <p:txBody>
          <a:bodyPr wrap="square" rtlCol="0">
            <a:spAutoFit/>
          </a:bodyPr>
          <a:lstStyle/>
          <a:p>
            <a:r>
              <a:rPr lang="en-GB" dirty="0">
                <a:solidFill>
                  <a:prstClr val="black"/>
                </a:solidFill>
                <a:latin typeface="Calibri"/>
              </a:rPr>
              <a:t>Stage 5 – Nature of recovery related to the need to reduce vulnerability and restore normality </a:t>
            </a:r>
          </a:p>
        </p:txBody>
      </p:sp>
      <p:grpSp>
        <p:nvGrpSpPr>
          <p:cNvPr id="7" name="Group 6"/>
          <p:cNvGrpSpPr/>
          <p:nvPr/>
        </p:nvGrpSpPr>
        <p:grpSpPr>
          <a:xfrm>
            <a:off x="1670730" y="2748115"/>
            <a:ext cx="2940135" cy="1319894"/>
            <a:chOff x="146729" y="2748115"/>
            <a:chExt cx="2940135" cy="1319894"/>
          </a:xfrm>
        </p:grpSpPr>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6729" y="2748115"/>
              <a:ext cx="2940135" cy="131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9512" y="2780928"/>
              <a:ext cx="962929" cy="126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grpSp>
      <p:sp>
        <p:nvSpPr>
          <p:cNvPr id="8" name="TextBox 7"/>
          <p:cNvSpPr txBox="1"/>
          <p:nvPr/>
        </p:nvSpPr>
        <p:spPr>
          <a:xfrm>
            <a:off x="7704488" y="5554331"/>
            <a:ext cx="1775888" cy="923330"/>
          </a:xfrm>
          <a:prstGeom prst="rect">
            <a:avLst/>
          </a:prstGeom>
          <a:noFill/>
          <a:ln>
            <a:solidFill>
              <a:schemeClr val="tx1"/>
            </a:solidFill>
          </a:ln>
        </p:spPr>
        <p:txBody>
          <a:bodyPr wrap="square" rtlCol="0">
            <a:spAutoFit/>
          </a:bodyPr>
          <a:lstStyle/>
          <a:p>
            <a:r>
              <a:rPr lang="en-GB" b="1" dirty="0">
                <a:solidFill>
                  <a:prstClr val="black"/>
                </a:solidFill>
                <a:latin typeface="Calibri"/>
              </a:rPr>
              <a:t>25</a:t>
            </a:r>
            <a:r>
              <a:rPr lang="en-GB" b="1" baseline="30000" dirty="0">
                <a:solidFill>
                  <a:prstClr val="black"/>
                </a:solidFill>
                <a:latin typeface="Calibri"/>
              </a:rPr>
              <a:t>th</a:t>
            </a:r>
            <a:r>
              <a:rPr lang="en-GB" b="1" dirty="0">
                <a:solidFill>
                  <a:prstClr val="black"/>
                </a:solidFill>
                <a:latin typeface="Calibri"/>
              </a:rPr>
              <a:t> April 2015</a:t>
            </a:r>
          </a:p>
          <a:p>
            <a:r>
              <a:rPr lang="en-GB" b="1" dirty="0">
                <a:solidFill>
                  <a:prstClr val="black"/>
                </a:solidFill>
                <a:latin typeface="Calibri"/>
              </a:rPr>
              <a:t>11:56 (am) </a:t>
            </a:r>
          </a:p>
          <a:p>
            <a:r>
              <a:rPr lang="en-GB" b="1" dirty="0">
                <a:solidFill>
                  <a:prstClr val="black"/>
                </a:solidFill>
                <a:latin typeface="Calibri"/>
              </a:rPr>
              <a:t>Magnitude: 7.8</a:t>
            </a:r>
          </a:p>
        </p:txBody>
      </p:sp>
    </p:spTree>
    <p:custDataLst>
      <p:tags r:id="rId1"/>
    </p:custDataLst>
    <p:extLst>
      <p:ext uri="{BB962C8B-B14F-4D97-AF65-F5344CB8AC3E}">
        <p14:creationId xmlns:p14="http://schemas.microsoft.com/office/powerpoint/2010/main" val="4232885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5173" y="798286"/>
            <a:ext cx="10371456" cy="5262979"/>
          </a:xfrm>
          <a:prstGeom prst="rect">
            <a:avLst/>
          </a:prstGeom>
          <a:solidFill>
            <a:srgbClr val="CC0000">
              <a:alpha val="63922"/>
            </a:srgbClr>
          </a:solidFill>
          <a:ln>
            <a:solidFill>
              <a:sysClr val="windowText" lastClr="000000"/>
            </a:solidFill>
          </a:ln>
        </p:spPr>
        <p:txBody>
          <a:bodyPr wrap="square" rtlCol="0">
            <a:spAutoFit/>
          </a:bodyPr>
          <a:lstStyle/>
          <a:p>
            <a:pPr marL="457200" indent="-457200">
              <a:buFontTx/>
              <a:buAutoNum type="arabicPeriod"/>
              <a:defRPr/>
            </a:pPr>
            <a:r>
              <a:rPr lang="en-GB" sz="2800" b="1" kern="0" dirty="0">
                <a:solidFill>
                  <a:prstClr val="black"/>
                </a:solidFill>
                <a:cs typeface="Calibri" panose="020F0502020204030204" pitchFamily="34" charset="0"/>
              </a:rPr>
              <a:t>Explain how Parks model shows that hazards can have different impacts over time. </a:t>
            </a:r>
          </a:p>
          <a:p>
            <a:pPr marL="457200" indent="-457200">
              <a:buFontTx/>
              <a:buAutoNum type="arabicPeriod"/>
              <a:defRPr/>
            </a:pPr>
            <a:endParaRPr lang="en-GB" sz="2800" b="1" kern="0" dirty="0">
              <a:solidFill>
                <a:prstClr val="black"/>
              </a:solidFill>
              <a:cs typeface="Calibri" panose="020F0502020204030204" pitchFamily="34" charset="0"/>
            </a:endParaRPr>
          </a:p>
          <a:p>
            <a:pPr marL="457200" indent="-457200">
              <a:buFontTx/>
              <a:buAutoNum type="arabicPeriod"/>
              <a:defRPr/>
            </a:pPr>
            <a:endParaRPr lang="en-GB" sz="2800" b="1" kern="0" dirty="0">
              <a:solidFill>
                <a:prstClr val="black"/>
              </a:solidFill>
              <a:cs typeface="Calibri" panose="020F0502020204030204" pitchFamily="34" charset="0"/>
            </a:endParaRPr>
          </a:p>
          <a:p>
            <a:pPr marL="457200" indent="-457200">
              <a:buFontTx/>
              <a:buAutoNum type="arabicPeriod"/>
              <a:defRPr/>
            </a:pPr>
            <a:endParaRPr lang="en-GB" sz="2800" b="1" kern="0" dirty="0">
              <a:solidFill>
                <a:prstClr val="black"/>
              </a:solidFill>
              <a:cs typeface="Calibri" panose="020F0502020204030204" pitchFamily="34" charset="0"/>
            </a:endParaRPr>
          </a:p>
          <a:p>
            <a:pPr marL="457200" indent="-457200">
              <a:buFontTx/>
              <a:buAutoNum type="arabicPeriod"/>
              <a:defRPr/>
            </a:pPr>
            <a:endParaRPr lang="en-GB" sz="2800" b="1" kern="0" dirty="0">
              <a:solidFill>
                <a:prstClr val="black"/>
              </a:solidFill>
              <a:cs typeface="Calibri" panose="020F0502020204030204" pitchFamily="34" charset="0"/>
            </a:endParaRPr>
          </a:p>
          <a:p>
            <a:pPr marL="457200" indent="-457200">
              <a:buFontTx/>
              <a:buAutoNum type="arabicPeriod"/>
              <a:defRPr/>
            </a:pPr>
            <a:r>
              <a:rPr lang="en-GB" sz="2800" b="1" kern="0" dirty="0">
                <a:solidFill>
                  <a:prstClr val="black"/>
                </a:solidFill>
                <a:cs typeface="Calibri" panose="020F0502020204030204" pitchFamily="34" charset="0"/>
              </a:rPr>
              <a:t>Summarise the ways people cope before, during and after a hazard.</a:t>
            </a:r>
          </a:p>
          <a:p>
            <a:pPr marL="457200" indent="-457200">
              <a:buFontTx/>
              <a:buAutoNum type="arabicPeriod"/>
              <a:defRPr/>
            </a:pPr>
            <a:endParaRPr lang="en-GB" sz="2800" b="1" kern="0" dirty="0">
              <a:solidFill>
                <a:prstClr val="black"/>
              </a:solidFill>
              <a:cs typeface="Calibri" panose="020F0502020204030204" pitchFamily="34" charset="0"/>
            </a:endParaRPr>
          </a:p>
          <a:p>
            <a:pPr marL="457200" indent="-457200">
              <a:buFontTx/>
              <a:buAutoNum type="arabicPeriod"/>
              <a:defRPr/>
            </a:pPr>
            <a:endParaRPr lang="en-GB" sz="2800" b="1" kern="0" dirty="0">
              <a:solidFill>
                <a:prstClr val="black"/>
              </a:solidFill>
              <a:cs typeface="Calibri" panose="020F0502020204030204" pitchFamily="34" charset="0"/>
            </a:endParaRPr>
          </a:p>
          <a:p>
            <a:pPr marL="457200" indent="-457200">
              <a:buFontTx/>
              <a:buAutoNum type="arabicPeriod"/>
              <a:defRPr/>
            </a:pPr>
            <a:endParaRPr lang="en-GB" sz="2800" b="1" kern="0" dirty="0">
              <a:solidFill>
                <a:prstClr val="black"/>
              </a:solidFill>
              <a:cs typeface="Calibri" panose="020F0502020204030204" pitchFamily="34" charset="0"/>
            </a:endParaRPr>
          </a:p>
          <a:p>
            <a:pPr>
              <a:defRPr/>
            </a:pPr>
            <a:endParaRPr lang="en-GB" sz="2800" b="1" kern="0" dirty="0">
              <a:solidFill>
                <a:prstClr val="black"/>
              </a:solidFill>
              <a:cs typeface="Calibri" panose="020F0502020204030204" pitchFamily="34" charset="0"/>
            </a:endParaRPr>
          </a:p>
        </p:txBody>
      </p:sp>
    </p:spTree>
    <p:extLst>
      <p:ext uri="{BB962C8B-B14F-4D97-AF65-F5344CB8AC3E}">
        <p14:creationId xmlns:p14="http://schemas.microsoft.com/office/powerpoint/2010/main" val="1880829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AutoShape 4" descr="data:image/jpeg;base64,/9j/4AAQSkZJRgABAQAAAQABAAD/2wCEAAkGBhQSERUUEhQVFRUWFBQUFRcUFhUXFxQUFRQVFBUVFRQYHCYeFxkjGRQVHy8gIycpLCwsFh4xNTAqNSYrLCkBCQoKDgwOGg8PGiwkHyQpLCwsKiwsLCwsKiwsLCwsLCwsLCwsKSwsLCwsLCwsLCwsLCwsLCwsLCwsLCwsLCwsLP/AABEIALEBHAMBIgACEQEDEQH/xAAcAAABBQEBAQAAAAAAAAAAAAAEAQIDBQYABwj/xABEEAABAwIDBQYCBggFAwUAAAABAAIRAyEEEjEFE0FRYQYiMnGBkaGxFEJScsHRByMzgpLh8PEVQ2Ky0hYkUxdjg6LC/8QAGgEAAwEBAQEAAAAAAAAAAAAAAAEDAgQFBv/EAC8RAAICAgIBAgQEBgMAAAAAAAABAhEDEiExQQQTIjJRYSOBkfAFFDNScdFCobH/2gAMAwEAAhEDEQA/AKzdpd0iBTTt2vZs8MG3a7dIoU0u7TsYLul27RQprt2iwBd0u3aL3a7dpWAJu0u7RO7S7tFjBd2l3SK3a7dosKBd0l3SK3a7dIsQLuku6RW6XbpFgC7pJukZukm6RYwPdLt0jN0k3SLEB7pdukXul26RYAe7SbtGbpdukWAFuUm6Ru6SbpOwAt0kNJGmkk3SdgAmkkNJG7pIaSLAC3SaaaN3SQ0kWMC3SQ00bukhposKA92k3SL3aQ00rCizFNO3anFNPFNR2HQOKa7dIoUku6RsOgXdJd2it2u3aNgoF3a7dIvdrt0jYKBN0u3SL3a7dpbDoF3a7dIvdrt2jYKBd0nCkid2lyI2HqC7pdukUWrsiNg1Bd0u3SKyJMiNgoG3STdIrIkyI2FqC7pdukTu0mRGwUDbpJukTkXZEbBQLu0m7RZYm7tPYVAxpJppIrIisPstz25pDRzdN/IAFJ5FFWxqDk6RVGmmmmj61FjTGfMeTWn5uIUJpojkUuhyxyj2CGmkLEWaaYaa1sZoFyJCxFbtIaaNgoELEmRFFiTdo2FRZtYnhie1qeGqGxWiPdpcilypcqWw9SLIuyKXKuyo2HqRZEuRS5EoYjYepDkXbtWdDZLnMzfwji7yTK2zqgsyk9x5uhjfc/yU/ejdWU9mdXQBu12RHU9m1Pr7tn/ySfYAoobMpjxVm/ugn8knmihrBP6FRu12RXLaGGb4qhPkAPxUbnYT/wAjm+bUvfX0f6Gv5d/VFTkXZFaOq4Ma1HHyAQz9pYQcavu38k1lvpP9DLw15X6gmRdu0bT2xgxwqHzITzt3CfYP9eSHll/azSwr+5Ffu0bg9mOdPcd5xayLodosMNGR1Av76qV+Oo1BI3gAv3XQfzUpZp9VRWGCHe1gNbYrxeAB1IHzUDdlPOgH8TfzRoxLPqUnO6veT8yqrGbSqMJytYwcgGn3KcJ5Hx+//RTx4488/v8AIU4QzAueQIPyKcNnvP1HexQJ2/V4Oj7oA+QTDtWq7V591f8AE+xD8P7hrsI4cD7JjqB5H2UVOtWi1RwH3j+Clo0nlwl5nq4gepS2a7oNE3SskwmDzG9mi7j05DqVBt3tKymMjBJFgAYDR1/JR9ou0QYzJSMkWLuvTmViy4ue0e683P6ly4ifS+g/hSit8y/L/Ze4Os59ZtgCWlzomzeDddJhXBpqv2BQk1H8yGN8miT8SPZW5au707qHPk8X+IqLzuMVSXAMWJppoktTS1X3ODQGLE0sROVNLU9hag5Ym5ESWJuRLYWpYtpqQMShqKo4cGLkEn7Mj3lczyUdMcdgoYlyKerSDXETomQlvZpwojyJQ1PhQY/HMo0zUeYaOWpJsGgcSSnsGpLkUlGgXGB/XMoTs5tL6Wx1RlNwa12UZiO9YEu5AX5qzw1SoxxPdcNIBHtYLEptWvJSOK6b6J8TtXdGDeIkSW5rHQcBYIDGdpGvHhc3XQgj4o7/AAapVdNQAN11Ga+vhCnwmAw1N2oJGufh6EaqKljXi39joccj6dL7mdzPe3M3Qaz/AGVfXe5bvaWIzCGPaARN4g+Sxe0KRk6eivhybeCOaGq7K19Y8yoziClqsUIC7kkcDbOL1G4qUuSCiXcE7oRCHFWOD2c95sPgp9n7K4uWqwOG/V2tM6dOa5s2dRXB04MDm+TMnCOYYJup6Utm8zy/mrb6DZxf8fzVVj8e0d2mBHlr6m6jGbnwi8sahyxlbaeUQNeira+Nc7UplQymCnK64wjE45zlIQORWHw+ZPw2Am5ViynCzPKl0OGJvsSlRDQux1fd05+s6zQOtpR+GwQLMzpjgB01mx8oWf212uw9Mksl9QWsD3eEAugN9FxTjkzfDA9b0eTD6Z+5kVvwv3+/14CrbKm9SeeUa/vH8AosO+kLNydYyk++qye1e0NWuSCcrfstmD946u+XRF7FwIe+hSjxPzvsfAzvHXnBHqrx9CoQtszn/iGXPNtv/R6Dg6GRjQABaSBzNz81KnlIQs7HE4tu2MKaQnkJpRsLQbCQhOSEo2DUYQm5VLKRGwnAtqoggtdHsQI5BJvnfaPuqiniiEe1yk469lVPbonhdCbTceOi5KzWotSoGtLnEAAEknQAXJPRed9pu0LK7oD+42QwAHyNQ9ToOQ8ytttvZRxFB9IPcwuFnAxBFxPNtrjkvGa9GphqzqVYEEGHjWJ0c3m0gzZVx89dhr9T2jsNtDDOwlKi2oA5oLqjfC4uJJJvq2+olasCk2IAsOsr55p0n0i14JBADgWkg3AIIPDX4r0/sl22o4hgo1YbW0Enu1PuTo7/AE+08ObJDymdMJVxRrcfiM/+aWDk0RPxVa6lR1c97zzsPioMawDQqoq1yFTHjtcMjkyU+UXz8VTaO60H7xJQdXE5pAaBzQVNsohjPQLeqiT2cgergmjXXohhhJV0Q1zLaj4qvq0iP61VIZG+DE8aXIlLZo4oulhgOCdRHdHkpQpym2bjjSJKAGst8ifwGiOr4oZe6Y8lWGmIM26oF+KPOylpuyynoiTGbQfcTZVb3J9apKgK7ccVFHDkm5MlpU5RtDDAKDDsc0TlJNrAHRG0Q4i7HD0PMhTySZTHFeRyJweEzkk6D4ngFm+2GCr7reUnvZkHfa1xGZv2rcR8vJYPZ/ajE4ck06zxJkgnM0+bHSD5xKjdl0qPV8RtQUGhh4iSRctPEkdSqDaGOoOdJLCebmX93NWYPbI1DNVsk8Wf8SfkVYYPZTMUQ5mIoiCJaS5rhcWh4afZckZTg6rg96eL0ueG+3xPv/P5hrtl0ns7zGmZiAAehDgn9nNlFleo8+EMaxnPvGXT1GVvuiMN2fFOxxlMCdAC+LG5yOtpE+Smx+0qWEY2Hiq0u/WOALcuYgZgCTIA+S6Yeota32edl9BOLtK13fRbZl2ZRteDPTjwI1kc7JWuBsCtWcWo6UhSgclxcALnWyWw9BhCbWoEZTIvw/moMW8OgzAnL16qB1YBsBzp16SqKLZNtKw1cY5j3CHZjmmCfq3jm5V1fEFxkpqDZiU4xRe1cJl1/v5IzC4dwER5Ip+BbM3J63SVMOXGYj1PBczy2qLLDq7Iagc0X8U+G2kctf7JlFz3EgAW9Pmnv2e9xki6mpbLdMuk+qNopdmlGTfTHBrzbKOioe1PYxmOpFwc1lanIY86SNabz9kk9SD6g6LaOOZh2hz5JcYa2QJPNzjZrRIk9eKpMV2r4B+DbGZ2V9Z+usmKcE6m/tKrhxZZLeKNSlBOpM88Ow6+Goje5XMI0Y4OdRcSYY7hB1F7aLLmqQ6Rz8vbkvUu1e0dzhM9WpTJqOtTpO3klzdGg5QxoAJNjfqV59snE0XVO+yzyBTe4+FwIkOGkkaHqqR5tmZd0bbsl+kimMtLGgHg2tAkD/3QRf7wvxI4r1PBim8AgEAgEEBhBB0ILTcRxXzhtPZ7G1MoJiTBnjyPqrjs327xGz4pk7yhNmnVh/0z4fLRJw25iK64Z9CDBD7XuENWpN0kH0WS2T22+kNa9jmlpmQC3NZzTlyujvES3zdfgrWh2lDaYL3NkNaXERFzAM9SPKZhSaaNWg92CYfqD+ED5Jj9hsd9U+hP4qA9p+8G5oJu0cxYk8tCFEe2DftOOugedBm5cilbFSD6XZ5jdGu9S5TDYw+wfc/mqZ3awHQVDpox3HTglbt8kEkObH2xE+XRDBcFwdkD7DfWPxTnbNEXDIGkx8Fnae3yQSQRrDSRJjS/X8QoH9oKh0Zz1e3hp7o5Gaj6ABxYPZNOHaPrt+P5LI1Nt1eTBpq/34IDE9oKn2qf8Tjxtw5IphaNrVqUm+Kp7A/iga+28Oz7Tj5gLAYztI77TP8A7fa/4/FVdTa73QZEWLtb2Hh5CRx5LSxsW56Di+0jBP6tsQZBGabaXK8k21h2Co7ICBMgQ603iSBMaTxhW9XarjfMoam0y4QYMcYE+62oxiZtszP0Z02aT6FS06TyYy+8WVtVxo4/16IjCbJrViCxmVv2n91sH4n0Cy2vBqmV2ExFVmj/AN3h7kW9IUjxWxB3bWOdqS1nIgg30FidVsdm9i6Lb1nueTwb3G/mfcLUYenSY3KxrWt5NAA+Ck6TujrjnyKGl2vuYnDs2gGBjabGtDQ0ZiJygQJ75mwUlLAY7iaTf4j8ltC5vRNsqrMzjeGzLNwuMGtdo+7SafiSlfga7hDsRUP3W0mj/aVpy0IfEVWN15xYTHmhZLfCE8bS5Zn27NcP8ysY5vj/AGgKUUXDgfUkn3KuXY+i0eNgkalzR8yg6e08OTG9afuy8+mWVRZX9DEsX3IaNFz+61km5t8SSdB5qI2MEC3UH4jVWdXHAjKzuMkTIIc/7xIFvgo8rUe4J4zb7lOFNNAPNddeNyepwSAKPE1S0S0AnqYHyKW6gx+GNRhaHZTq10TlI0txHMLUKUk2KXXB57+kp+ILadVoBazM1+TMcswWuPTUE8LLzCpjXuOsX4QF6N2h2/jsGSKlEAE2qAuex1os60eRg9FnsL2ve5zjUDQAwnutIJJLW+IGdHE+i+iwTyOCSqv8nlzUbtgWH2PXxYh7m0wLl1d4Y1vDR3ed5NB0Wy2X2cwmHoOY87+RNSoQBSkktDWtBLjHCY15yBnH9uXsDQ3dw2Lbmm4HLpIc319089vXDCVGUqdNlR4dNRlNjHjMYdBZEdywSz4XBcMcJqRT7Xw8VS1s5Se4HgzHqeiEY4t7sTzBmFHsvaMCoHtD8wF3GSCJggniLEco6oqtiqbhNweUfIhc04tVRtNMZSxbqRmlmbeSNAeUOaZGkggghafsx22cYo1wC6wY42mNGuPA8jp04rL/AExo0n2/EhPFam9v6wQNAfzjRCjt2guj1jD7YpEEucGRB/WQNGwRmnKedipXbYo/+Wlw+vPyK8pwe0atP9nUFRumV17cpN/dWey9v0N5+spC4gtdmyg8wQRB628kLCvP/QOf0Nzi+0OHaIFRs82hxPyVDje1TGz38wPJrgfYj5Sslt7aTd4clIMEDRxc021aSBY9eqpamILl1r02FK7ZH3J2bR/bZvN59PLyUL+2w5P+H5rGh/NPAnQErPt4l4NbSNLW7YE8He4QNTtDP1Sf3v5Krbh3HRp5CxRLNi1j/lu9QR84S/DXSDkc7a06tt951/ZNftUu+q31k/NHUey7tXua394E+zZ+atMBsPDBwFSo9oNi9mWQeeVzXW8vZTlr4RpWUDMVUPBo87a+quMHsguvVrMYOTCHu+BIHv6Lbf8AQm7Z/wBtWLpE5a2VzHg8Q5rRlnnBB5LN7br18MYqYctbMbwNYWkf6Xtt6GCoJxn0UdrsM2fhsLTu2CftVLu9JFvQI7/EwdJPk1x/BVFfGsp0i84lpIAIYxtSXmJgOLYB66LM4jtZVcTls2bBxzEDq6wPsrvFKPfBK0zdt2nP1anqwj5kKLE7cc2MtN7ydAHUh7kvkeyo+wz/AKXiHNqd4CmXEHuxcCQG+K5iD9qVvB2fpN0pt/hE+6jJqLpm6fgzJ2zjD4aDG/fqtPwaFEcTj3a1KDPIPd8wtW/ZYULtlpqUDHxmXOzcU7x4137jAPjKhf2Va79pXrv83fyK1L9nKM4Ja2Qm5FLs3ZbMOCKYPeIJm5ty5KxGPKmdg1E7CJ3F9mLkuhlTEyozXPP4qQ4Qpv0Qo+ETcmekU6oCmbWCi+jFOGEK8R0esrJM64FNaxPa3og0c5oIIIBBsQQCD5g6rE9tP0f0qlM1MNTpUnsD3vgObnaGkwGtBE62i/NbkM8lnO3W3HYXBuexoJcd2S4EBjXNdmcetoHVwVcMpKa1MZEnHk837Gfo/o4+m97qzqZa6GsaA4hpm7wQBrpBM30Wh/8ARlg8OKcBxmkCf98fBQ/o47duy/Rq1MMp0abcjm5iRmJMPDiZmZERpx1XpGFxTajQ5pkH4HiPNdWfLljJ/QhjjBr7nneE/Qs3V2Kc038NMEakDV3EQfVSYb9EdHM5tSo+QQZDW95sHT4X4LeY7atKk0y6XiRDYJaY5Hqqyrtys9rS2j3st3OhrXDhBkdOKnHLmlzZpxxozOP/AEVYZnhNXpJb+AXmu2dy2pWpNY5ppuc1ji6cxpuhwc06AwYieuq9wft0BrczHZiCSDYTwgnW1153202JUxuIYcNRbDm98jIyagJlzyYLu7AGvHmunBOV/H+pHIo/8f0LLB/o9w9TC0sRRce/SbUc0gy2WFxDnSZuDFrqrq7Dw4Bc4gQb5oiOZJ0R/ZGpjHYWpTrudDCCxj/Fka3KQOOUWAHC8WQO3dnF9N1M90mD7EOHpZWx3bTZHI6pozW09jNDm7nvtcAfEHE5nho3YbBOo4fJLsHs67E4rdUwDFOo8guy6CBeDBlzdRfSRqG1eyj/AKr2nu21BzcR0FzeVa09g4ipSwzKVSmx1EulxeKeUveHNdmN3ZdLXEciqz64FCS6M1tTCbutUDmbvLULSyZyjMRAPEW1/NTV8fThoawNLRBLZv1MzfqFFtzA4ijVjEBwqPBcS5wcXtLiM0gmQSD7Str2N7AYPaFLNTrYhrmFrKgLKQ7xaCXNN+6bxqbI96ONbM2oOTpGRw+1KjWy1wjWCCQCOMcCtX2D2Q7HUa5e5zHNewMqMAiS1xcwtNnAd02g97VH1OyWGw7y1tM1Ii9Z2byJZ3W+7Ve7M7Tim3IWNa0C27Y0D+EQAoZJTlG4ji4xlUhOznY99B7/AKQ6lXYYLC5kva4feEBpHCTcDqtNTwzW+FrW/dAHyUGE24x4tMnmA0j0Jv6IgYmXROmoj8SAuCbm38R2RUa4JN2Vn+22xH4rCPp0j3wWvaNA4tmWydJBPrCutp45tFpL9YkCwLuBi6q8N2lpPtJaTaD8Lp49094+BTcPlZ4zX7PYyYdQxE6WpPPxAgqy2R2Cxj9aW7HOqQ2P3bu+C9lAnT4+6R1tYXTP1c5dklhSMr2Q7DNwLnVDU3lRzcthDWtkEgXkyQLnlotQwSU8stYJraDo4WmYBk+Qlc0puTtsqo1wgapINriTPkuI6KV9QCZtyBImfdNLuYAnQTr+aLFRC5oUbqXRFVRIsL9fyUXe+sB6SmpCcQV9JQuoqysRoh8s8FtTMOAAaKYaCsTT5BRmn5e4T3MuBscTSD2FpEz/AECqzC4Z9IibgAgSSTfr6I/6SOvol3wP8wvPTaVHY0m7HUsQHfzRDIQzSEQyoOaTNr7gO0tmOeWkO8OhnvC86ollMkAG/Ob+/NT7wcfRQ4qsQO7y15J7N0hapWyh2/2a3jgabYJAzEDU8zHzKn2Jsg0aZBOpmCZvHAR0RoxEjvEyOpXGnOhv6qzyS11ZJQjtshjsLo7IA4ZjmgkH0EFxVZtmkKgzFzzyaWn5GAPX8FZZneaiq4fNzRF07CSTVGaxmzBIDHF1rzaDxA6I3ZmyQ27jwnMJsB14XV0zZwaBYm/eiL3FufD4qs20XPkMkAtDSOEDkOCssrn8KI+2o/EwCvsSbh8TzI/D091TYnZJkwZAvP5K4wODIbB+PwgI2ns8n6s+iqsjh5JOCn4MXUw8cCn4bCyb29FrH7IPIJG7J8lb+YVEvYdmOxuyGVHjesDi2QCeAPCxgi83TsFsv6M0ii7KCZOUuknmTPRbRuAy3IB9j8FBjMMXNDbQNBCys98G3iaRQYDCVazxlG8M3LpIFie8fIE+iuTh6YaTWa1zh4W0mwLD67ouJ4dCpNn0t0C2wzHvO1MQRAHqfdA46gC/iW8ufoCIF+CTntL7DjFRjfbKzE7TLnTlgzJyyCTzgzBRmzO0TwYc3MOY8Q/1crCUlFjmeHLx1aJE631SnYBjO50S3Px0zZeX9BUbg1TRNbp2mOx2DdVcTmBBPG1jeY5KtqbHqB0AT5H8VYYWk0vLGuHdMS4gB19ROoRzKcmRBg25SsrI4cI04KXLKcYqu3umoRBvJ46K/pbVY1jXuJc6wIDuWpPEz1QuN2YGnvSSRmOlpjU+qGGBasycZo0toMuKO2s8uLYk2GYkwOYUzNokiDoqduUaJwrBSeNeCqyMuKgplvhuNOHuh6lclzTlHdEDWT6oIYpTUsZBv/Xqs6tGt0x22cRWb3g6GgNAsZuL6clT0u0FxLXz98kEnUnirOtiYm2ojyVQKEGYVcaVU0TyN3wyybjKliHiOQmfcoihiTOvuVU065bwnWxUtTGkmY114/2ScAUywxWKzWm3SQojiec+6rhXPFP3iWlA52XuD2nVpD/uINsxnu5RMQXaE3FuCscJtZtTLlaTN3ReB9oHQjVee7OrPZVBeSRPeBhwdrYh1itK/tJvKRDTleBlgABrm8raWAHksZMPPCHjy8cmjxOOAIytc4HXKC7jZ1uET10RGHrBwsfQ6jzWHwTw4ZH2vaZ4xIJ9FoMNQDAMsazIuOAgyVKeNR4Kxybcl1UeQYm9uPPSFGM3VNw9fOCXAOy3LuQ5qfC1Q8TIjmNPdR6K9jACkDCTxKMxdUUKe9cCRIhrQJPvwWKxXbaDUZUplsgixEtcBAEG0SBIW8cJT+VGJzjHtmjr41lMDM8NknUgaGJg8J5InDHOA5hBB0IvK8rxW3KdUE1WPNSfEHwHcBIIMR05Juz+1FShO7dMyIcPDbLrxMLrfo5NcdnOvVRT56PV6j5JbnbI1aCCR5jgojRPAT6LyXD7cfTqtqN1aZgnXmCeostdge2grgiq4UYAiHOh14PCdI9lifpZw5XKNw9TCfD7NRkj6o9QuOIqRwjjZVeC7SUSCBUFgAC4OjgJJi4Q1DtMxrX7x5fcwMuV3nANmzGh9lH25fQrvH6ly6u8tLiRlEybRbqot5OhmdI4rE43tbWIyscGMAgNY0Acbkc7orsz2ih2SrcE90m2XpZWfp5KNkvfi3RrcYxtOnndmd0bAgnSVSf4o06sc2TaLiLcSZ4rQPxs2AECPz/oqm2jh+9vLZpmNY8lLHLwymSPlDm0Q64v5FMfgTyKZQxIZYADj6mERTx4OphUbkuidRYKcCeSK2tnZR7rbBjGZjcyb/yjyRFLFAOblIJJCbtTaYygEZ2Ono6QS0kD0S2k2uDSiknyYCu3vAuB1C01Nwp4ZtdgzSSDLh3CDYRGsCfVSDs8HS0nvXI6j7P3gs3tCi+kcpkAiY5+i6tlk4Rz6vHyXTdt74ZiIIsRPIWOiZ9JlUezNpsZIfIk6gT7q4biKR+u3n4honKGr6Mqbl5Jw5Ki6dSgymXBwqOEgxBDTFiBxGt+iqKG0y+pdwvoLD2WFzdG2q7Di1KGkKZzgP5fmpKDczssXWNjSjyCynZzzRe0aQpUw897NMAaW6lV1LaFN+hOhJkaR6oXKtDap0K6mCm7hccbTzlod5F1p8hwU0DmnbRmrIRQSGgpoU7g3rosSnRpQslpbCl4lpGawJEA+U6qz/6aoUaZfWac0SBcydAMrbk9J5LK9oaVYuiriWOLcxbmLrA3IBDYnpKqaW0H035quZxLTBD5guESSJ4E2KaxymrUjG8YOmj0PBbNw9YB2ZhbAlrcrcs2JzCDMxZ0qDH1DSb+oZkawyahAeTOni0A9V5+NqvDyaTnsaYJBdM9CeI80bgttVGF15a8Q8aAjyFh6J/y8lzd/YPfg/H5lnX7VPLXU805jOgF+cjX1Tuzu0HNNRjyTTLSTMnKRfMOX4qpq0GOaCwy46tiMovq4m6gbQeXBrT4obE6yRY+qr7cXFpE/cknZvsNtdr2tY2qyowEHK+RdsWM8OhWW7QbDqTngHNJ4c+MKOjgKlFw0zRJDTmIvaY8lYjEvr2dlbkpkk3uB0Gqio+3K4vgs5bqpLkxOIwbhqEO3DzMkDkL36dFs8TSosYY79Q+KWmMkT3ZPPjr5LKvpFxMBd+PLsjhyY1FgmQ8U9lMnS6I+hO5IjC0SCCQYW5TXgzGH1G0sHViwMKywRyyKjc/QkwJ4yOKPwOLGhFhe41812MqNmwj2XG8jk6aOtQjFWmBnCR3mgW0BvH5pdn4OXZuSmB7sAwuow06lFuhUrL2malpn1U1YucRb+gq2jtAjr5ptTFk8VzaOzp3jRM5t0hYoaWIHG/qpmYm63yiXDCdmU5qNkxBnjw4BR7c2u5joawDKbEi4vOp68VIHua4GIIIMRHwUO1sE2oM5Jzm8Ta/JY42TZRXq0imp7Sq0y2qTYyYLruEwba/2Qm3NoOrAVHAAGwAi0a2Ck2jsl7BLuOiraeDc4hrZJJsOq7IKPzHPJy+UrKijzlaiv2Scxs1HtByl2UXjkCdP64qlds93BpI6X08l0RyxfRzyxSXYPTxJboU76XeUhophgcFq0zPKLjDdq6rNMp5S0W9UVh+21Zr8wy6Qba8zPMrOSVLQpTqY81KWOHbRWOSfhmrxPakVKZkExEAyRmOpLj5eHqVmKlYkk6TyWo2bhGVKLWMc2GguquMm7pkAeQHsh6VegymadM98+J9QWjk1olRhOMLUUXnGU6cmUeHxMuG8JI9z7rWUdpMygNaLfG3NUNPF0qbi0sDxPiAIPsSrnZuKpP0F4426aSlm55oMSriw36eMsBrQet11PEEDxD4IWvVptMA5Txn+UqP6Qz7bfdc2v2Oi/uQ4/8AD8VFV1XLl24zz5eR7VI1cuXQiI9uo80ZhvGPvD5rlyUjUeyb/M9URgtXfdd+C5cpPoquwN2vofkVCxcuW0TfYSxOeuXLJsQJHpVyBMiTHLlyGNChIlXKTNojKK2d+0Z95vzXLlKXRSPZd1fH6FBYz6vkfmuXLjidkvJUdoPq/dQ/Z39oPP8A/Lly5dS/pnO/6of2t/aDyb8gq3/iPkuXJ4/kQT+dlbt3xegVGUq5deL5Tly/MO4BOfouXLf0MIO2Ro77pUuyvEfX5hcuUZ+S0eolpjvDU+9+Co8F4h5lcuWIfKzc/mQU7xeqgfqfNKuQg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34822" name="AutoShape 6" descr="data:image/jpeg;base64,/9j/4AAQSkZJRgABAQAAAQABAAD/2wCEAAkGBhQSERUUEhQVFRUWFBQUFRcUFhUXFxQUFRQVFBUVFRQYHCYeFxkjGRQVHy8gIycpLCwsFh4xNTAqNSYrLCkBCQoKDgwOGg8PGiwkHyQpLCwsKiwsLCwsKiwsLCwsLCwsLCwsKSwsLCwsLCwsLCwsLCwsLCwsLCwsLCwsLCwsLP/AABEIALEBHAMBIgACEQEDEQH/xAAcAAABBQEBAQAAAAAAAAAAAAAEAQIDBQYABwj/xABEEAABAwIDBQYCBggFAwUAAAABAAIRAyEEEjEFE0FRYQYiMnGBkaGxFEJScsHRByMzgpLh8PEVQ2Ky0hYkUxdjg6LC/8QAGgEAAwEBAQEAAAAAAAAAAAAAAAEDAgQFBv/EAC8RAAICAgIBAgQEBgMAAAAAAAABAhEDEiExQQQTIjJRYSOBkfAFFDNScdFCobH/2gAMAwEAAhEDEQA/AKzdpd0iBTTt2vZs8MG3a7dIoU0u7TsYLul27RQprt2iwBd0u3aL3a7dpWAJu0u7RO7S7tFjBd2l3SK3a7dosKBd0l3SK3a7dIsQLuku6RW6XbpFgC7pJukZukm6RYwPdLt0jN0k3SLEB7pdukXul26RYAe7SbtGbpdukWAFuUm6Ru6SbpOwAt0kNJGmkk3SdgAmkkNJG7pIaSLAC3SaaaN3SQ0kWMC3SQ00bukhposKA92k3SL3aQ00rCizFNO3anFNPFNR2HQOKa7dIoUku6RsOgXdJd2it2u3aNgoF3a7dIvdrt0jYKBN0u3SL3a7dpbDoF3a7dIvdrt2jYKBd0nCkid2lyI2HqC7pdukUWrsiNg1Bd0u3SKyJMiNgoG3STdIrIkyI2FqC7pdukTu0mRGwUDbpJukTkXZEbBQLu0m7RZYm7tPYVAxpJppIrIisPstz25pDRzdN/IAFJ5FFWxqDk6RVGmmmmj61FjTGfMeTWn5uIUJpojkUuhyxyj2CGmkLEWaaYaa1sZoFyJCxFbtIaaNgoELEmRFFiTdo2FRZtYnhie1qeGqGxWiPdpcilypcqWw9SLIuyKXKuyo2HqRZEuRS5EoYjYepDkXbtWdDZLnMzfwji7yTK2zqgsyk9x5uhjfc/yU/ejdWU9mdXQBu12RHU9m1Pr7tn/ySfYAoobMpjxVm/ugn8knmihrBP6FRu12RXLaGGb4qhPkAPxUbnYT/wAjm+bUvfX0f6Gv5d/VFTkXZFaOq4Ma1HHyAQz9pYQcavu38k1lvpP9DLw15X6gmRdu0bT2xgxwqHzITzt3CfYP9eSHll/azSwr+5Ffu0bg9mOdPcd5xayLodosMNGR1Av76qV+Oo1BI3gAv3XQfzUpZp9VRWGCHe1gNbYrxeAB1IHzUDdlPOgH8TfzRoxLPqUnO6veT8yqrGbSqMJytYwcgGn3KcJ5Hx+//RTx4488/v8AIU4QzAueQIPyKcNnvP1HexQJ2/V4Oj7oA+QTDtWq7V591f8AE+xD8P7hrsI4cD7JjqB5H2UVOtWi1RwH3j+Clo0nlwl5nq4gepS2a7oNE3SskwmDzG9mi7j05DqVBt3tKymMjBJFgAYDR1/JR9ou0QYzJSMkWLuvTmViy4ue0e683P6ly4ifS+g/hSit8y/L/Ze4Os59ZtgCWlzomzeDddJhXBpqv2BQk1H8yGN8miT8SPZW5au707qHPk8X+IqLzuMVSXAMWJppoktTS1X3ODQGLE0sROVNLU9hag5Ym5ESWJuRLYWpYtpqQMShqKo4cGLkEn7Mj3lczyUdMcdgoYlyKerSDXETomQlvZpwojyJQ1PhQY/HMo0zUeYaOWpJsGgcSSnsGpLkUlGgXGB/XMoTs5tL6Wx1RlNwa12UZiO9YEu5AX5qzw1SoxxPdcNIBHtYLEptWvJSOK6b6J8TtXdGDeIkSW5rHQcBYIDGdpGvHhc3XQgj4o7/AAapVdNQAN11Ga+vhCnwmAw1N2oJGufh6EaqKljXi39joccj6dL7mdzPe3M3Qaz/AGVfXe5bvaWIzCGPaARN4g+Sxe0KRk6eivhybeCOaGq7K19Y8yoziClqsUIC7kkcDbOL1G4qUuSCiXcE7oRCHFWOD2c95sPgp9n7K4uWqwOG/V2tM6dOa5s2dRXB04MDm+TMnCOYYJup6Utm8zy/mrb6DZxf8fzVVj8e0d2mBHlr6m6jGbnwi8sahyxlbaeUQNeira+Nc7UplQymCnK64wjE45zlIQORWHw+ZPw2Am5ViynCzPKl0OGJvsSlRDQux1fd05+s6zQOtpR+GwQLMzpjgB01mx8oWf212uw9Mksl9QWsD3eEAugN9FxTjkzfDA9b0eTD6Z+5kVvwv3+/14CrbKm9SeeUa/vH8AosO+kLNydYyk++qye1e0NWuSCcrfstmD946u+XRF7FwIe+hSjxPzvsfAzvHXnBHqrx9CoQtszn/iGXPNtv/R6Dg6GRjQABaSBzNz81KnlIQs7HE4tu2MKaQnkJpRsLQbCQhOSEo2DUYQm5VLKRGwnAtqoggtdHsQI5BJvnfaPuqiniiEe1yk469lVPbonhdCbTceOi5KzWotSoGtLnEAAEknQAXJPRed9pu0LK7oD+42QwAHyNQ9ToOQ8ytttvZRxFB9IPcwuFnAxBFxPNtrjkvGa9GphqzqVYEEGHjWJ0c3m0gzZVx89dhr9T2jsNtDDOwlKi2oA5oLqjfC4uJJJvq2+olasCk2IAsOsr55p0n0i14JBADgWkg3AIIPDX4r0/sl22o4hgo1YbW0Enu1PuTo7/AE+08ObJDymdMJVxRrcfiM/+aWDk0RPxVa6lR1c97zzsPioMawDQqoq1yFTHjtcMjkyU+UXz8VTaO60H7xJQdXE5pAaBzQVNsohjPQLeqiT2cgergmjXXohhhJV0Q1zLaj4qvq0iP61VIZG+DE8aXIlLZo4oulhgOCdRHdHkpQpym2bjjSJKAGst8ifwGiOr4oZe6Y8lWGmIM26oF+KPOylpuyynoiTGbQfcTZVb3J9apKgK7ccVFHDkm5MlpU5RtDDAKDDsc0TlJNrAHRG0Q4i7HD0PMhTySZTHFeRyJweEzkk6D4ngFm+2GCr7reUnvZkHfa1xGZv2rcR8vJYPZ/ajE4ck06zxJkgnM0+bHSD5xKjdl0qPV8RtQUGhh4iSRctPEkdSqDaGOoOdJLCebmX93NWYPbI1DNVsk8Wf8SfkVYYPZTMUQ5mIoiCJaS5rhcWh4afZckZTg6rg96eL0ueG+3xPv/P5hrtl0ns7zGmZiAAehDgn9nNlFleo8+EMaxnPvGXT1GVvuiMN2fFOxxlMCdAC+LG5yOtpE+Smx+0qWEY2Hiq0u/WOALcuYgZgCTIA+S6Yeota32edl9BOLtK13fRbZl2ZRteDPTjwI1kc7JWuBsCtWcWo6UhSgclxcALnWyWw9BhCbWoEZTIvw/moMW8OgzAnL16qB1YBsBzp16SqKLZNtKw1cY5j3CHZjmmCfq3jm5V1fEFxkpqDZiU4xRe1cJl1/v5IzC4dwER5Ip+BbM3J63SVMOXGYj1PBczy2qLLDq7Iagc0X8U+G2kctf7JlFz3EgAW9Pmnv2e9xki6mpbLdMuk+qNopdmlGTfTHBrzbKOioe1PYxmOpFwc1lanIY86SNabz9kk9SD6g6LaOOZh2hz5JcYa2QJPNzjZrRIk9eKpMV2r4B+DbGZ2V9Z+usmKcE6m/tKrhxZZLeKNSlBOpM88Ow6+Goje5XMI0Y4OdRcSYY7hB1F7aLLmqQ6Rz8vbkvUu1e0dzhM9WpTJqOtTpO3klzdGg5QxoAJNjfqV59snE0XVO+yzyBTe4+FwIkOGkkaHqqR5tmZd0bbsl+kimMtLGgHg2tAkD/3QRf7wvxI4r1PBim8AgEAgEEBhBB0ILTcRxXzhtPZ7G1MoJiTBnjyPqrjs327xGz4pk7yhNmnVh/0z4fLRJw25iK64Z9CDBD7XuENWpN0kH0WS2T22+kNa9jmlpmQC3NZzTlyujvES3zdfgrWh2lDaYL3NkNaXERFzAM9SPKZhSaaNWg92CYfqD+ED5Jj9hsd9U+hP4qA9p+8G5oJu0cxYk8tCFEe2DftOOugedBm5cilbFSD6XZ5jdGu9S5TDYw+wfc/mqZ3awHQVDpox3HTglbt8kEkObH2xE+XRDBcFwdkD7DfWPxTnbNEXDIGkx8Fnae3yQSQRrDSRJjS/X8QoH9oKh0Zz1e3hp7o5Gaj6ABxYPZNOHaPrt+P5LI1Nt1eTBpq/34IDE9oKn2qf8Tjxtw5IphaNrVqUm+Kp7A/iga+28Oz7Tj5gLAYztI77TP8A7fa/4/FVdTa73QZEWLtb2Hh5CRx5LSxsW56Di+0jBP6tsQZBGabaXK8k21h2Co7ICBMgQ603iSBMaTxhW9XarjfMoam0y4QYMcYE+62oxiZtszP0Z02aT6FS06TyYy+8WVtVxo4/16IjCbJrViCxmVv2n91sH4n0Cy2vBqmV2ExFVmj/AN3h7kW9IUjxWxB3bWOdqS1nIgg30FidVsdm9i6Lb1nueTwb3G/mfcLUYenSY3KxrWt5NAA+Ck6TujrjnyKGl2vuYnDs2gGBjabGtDQ0ZiJygQJ75mwUlLAY7iaTf4j8ltC5vRNsqrMzjeGzLNwuMGtdo+7SafiSlfga7hDsRUP3W0mj/aVpy0IfEVWN15xYTHmhZLfCE8bS5Zn27NcP8ysY5vj/AGgKUUXDgfUkn3KuXY+i0eNgkalzR8yg6e08OTG9afuy8+mWVRZX9DEsX3IaNFz+61km5t8SSdB5qI2MEC3UH4jVWdXHAjKzuMkTIIc/7xIFvgo8rUe4J4zb7lOFNNAPNddeNyepwSAKPE1S0S0AnqYHyKW6gx+GNRhaHZTq10TlI0txHMLUKUk2KXXB57+kp+ILadVoBazM1+TMcswWuPTUE8LLzCpjXuOsX4QF6N2h2/jsGSKlEAE2qAuex1os60eRg9FnsL2ve5zjUDQAwnutIJJLW+IGdHE+i+iwTyOCSqv8nlzUbtgWH2PXxYh7m0wLl1d4Y1vDR3ed5NB0Wy2X2cwmHoOY87+RNSoQBSkktDWtBLjHCY15yBnH9uXsDQ3dw2Lbmm4HLpIc319089vXDCVGUqdNlR4dNRlNjHjMYdBZEdywSz4XBcMcJqRT7Xw8VS1s5Se4HgzHqeiEY4t7sTzBmFHsvaMCoHtD8wF3GSCJggniLEco6oqtiqbhNweUfIhc04tVRtNMZSxbqRmlmbeSNAeUOaZGkggghafsx22cYo1wC6wY42mNGuPA8jp04rL/AExo0n2/EhPFam9v6wQNAfzjRCjt2guj1jD7YpEEucGRB/WQNGwRmnKedipXbYo/+Wlw+vPyK8pwe0atP9nUFRumV17cpN/dWey9v0N5+spC4gtdmyg8wQRB628kLCvP/QOf0Nzi+0OHaIFRs82hxPyVDje1TGz38wPJrgfYj5Sslt7aTd4clIMEDRxc021aSBY9eqpamILl1r02FK7ZH3J2bR/bZvN59PLyUL+2w5P+H5rGh/NPAnQErPt4l4NbSNLW7YE8He4QNTtDP1Sf3v5Krbh3HRp5CxRLNi1j/lu9QR84S/DXSDkc7a06tt951/ZNftUu+q31k/NHUey7tXua394E+zZ+atMBsPDBwFSo9oNi9mWQeeVzXW8vZTlr4RpWUDMVUPBo87a+quMHsguvVrMYOTCHu+BIHv6Lbf8AQm7Z/wBtWLpE5a2VzHg8Q5rRlnnBB5LN7br18MYqYctbMbwNYWkf6Xtt6GCoJxn0UdrsM2fhsLTu2CftVLu9JFvQI7/EwdJPk1x/BVFfGsp0i84lpIAIYxtSXmJgOLYB66LM4jtZVcTls2bBxzEDq6wPsrvFKPfBK0zdt2nP1anqwj5kKLE7cc2MtN7ydAHUh7kvkeyo+wz/AKXiHNqd4CmXEHuxcCQG+K5iD9qVvB2fpN0pt/hE+6jJqLpm6fgzJ2zjD4aDG/fqtPwaFEcTj3a1KDPIPd8wtW/ZYULtlpqUDHxmXOzcU7x4137jAPjKhf2Va79pXrv83fyK1L9nKM4Ja2Qm5FLs3ZbMOCKYPeIJm5ty5KxGPKmdg1E7CJ3F9mLkuhlTEyozXPP4qQ4Qpv0Qo+ETcmekU6oCmbWCi+jFOGEK8R0esrJM64FNaxPa3og0c5oIIIBBsQQCD5g6rE9tP0f0qlM1MNTpUnsD3vgObnaGkwGtBE62i/NbkM8lnO3W3HYXBuexoJcd2S4EBjXNdmcetoHVwVcMpKa1MZEnHk837Gfo/o4+m97qzqZa6GsaA4hpm7wQBrpBM30Wh/8ARlg8OKcBxmkCf98fBQ/o47duy/Rq1MMp0abcjm5iRmJMPDiZmZERpx1XpGFxTajQ5pkH4HiPNdWfLljJ/QhjjBr7nneE/Qs3V2Kc038NMEakDV3EQfVSYb9EdHM5tSo+QQZDW95sHT4X4LeY7atKk0y6XiRDYJaY5Hqqyrtys9rS2j3st3OhrXDhBkdOKnHLmlzZpxxozOP/AEVYZnhNXpJb+AXmu2dy2pWpNY5ppuc1ji6cxpuhwc06AwYieuq9wft0BrczHZiCSDYTwgnW1153202JUxuIYcNRbDm98jIyagJlzyYLu7AGvHmunBOV/H+pHIo/8f0LLB/o9w9TC0sRRce/SbUc0gy2WFxDnSZuDFrqrq7Dw4Bc4gQb5oiOZJ0R/ZGpjHYWpTrudDCCxj/Fka3KQOOUWAHC8WQO3dnF9N1M90mD7EOHpZWx3bTZHI6pozW09jNDm7nvtcAfEHE5nho3YbBOo4fJLsHs67E4rdUwDFOo8guy6CBeDBlzdRfSRqG1eyj/AKr2nu21BzcR0FzeVa09g4ipSwzKVSmx1EulxeKeUveHNdmN3ZdLXEciqz64FCS6M1tTCbutUDmbvLULSyZyjMRAPEW1/NTV8fThoawNLRBLZv1MzfqFFtzA4ijVjEBwqPBcS5wcXtLiM0gmQSD7Str2N7AYPaFLNTrYhrmFrKgLKQ7xaCXNN+6bxqbI96ONbM2oOTpGRw+1KjWy1wjWCCQCOMcCtX2D2Q7HUa5e5zHNewMqMAiS1xcwtNnAd02g97VH1OyWGw7y1tM1Ii9Z2byJZ3W+7Ve7M7Tim3IWNa0C27Y0D+EQAoZJTlG4ji4xlUhOznY99B7/AKQ6lXYYLC5kva4feEBpHCTcDqtNTwzW+FrW/dAHyUGE24x4tMnmA0j0Jv6IgYmXROmoj8SAuCbm38R2RUa4JN2Vn+22xH4rCPp0j3wWvaNA4tmWydJBPrCutp45tFpL9YkCwLuBi6q8N2lpPtJaTaD8Lp49094+BTcPlZ4zX7PYyYdQxE6WpPPxAgqy2R2Cxj9aW7HOqQ2P3bu+C9lAnT4+6R1tYXTP1c5dklhSMr2Q7DNwLnVDU3lRzcthDWtkEgXkyQLnlotQwSU8stYJraDo4WmYBk+Qlc0puTtsqo1wgapINriTPkuI6KV9QCZtyBImfdNLuYAnQTr+aLFRC5oUbqXRFVRIsL9fyUXe+sB6SmpCcQV9JQuoqysRoh8s8FtTMOAAaKYaCsTT5BRmn5e4T3MuBscTSD2FpEz/AECqzC4Z9IibgAgSSTfr6I/6SOvol3wP8wvPTaVHY0m7HUsQHfzRDIQzSEQyoOaTNr7gO0tmOeWkO8OhnvC86ollMkAG/Ob+/NT7wcfRQ4qsQO7y15J7N0hapWyh2/2a3jgabYJAzEDU8zHzKn2Jsg0aZBOpmCZvHAR0RoxEjvEyOpXGnOhv6qzyS11ZJQjtshjsLo7IA4ZjmgkH0EFxVZtmkKgzFzzyaWn5GAPX8FZZneaiq4fNzRF07CSTVGaxmzBIDHF1rzaDxA6I3ZmyQ27jwnMJsB14XV0zZwaBYm/eiL3FufD4qs20XPkMkAtDSOEDkOCssrn8KI+2o/EwCvsSbh8TzI/D091TYnZJkwZAvP5K4wODIbB+PwgI2ns8n6s+iqsjh5JOCn4MXUw8cCn4bCyb29FrH7IPIJG7J8lb+YVEvYdmOxuyGVHjesDi2QCeAPCxgi83TsFsv6M0ii7KCZOUuknmTPRbRuAy3IB9j8FBjMMXNDbQNBCys98G3iaRQYDCVazxlG8M3LpIFie8fIE+iuTh6YaTWa1zh4W0mwLD67ouJ4dCpNn0t0C2wzHvO1MQRAHqfdA46gC/iW8ufoCIF+CTntL7DjFRjfbKzE7TLnTlgzJyyCTzgzBRmzO0TwYc3MOY8Q/1crCUlFjmeHLx1aJE631SnYBjO50S3Px0zZeX9BUbg1TRNbp2mOx2DdVcTmBBPG1jeY5KtqbHqB0AT5H8VYYWk0vLGuHdMS4gB19ROoRzKcmRBg25SsrI4cI04KXLKcYqu3umoRBvJ46K/pbVY1jXuJc6wIDuWpPEz1QuN2YGnvSSRmOlpjU+qGGBasycZo0toMuKO2s8uLYk2GYkwOYUzNokiDoqduUaJwrBSeNeCqyMuKgplvhuNOHuh6lclzTlHdEDWT6oIYpTUsZBv/Xqs6tGt0x22cRWb3g6GgNAsZuL6clT0u0FxLXz98kEnUnirOtiYm2ojyVQKEGYVcaVU0TyN3wyybjKliHiOQmfcoihiTOvuVU065bwnWxUtTGkmY114/2ScAUywxWKzWm3SQojiec+6rhXPFP3iWlA52XuD2nVpD/uINsxnu5RMQXaE3FuCscJtZtTLlaTN3ReB9oHQjVee7OrPZVBeSRPeBhwdrYh1itK/tJvKRDTleBlgABrm8raWAHksZMPPCHjy8cmjxOOAIytc4HXKC7jZ1uET10RGHrBwsfQ6jzWHwTw4ZH2vaZ4xIJ9FoMNQDAMsazIuOAgyVKeNR4Kxybcl1UeQYm9uPPSFGM3VNw9fOCXAOy3LuQ5qfC1Q8TIjmNPdR6K9jACkDCTxKMxdUUKe9cCRIhrQJPvwWKxXbaDUZUplsgixEtcBAEG0SBIW8cJT+VGJzjHtmjr41lMDM8NknUgaGJg8J5InDHOA5hBB0IvK8rxW3KdUE1WPNSfEHwHcBIIMR05Juz+1FShO7dMyIcPDbLrxMLrfo5NcdnOvVRT56PV6j5JbnbI1aCCR5jgojRPAT6LyXD7cfTqtqN1aZgnXmCeostdge2grgiq4UYAiHOh14PCdI9lifpZw5XKNw9TCfD7NRkj6o9QuOIqRwjjZVeC7SUSCBUFgAC4OjgJJi4Q1DtMxrX7x5fcwMuV3nANmzGh9lH25fQrvH6ly6u8tLiRlEybRbqot5OhmdI4rE43tbWIyscGMAgNY0Acbkc7orsz2ih2SrcE90m2XpZWfp5KNkvfi3RrcYxtOnndmd0bAgnSVSf4o06sc2TaLiLcSZ4rQPxs2AECPz/oqm2jh+9vLZpmNY8lLHLwymSPlDm0Q64v5FMfgTyKZQxIZYADj6mERTx4OphUbkuidRYKcCeSK2tnZR7rbBjGZjcyb/yjyRFLFAOblIJJCbtTaYygEZ2Ono6QS0kD0S2k2uDSiknyYCu3vAuB1C01Nwp4ZtdgzSSDLh3CDYRGsCfVSDs8HS0nvXI6j7P3gs3tCi+kcpkAiY5+i6tlk4Rz6vHyXTdt74ZiIIsRPIWOiZ9JlUezNpsZIfIk6gT7q4biKR+u3n4honKGr6Mqbl5Jw5Ki6dSgymXBwqOEgxBDTFiBxGt+iqKG0y+pdwvoLD2WFzdG2q7Di1KGkKZzgP5fmpKDczssXWNjSjyCynZzzRe0aQpUw897NMAaW6lV1LaFN+hOhJkaR6oXKtDap0K6mCm7hccbTzlod5F1p8hwU0DmnbRmrIRQSGgpoU7g3rosSnRpQslpbCl4lpGawJEA+U6qz/6aoUaZfWac0SBcydAMrbk9J5LK9oaVYuiriWOLcxbmLrA3IBDYnpKqaW0H035quZxLTBD5guESSJ4E2KaxymrUjG8YOmj0PBbNw9YB2ZhbAlrcrcs2JzCDMxZ0qDH1DSb+oZkawyahAeTOni0A9V5+NqvDyaTnsaYJBdM9CeI80bgttVGF15a8Q8aAjyFh6J/y8lzd/YPfg/H5lnX7VPLXU805jOgF+cjX1Tuzu0HNNRjyTTLSTMnKRfMOX4qpq0GOaCwy46tiMovq4m6gbQeXBrT4obE6yRY+qr7cXFpE/cknZvsNtdr2tY2qyowEHK+RdsWM8OhWW7QbDqTngHNJ4c+MKOjgKlFw0zRJDTmIvaY8lYjEvr2dlbkpkk3uB0Gqio+3K4vgs5bqpLkxOIwbhqEO3DzMkDkL36dFs8TSosYY79Q+KWmMkT3ZPPjr5LKvpFxMBd+PLsjhyY1FgmQ8U9lMnS6I+hO5IjC0SCCQYW5TXgzGH1G0sHViwMKywRyyKjc/QkwJ4yOKPwOLGhFhe41812MqNmwj2XG8jk6aOtQjFWmBnCR3mgW0BvH5pdn4OXZuSmB7sAwuow06lFuhUrL2malpn1U1YucRb+gq2jtAjr5ptTFk8VzaOzp3jRM5t0hYoaWIHG/qpmYm63yiXDCdmU5qNkxBnjw4BR7c2u5joawDKbEi4vOp68VIHua4GIIIMRHwUO1sE2oM5Jzm8Ta/JY42TZRXq0imp7Sq0y2qTYyYLruEwba/2Qm3NoOrAVHAAGwAi0a2Ck2jsl7BLuOiraeDc4hrZJJsOq7IKPzHPJy+UrKijzlaiv2Scxs1HtByl2UXjkCdP64qlds93BpI6X08l0RyxfRzyxSXYPTxJboU76XeUhophgcFq0zPKLjDdq6rNMp5S0W9UVh+21Zr8wy6Qba8zPMrOSVLQpTqY81KWOHbRWOSfhmrxPakVKZkExEAyRmOpLj5eHqVmKlYkk6TyWo2bhGVKLWMc2GguquMm7pkAeQHsh6VegymadM98+J9QWjk1olRhOMLUUXnGU6cmUeHxMuG8JI9z7rWUdpMygNaLfG3NUNPF0qbi0sDxPiAIPsSrnZuKpP0F4426aSlm55oMSriw36eMsBrQet11PEEDxD4IWvVptMA5Txn+UqP6Qz7bfdc2v2Oi/uQ4/8AD8VFV1XLl24zz5eR7VI1cuXQiI9uo80ZhvGPvD5rlyUjUeyb/M9URgtXfdd+C5cpPoquwN2vofkVCxcuW0TfYSxOeuXLJsQJHpVyBMiTHLlyGNChIlXKTNojKK2d+0Z95vzXLlKXRSPZd1fH6FBYz6vkfmuXLjidkvJUdoPq/dQ/Z39oPP8A/Lly5dS/pnO/6of2t/aDyb8gq3/iPkuXJ4/kQT+dlbt3xegVGUq5deL5Tly/MO4BOfouXLf0MIO2Ro77pUuyvEfX5hcuUZ+S0eolpjvDU+9+Co8F4h5lcuWIfKzc/mQU7xeqgfqfNKuQg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11" name="TextBox 10"/>
          <p:cNvSpPr txBox="1"/>
          <p:nvPr/>
        </p:nvSpPr>
        <p:spPr>
          <a:xfrm>
            <a:off x="1517322" y="55882"/>
            <a:ext cx="9144000" cy="707886"/>
          </a:xfrm>
          <a:prstGeom prst="rect">
            <a:avLst/>
          </a:prstGeom>
          <a:solidFill>
            <a:schemeClr val="bg1"/>
          </a:solidFill>
          <a:ln w="57150">
            <a:noFill/>
          </a:ln>
          <a:effectLst/>
        </p:spPr>
        <p:txBody>
          <a:bodyPr wrap="square" rtlCol="0">
            <a:spAutoFit/>
          </a:bodyPr>
          <a:lstStyle/>
          <a:p>
            <a:pPr algn="ctr"/>
            <a:r>
              <a:rPr lang="en-GB" sz="4000" b="1" dirty="0">
                <a:solidFill>
                  <a:srgbClr val="CC0000"/>
                </a:solidFill>
                <a:latin typeface="Calibri"/>
              </a:rPr>
              <a:t>The</a:t>
            </a:r>
            <a:r>
              <a:rPr lang="en-GB" sz="4000" b="1" dirty="0">
                <a:solidFill>
                  <a:srgbClr val="CC0000"/>
                </a:solidFill>
                <a:effectLst>
                  <a:outerShdw blurRad="38100" dist="38100" dir="2700000" algn="tl">
                    <a:srgbClr val="000000">
                      <a:alpha val="43137"/>
                    </a:srgbClr>
                  </a:outerShdw>
                </a:effectLst>
                <a:latin typeface="Calibri"/>
              </a:rPr>
              <a:t> </a:t>
            </a:r>
            <a:r>
              <a:rPr lang="en-GB" sz="4000" b="1" dirty="0">
                <a:solidFill>
                  <a:srgbClr val="CC0000"/>
                </a:solidFill>
                <a:latin typeface="Calibri"/>
              </a:rPr>
              <a:t>Hazard</a:t>
            </a:r>
            <a:r>
              <a:rPr lang="en-GB" sz="4000" b="1" dirty="0">
                <a:solidFill>
                  <a:srgbClr val="CC0000"/>
                </a:solidFill>
                <a:effectLst>
                  <a:outerShdw blurRad="38100" dist="38100" dir="2700000" algn="tl">
                    <a:srgbClr val="000000">
                      <a:alpha val="43137"/>
                    </a:srgbClr>
                  </a:outerShdw>
                </a:effectLst>
                <a:latin typeface="Calibri"/>
              </a:rPr>
              <a:t> </a:t>
            </a:r>
            <a:r>
              <a:rPr lang="en-GB" sz="4000" b="1" dirty="0">
                <a:solidFill>
                  <a:srgbClr val="CC0000"/>
                </a:solidFill>
                <a:latin typeface="Calibri"/>
              </a:rPr>
              <a:t>Management</a:t>
            </a:r>
            <a:r>
              <a:rPr lang="en-GB" sz="4000" b="1" dirty="0">
                <a:solidFill>
                  <a:srgbClr val="CC0000"/>
                </a:solidFill>
                <a:effectLst>
                  <a:outerShdw blurRad="38100" dist="38100" dir="2700000" algn="tl">
                    <a:srgbClr val="000000">
                      <a:alpha val="43137"/>
                    </a:srgbClr>
                  </a:outerShdw>
                </a:effectLst>
                <a:latin typeface="Calibri"/>
              </a:rPr>
              <a:t> </a:t>
            </a:r>
            <a:r>
              <a:rPr lang="en-GB" sz="4000" b="1" dirty="0">
                <a:solidFill>
                  <a:srgbClr val="CC0000"/>
                </a:solidFill>
                <a:latin typeface="Calibri"/>
              </a:rPr>
              <a:t>cycle</a:t>
            </a:r>
            <a:r>
              <a:rPr lang="en-GB" sz="4000" b="1" dirty="0">
                <a:solidFill>
                  <a:srgbClr val="CC0000"/>
                </a:solidFill>
                <a:effectLst>
                  <a:outerShdw blurRad="38100" dist="38100" dir="2700000" algn="tl">
                    <a:srgbClr val="000000">
                      <a:alpha val="43137"/>
                    </a:srgbClr>
                  </a:outerShdw>
                </a:effectLst>
                <a:latin typeface="Calibri"/>
              </a:rPr>
              <a:t>.</a:t>
            </a:r>
          </a:p>
        </p:txBody>
      </p:sp>
      <p:sp>
        <p:nvSpPr>
          <p:cNvPr id="3" name="Rectangle 2"/>
          <p:cNvSpPr/>
          <p:nvPr/>
        </p:nvSpPr>
        <p:spPr>
          <a:xfrm>
            <a:off x="1517322" y="755129"/>
            <a:ext cx="9144000" cy="2000548"/>
          </a:xfrm>
          <a:prstGeom prst="rect">
            <a:avLst/>
          </a:prstGeom>
        </p:spPr>
        <p:txBody>
          <a:bodyPr wrap="square">
            <a:spAutoFit/>
          </a:bodyPr>
          <a:lstStyle/>
          <a:p>
            <a:pPr algn="ctr"/>
            <a:r>
              <a:rPr lang="en-GB" sz="2400" dirty="0">
                <a:solidFill>
                  <a:prstClr val="black"/>
                </a:solidFill>
                <a:latin typeface="Gill Sans MT" panose="020B0502020104020203" pitchFamily="34" charset="0"/>
              </a:rPr>
              <a:t>Both before and after a disaster strategies can be used to reduce the damage of the current and future hazards. </a:t>
            </a:r>
          </a:p>
          <a:p>
            <a:pPr algn="ctr"/>
            <a:endParaRPr lang="en-GB" sz="2400" dirty="0">
              <a:solidFill>
                <a:prstClr val="black"/>
              </a:solidFill>
              <a:latin typeface="Gill Sans MT" panose="020B0502020104020203" pitchFamily="34" charset="0"/>
            </a:endParaRPr>
          </a:p>
          <a:p>
            <a:pPr algn="ctr"/>
            <a:r>
              <a:rPr lang="en-GB" sz="2400" dirty="0">
                <a:solidFill>
                  <a:prstClr val="black"/>
                </a:solidFill>
                <a:latin typeface="Gill Sans MT" panose="020B0502020104020203" pitchFamily="34" charset="0"/>
              </a:rPr>
              <a:t>The Risk Management cycle outlines the strategies that can be taken at each stage.</a:t>
            </a:r>
            <a:r>
              <a:rPr lang="en-GB" sz="2800" dirty="0">
                <a:solidFill>
                  <a:prstClr val="black"/>
                </a:solidFill>
                <a:latin typeface="Gill Sans MT" panose="020B0502020104020203" pitchFamily="34" charset="0"/>
              </a:rPr>
              <a:t> </a:t>
            </a:r>
          </a:p>
        </p:txBody>
      </p:sp>
      <p:grpSp>
        <p:nvGrpSpPr>
          <p:cNvPr id="6" name="Group 5"/>
          <p:cNvGrpSpPr/>
          <p:nvPr/>
        </p:nvGrpSpPr>
        <p:grpSpPr>
          <a:xfrm>
            <a:off x="7637930" y="2526882"/>
            <a:ext cx="4101241" cy="1236550"/>
            <a:chOff x="7668207" y="2872005"/>
            <a:chExt cx="2909138" cy="2012932"/>
          </a:xfrm>
        </p:grpSpPr>
        <p:sp>
          <p:nvSpPr>
            <p:cNvPr id="5" name="TextBox 4"/>
            <p:cNvSpPr txBox="1"/>
            <p:nvPr/>
          </p:nvSpPr>
          <p:spPr>
            <a:xfrm>
              <a:off x="7668207" y="2872005"/>
              <a:ext cx="2909138" cy="830997"/>
            </a:xfrm>
            <a:prstGeom prst="rect">
              <a:avLst/>
            </a:prstGeom>
            <a:solidFill>
              <a:srgbClr val="92D050"/>
            </a:solidFill>
            <a:ln>
              <a:solidFill>
                <a:schemeClr val="tx1"/>
              </a:solidFill>
            </a:ln>
          </p:spPr>
          <p:txBody>
            <a:bodyPr wrap="square" rtlCol="0">
              <a:spAutoFit/>
            </a:bodyPr>
            <a:lstStyle/>
            <a:p>
              <a:pPr algn="ctr"/>
              <a:r>
                <a:rPr lang="en-GB" sz="2400" dirty="0">
                  <a:solidFill>
                    <a:prstClr val="black"/>
                  </a:solidFill>
                  <a:latin typeface="Gill Sans MT" panose="020B0502020104020203" pitchFamily="34" charset="0"/>
                </a:rPr>
                <a:t>What factors affect recovery?</a:t>
              </a:r>
            </a:p>
          </p:txBody>
        </p:sp>
        <p:sp>
          <p:nvSpPr>
            <p:cNvPr id="12" name="TextBox 11"/>
            <p:cNvSpPr txBox="1"/>
            <p:nvPr/>
          </p:nvSpPr>
          <p:spPr>
            <a:xfrm>
              <a:off x="7668207" y="3684608"/>
              <a:ext cx="2909138" cy="1200329"/>
            </a:xfrm>
            <a:prstGeom prst="rect">
              <a:avLst/>
            </a:prstGeom>
            <a:solidFill>
              <a:srgbClr val="FFC000"/>
            </a:solidFill>
            <a:ln>
              <a:solidFill>
                <a:schemeClr val="tx1"/>
              </a:solidFill>
            </a:ln>
          </p:spPr>
          <p:txBody>
            <a:bodyPr wrap="square" rtlCol="0">
              <a:spAutoFit/>
            </a:bodyPr>
            <a:lstStyle/>
            <a:p>
              <a:pPr algn="ctr"/>
              <a:r>
                <a:rPr lang="en-GB" sz="2400" dirty="0">
                  <a:solidFill>
                    <a:prstClr val="black"/>
                  </a:solidFill>
                  <a:latin typeface="Gill Sans MT" panose="020B0502020104020203" pitchFamily="34" charset="0"/>
                </a:rPr>
                <a:t>What part of the cycle is most crucial in reducing impacts?</a:t>
              </a:r>
            </a:p>
          </p:txBody>
        </p:sp>
      </p:grpSp>
      <p:sp>
        <p:nvSpPr>
          <p:cNvPr id="2" name="TextBox 1"/>
          <p:cNvSpPr txBox="1"/>
          <p:nvPr/>
        </p:nvSpPr>
        <p:spPr>
          <a:xfrm>
            <a:off x="7180819" y="3952946"/>
            <a:ext cx="5011181" cy="2800767"/>
          </a:xfrm>
          <a:prstGeom prst="rect">
            <a:avLst/>
          </a:prstGeom>
          <a:noFill/>
          <a:ln>
            <a:solidFill>
              <a:schemeClr val="tx1"/>
            </a:solidFill>
          </a:ln>
        </p:spPr>
        <p:txBody>
          <a:bodyPr wrap="square" rtlCol="0">
            <a:spAutoFit/>
          </a:bodyPr>
          <a:lstStyle/>
          <a:p>
            <a:r>
              <a:rPr lang="en-GB" sz="1600" i="1" dirty="0"/>
              <a:t>Add the following labels onto your copy of the Hazard Management Cycle:</a:t>
            </a:r>
          </a:p>
          <a:p>
            <a:endParaRPr lang="en-GB" sz="1600" i="1" dirty="0"/>
          </a:p>
          <a:p>
            <a:r>
              <a:rPr lang="en-GB" sz="1600" i="1" dirty="0"/>
              <a:t>Hazard risk assessments, Hazard maps produced, Warning, Evacuation, Saving people, Emergency aid, Assessing damage, On-going aid, Restoration of Infrastructure, Economic &amp; Social recovery, Education and Public awareness, Building codes put in place, Defences built, Long term aid, Land use planning, evacuation plans put in place, temporary shelters put in place, Counselling for the bereaved. </a:t>
            </a:r>
          </a:p>
        </p:txBody>
      </p:sp>
      <p:grpSp>
        <p:nvGrpSpPr>
          <p:cNvPr id="13" name="Group 12"/>
          <p:cNvGrpSpPr/>
          <p:nvPr/>
        </p:nvGrpSpPr>
        <p:grpSpPr>
          <a:xfrm>
            <a:off x="1665560" y="3037366"/>
            <a:ext cx="4909911" cy="3462137"/>
            <a:chOff x="0" y="0"/>
            <a:chExt cx="4819650" cy="3348355"/>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4563" t="26189" r="38975" b="16384"/>
            <a:stretch/>
          </p:blipFill>
          <p:spPr>
            <a:xfrm>
              <a:off x="0" y="0"/>
              <a:ext cx="4819650" cy="3348355"/>
            </a:xfrm>
            <a:prstGeom prst="rect">
              <a:avLst/>
            </a:prstGeom>
          </p:spPr>
        </p:pic>
        <p:sp>
          <p:nvSpPr>
            <p:cNvPr id="15" name="Rectangle 14"/>
            <p:cNvSpPr/>
            <p:nvPr/>
          </p:nvSpPr>
          <p:spPr>
            <a:xfrm>
              <a:off x="3629025" y="323850"/>
              <a:ext cx="95250" cy="533400"/>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Rectangle 15"/>
            <p:cNvSpPr/>
            <p:nvPr/>
          </p:nvSpPr>
          <p:spPr>
            <a:xfrm>
              <a:off x="3429000" y="295275"/>
              <a:ext cx="295275" cy="180975"/>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7" name="Rectangle 16"/>
            <p:cNvSpPr/>
            <p:nvPr/>
          </p:nvSpPr>
          <p:spPr>
            <a:xfrm>
              <a:off x="1152525" y="2809875"/>
              <a:ext cx="247650" cy="209550"/>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Tree>
    <p:custDataLst>
      <p:tags r:id="rId1"/>
    </p:custDataLst>
    <p:extLst>
      <p:ext uri="{BB962C8B-B14F-4D97-AF65-F5344CB8AC3E}">
        <p14:creationId xmlns:p14="http://schemas.microsoft.com/office/powerpoint/2010/main" val="4024320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6367" y="310180"/>
            <a:ext cx="11134164" cy="1649250"/>
          </a:xfrm>
        </p:spPr>
        <p:txBody>
          <a:bodyPr>
            <a:noAutofit/>
          </a:bodyPr>
          <a:lstStyle/>
          <a:p>
            <a:r>
              <a:rPr lang="en-GB" sz="3600" b="1" kern="0" dirty="0">
                <a:solidFill>
                  <a:srgbClr val="CC0000"/>
                </a:solidFill>
                <a:latin typeface="Calibri" panose="020F0502020204030204" pitchFamily="34" charset="0"/>
                <a:cs typeface="Calibri" panose="020F0502020204030204" pitchFamily="34" charset="0"/>
              </a:rPr>
              <a:t>TASK: </a:t>
            </a:r>
            <a:r>
              <a:rPr lang="en-GB" sz="3600" kern="0" dirty="0">
                <a:solidFill>
                  <a:prstClr val="black"/>
                </a:solidFill>
                <a:latin typeface="Calibri" panose="020F0502020204030204" pitchFamily="34" charset="0"/>
                <a:cs typeface="Calibri" panose="020F0502020204030204" pitchFamily="34" charset="0"/>
              </a:rPr>
              <a:t>Evaluate the usefulness of Parks Model and the Hazard Management Cycle in improving understanding and management of natural hazards (9)</a:t>
            </a:r>
            <a:endParaRPr lang="en-GB" sz="3600" dirty="0"/>
          </a:p>
        </p:txBody>
      </p:sp>
      <p:sp>
        <p:nvSpPr>
          <p:cNvPr id="2" name="TextBox 1"/>
          <p:cNvSpPr txBox="1"/>
          <p:nvPr/>
        </p:nvSpPr>
        <p:spPr>
          <a:xfrm>
            <a:off x="516367" y="2330838"/>
            <a:ext cx="4941004" cy="3785652"/>
          </a:xfrm>
          <a:prstGeom prst="rect">
            <a:avLst/>
          </a:prstGeom>
          <a:noFill/>
        </p:spPr>
        <p:txBody>
          <a:bodyPr wrap="square" rtlCol="0">
            <a:spAutoFit/>
          </a:bodyPr>
          <a:lstStyle/>
          <a:p>
            <a:r>
              <a:rPr lang="en-GB" sz="2400" b="1" dirty="0"/>
              <a:t>Parks Model:</a:t>
            </a:r>
          </a:p>
          <a:p>
            <a:pPr marL="285750" indent="-285750">
              <a:buFont typeface="Arial" panose="020B0604020202020204" pitchFamily="34" charset="0"/>
              <a:buChar char="•"/>
            </a:pPr>
            <a:r>
              <a:rPr lang="en-GB" sz="2400" dirty="0"/>
              <a:t>Allows comparison between events</a:t>
            </a:r>
          </a:p>
          <a:p>
            <a:pPr marL="285750" indent="-285750">
              <a:buFont typeface="Arial" panose="020B0604020202020204" pitchFamily="34" charset="0"/>
              <a:buChar char="•"/>
            </a:pPr>
            <a:r>
              <a:rPr lang="en-GB" sz="2400" dirty="0"/>
              <a:t>Shape of curve shows length of disruption, speed of recovery, etc.</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No data</a:t>
            </a:r>
          </a:p>
          <a:p>
            <a:pPr marL="285750" indent="-285750">
              <a:buFont typeface="Arial" panose="020B0604020202020204" pitchFamily="34" charset="0"/>
              <a:buChar char="•"/>
            </a:pPr>
            <a:r>
              <a:rPr lang="en-GB" sz="2400" dirty="0"/>
              <a:t>Action taken prior to event is unknown.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
        <p:nvSpPr>
          <p:cNvPr id="4" name="TextBox 3"/>
          <p:cNvSpPr txBox="1"/>
          <p:nvPr/>
        </p:nvSpPr>
        <p:spPr>
          <a:xfrm>
            <a:off x="6710041" y="2330838"/>
            <a:ext cx="4940490" cy="3416320"/>
          </a:xfrm>
          <a:prstGeom prst="rect">
            <a:avLst/>
          </a:prstGeom>
          <a:noFill/>
        </p:spPr>
        <p:txBody>
          <a:bodyPr wrap="square" rtlCol="0">
            <a:spAutoFit/>
          </a:bodyPr>
          <a:lstStyle/>
          <a:p>
            <a:r>
              <a:rPr lang="en-GB" sz="2400" b="1" dirty="0"/>
              <a:t>Hazard Management Cycle:</a:t>
            </a:r>
          </a:p>
          <a:p>
            <a:pPr marL="285750" indent="-285750">
              <a:buFont typeface="Arial" panose="020B0604020202020204" pitchFamily="34" charset="0"/>
              <a:buChar char="•"/>
            </a:pPr>
            <a:r>
              <a:rPr lang="en-GB" sz="2400" dirty="0"/>
              <a:t>Shows how preparedness strategies may impact ability to cope/recover.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Generic</a:t>
            </a:r>
          </a:p>
          <a:p>
            <a:pPr marL="285750" indent="-285750">
              <a:buFont typeface="Arial" panose="020B0604020202020204" pitchFamily="34" charset="0"/>
              <a:buChar char="•"/>
            </a:pPr>
            <a:r>
              <a:rPr lang="en-GB" sz="2400" dirty="0"/>
              <a:t>Does not allow comparison.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
        <p:nvSpPr>
          <p:cNvPr id="3" name="TextBox 2"/>
          <p:cNvSpPr txBox="1"/>
          <p:nvPr/>
        </p:nvSpPr>
        <p:spPr>
          <a:xfrm>
            <a:off x="1971127" y="5656901"/>
            <a:ext cx="9477828" cy="830997"/>
          </a:xfrm>
          <a:prstGeom prst="rect">
            <a:avLst/>
          </a:prstGeom>
          <a:noFill/>
        </p:spPr>
        <p:txBody>
          <a:bodyPr wrap="square" rtlCol="0">
            <a:spAutoFit/>
          </a:bodyPr>
          <a:lstStyle/>
          <a:p>
            <a:r>
              <a:rPr lang="en-GB" sz="2400" i="1" dirty="0">
                <a:solidFill>
                  <a:srgbClr val="FF0000"/>
                </a:solidFill>
              </a:rPr>
              <a:t>Better if used together? </a:t>
            </a:r>
          </a:p>
          <a:p>
            <a:r>
              <a:rPr lang="en-GB" sz="2400" i="1" dirty="0">
                <a:solidFill>
                  <a:srgbClr val="FF0000"/>
                </a:solidFill>
              </a:rPr>
              <a:t>What else may help improve understanding and management?</a:t>
            </a:r>
          </a:p>
        </p:txBody>
      </p:sp>
    </p:spTree>
    <p:extLst>
      <p:ext uri="{BB962C8B-B14F-4D97-AF65-F5344CB8AC3E}">
        <p14:creationId xmlns:p14="http://schemas.microsoft.com/office/powerpoint/2010/main" val="155530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dirty="0">
                <a:latin typeface="+mn-lt"/>
              </a:rPr>
              <a:t>TED talk: managing hazard response (10 mins) </a:t>
            </a:r>
            <a:r>
              <a:rPr lang="en-GB" sz="1800" dirty="0">
                <a:hlinkClick r:id="rId2"/>
              </a:rPr>
              <a:t>https://www.ted.com/talks/caitria_and_morgan_o_neill_how_to_step_up_in_the_face_of_disaster</a:t>
            </a:r>
            <a:br>
              <a:rPr lang="en-GB" sz="2800" dirty="0"/>
            </a:br>
            <a:endParaRPr lang="en-GB" sz="2600" dirty="0">
              <a:latin typeface="+mn-lt"/>
            </a:endParaRPr>
          </a:p>
        </p:txBody>
      </p:sp>
      <p:sp>
        <p:nvSpPr>
          <p:cNvPr id="3" name="Content Placeholder 2"/>
          <p:cNvSpPr>
            <a:spLocks noGrp="1"/>
          </p:cNvSpPr>
          <p:nvPr>
            <p:ph idx="1"/>
          </p:nvPr>
        </p:nvSpPr>
        <p:spPr>
          <a:xfrm>
            <a:off x="838200" y="1581374"/>
            <a:ext cx="10515600" cy="4595589"/>
          </a:xfrm>
        </p:spPr>
        <p:txBody>
          <a:bodyPr>
            <a:normAutofit/>
          </a:bodyPr>
          <a:lstStyle/>
          <a:p>
            <a:pPr marL="0" indent="0">
              <a:buNone/>
            </a:pPr>
            <a:endParaRPr lang="en-GB" sz="1800" dirty="0"/>
          </a:p>
          <a:p>
            <a:pPr marL="0" indent="0">
              <a:buNone/>
            </a:pPr>
            <a:r>
              <a:rPr lang="en-GB" sz="2200" i="1" dirty="0"/>
              <a:t>Watch the clip and make notes on how communities can improve their preparedness and relief response.</a:t>
            </a:r>
          </a:p>
          <a:p>
            <a:pPr marL="0" indent="0">
              <a:buNone/>
            </a:pPr>
            <a:r>
              <a:rPr lang="en-GB" sz="1800" dirty="0"/>
              <a:t> </a:t>
            </a:r>
          </a:p>
        </p:txBody>
      </p:sp>
    </p:spTree>
    <p:extLst>
      <p:ext uri="{BB962C8B-B14F-4D97-AF65-F5344CB8AC3E}">
        <p14:creationId xmlns:p14="http://schemas.microsoft.com/office/powerpoint/2010/main" val="508889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Homework:</a:t>
            </a:r>
          </a:p>
        </p:txBody>
      </p:sp>
      <p:sp>
        <p:nvSpPr>
          <p:cNvPr id="3" name="Content Placeholder 2"/>
          <p:cNvSpPr>
            <a:spLocks noGrp="1"/>
          </p:cNvSpPr>
          <p:nvPr>
            <p:ph idx="1"/>
          </p:nvPr>
        </p:nvSpPr>
        <p:spPr/>
        <p:txBody>
          <a:bodyPr/>
          <a:lstStyle/>
          <a:p>
            <a:pPr marL="514350" indent="-514350">
              <a:buAutoNum type="arabicParenR"/>
            </a:pPr>
            <a:r>
              <a:rPr lang="en-GB" dirty="0"/>
              <a:t>Read through and highlight the Tutor2u study notes </a:t>
            </a:r>
            <a:r>
              <a:rPr lang="fr-FR" i="1" dirty="0"/>
              <a:t>Hazard types, perception, </a:t>
            </a:r>
            <a:r>
              <a:rPr lang="fr-FR" i="1" dirty="0" err="1"/>
              <a:t>response</a:t>
            </a:r>
            <a:r>
              <a:rPr lang="fr-FR" i="1" dirty="0"/>
              <a:t> &amp; </a:t>
            </a:r>
            <a:r>
              <a:rPr lang="fr-FR" i="1" dirty="0" err="1"/>
              <a:t>models</a:t>
            </a:r>
            <a:r>
              <a:rPr lang="fr-FR" i="1" dirty="0"/>
              <a:t>. </a:t>
            </a:r>
          </a:p>
          <a:p>
            <a:pPr marL="514350" indent="-514350">
              <a:buAutoNum type="arabicParenR"/>
            </a:pPr>
            <a:endParaRPr lang="fr-FR" i="1" dirty="0"/>
          </a:p>
          <a:p>
            <a:pPr marL="0" indent="0">
              <a:buNone/>
            </a:pPr>
            <a:endParaRPr lang="fr-FR" i="1" dirty="0"/>
          </a:p>
          <a:p>
            <a:pPr marL="0" indent="0">
              <a:buNone/>
            </a:pPr>
            <a:r>
              <a:rPr lang="fr-FR" sz="2400" i="1" dirty="0">
                <a:solidFill>
                  <a:srgbClr val="C00000"/>
                </a:solidFill>
              </a:rPr>
              <a:t>This </a:t>
            </a:r>
            <a:r>
              <a:rPr lang="fr-FR" sz="2400" i="1" dirty="0" err="1">
                <a:solidFill>
                  <a:srgbClr val="C00000"/>
                </a:solidFill>
              </a:rPr>
              <a:t>needs</a:t>
            </a:r>
            <a:r>
              <a:rPr lang="fr-FR" sz="2400" i="1" dirty="0">
                <a:solidFill>
                  <a:srgbClr val="C00000"/>
                </a:solidFill>
              </a:rPr>
              <a:t> to </a:t>
            </a:r>
            <a:r>
              <a:rPr lang="fr-FR" sz="2400" i="1" dirty="0" err="1">
                <a:solidFill>
                  <a:srgbClr val="C00000"/>
                </a:solidFill>
              </a:rPr>
              <a:t>be</a:t>
            </a:r>
            <a:r>
              <a:rPr lang="fr-FR" sz="2400" i="1" dirty="0">
                <a:solidFill>
                  <a:srgbClr val="C00000"/>
                </a:solidFill>
              </a:rPr>
              <a:t> </a:t>
            </a:r>
            <a:r>
              <a:rPr lang="fr-FR" sz="2400" i="1" dirty="0" err="1">
                <a:solidFill>
                  <a:srgbClr val="C00000"/>
                </a:solidFill>
              </a:rPr>
              <a:t>done</a:t>
            </a:r>
            <a:r>
              <a:rPr lang="fr-FR" sz="2400" i="1" dirty="0">
                <a:solidFill>
                  <a:srgbClr val="C00000"/>
                </a:solidFill>
              </a:rPr>
              <a:t> in </a:t>
            </a:r>
            <a:r>
              <a:rPr lang="fr-FR" sz="2400" i="1" dirty="0" err="1">
                <a:solidFill>
                  <a:srgbClr val="C00000"/>
                </a:solidFill>
              </a:rPr>
              <a:t>advance</a:t>
            </a:r>
            <a:r>
              <a:rPr lang="fr-FR" sz="2400" i="1" dirty="0">
                <a:solidFill>
                  <a:srgbClr val="C00000"/>
                </a:solidFill>
              </a:rPr>
              <a:t> of </a:t>
            </a:r>
            <a:r>
              <a:rPr lang="fr-FR" sz="2400" i="1" dirty="0" err="1">
                <a:solidFill>
                  <a:srgbClr val="C00000"/>
                </a:solidFill>
              </a:rPr>
              <a:t>your</a:t>
            </a:r>
            <a:r>
              <a:rPr lang="fr-FR" sz="2400" i="1" dirty="0">
                <a:solidFill>
                  <a:srgbClr val="C00000"/>
                </a:solidFill>
              </a:rPr>
              <a:t> first </a:t>
            </a:r>
            <a:r>
              <a:rPr lang="fr-FR" sz="2400" i="1" dirty="0" err="1">
                <a:solidFill>
                  <a:srgbClr val="C00000"/>
                </a:solidFill>
              </a:rPr>
              <a:t>lesson</a:t>
            </a:r>
            <a:r>
              <a:rPr lang="fr-FR" sz="2400" i="1" dirty="0">
                <a:solidFill>
                  <a:srgbClr val="C00000"/>
                </a:solidFill>
              </a:rPr>
              <a:t> </a:t>
            </a:r>
            <a:r>
              <a:rPr lang="fr-FR" sz="2400" i="1" dirty="0" err="1">
                <a:solidFill>
                  <a:srgbClr val="C00000"/>
                </a:solidFill>
              </a:rPr>
              <a:t>next</a:t>
            </a:r>
            <a:r>
              <a:rPr lang="fr-FR" sz="2400" i="1" dirty="0">
                <a:solidFill>
                  <a:srgbClr val="C00000"/>
                </a:solidFill>
              </a:rPr>
              <a:t> </a:t>
            </a:r>
            <a:r>
              <a:rPr lang="fr-FR" sz="2400" i="1" dirty="0" err="1">
                <a:solidFill>
                  <a:srgbClr val="C00000"/>
                </a:solidFill>
              </a:rPr>
              <a:t>week</a:t>
            </a:r>
            <a:r>
              <a:rPr lang="fr-FR" sz="2400" i="1" dirty="0">
                <a:solidFill>
                  <a:srgbClr val="C00000"/>
                </a:solidFill>
              </a:rPr>
              <a:t>.</a:t>
            </a:r>
          </a:p>
        </p:txBody>
      </p:sp>
    </p:spTree>
    <p:extLst>
      <p:ext uri="{BB962C8B-B14F-4D97-AF65-F5344CB8AC3E}">
        <p14:creationId xmlns:p14="http://schemas.microsoft.com/office/powerpoint/2010/main" val="3635854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36612" t="28470" r="20375" b="19217"/>
          <a:stretch/>
        </p:blipFill>
        <p:spPr bwMode="auto">
          <a:xfrm>
            <a:off x="978946" y="677732"/>
            <a:ext cx="8254701" cy="53881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3292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3143" y="3"/>
            <a:ext cx="5936344" cy="6797630"/>
          </a:xfrm>
          <a:prstGeom prst="rect">
            <a:avLst/>
          </a:prstGeom>
        </p:spPr>
        <p:txBody>
          <a:bodyPr wrap="square">
            <a:spAutoFit/>
          </a:bodyPr>
          <a:lstStyle/>
          <a:p>
            <a:pPr algn="ctr">
              <a:lnSpc>
                <a:spcPct val="107000"/>
              </a:lnSpc>
              <a:spcAft>
                <a:spcPts val="800"/>
              </a:spcAft>
            </a:pPr>
            <a:r>
              <a:rPr lang="en-GB" sz="1050" b="1" u="sng" dirty="0">
                <a:ea typeface="Calibri" panose="020F0502020204030204" pitchFamily="34" charset="0"/>
                <a:cs typeface="Times New Roman" panose="02020603050405020304" pitchFamily="18" charset="0"/>
              </a:rPr>
              <a:t>Multiple choice hazards questions</a:t>
            </a:r>
            <a:endParaRPr lang="en-GB" sz="1050" dirty="0">
              <a:ea typeface="Calibri" panose="020F0502020204030204" pitchFamily="34" charset="0"/>
              <a:cs typeface="Times New Roman" panose="02020603050405020304" pitchFamily="18" charset="0"/>
            </a:endParaRPr>
          </a:p>
          <a:p>
            <a:pPr>
              <a:lnSpc>
                <a:spcPct val="107000"/>
              </a:lnSpc>
              <a:spcAft>
                <a:spcPts val="800"/>
              </a:spcAft>
            </a:pPr>
            <a:r>
              <a:rPr lang="en-GB" sz="1050" b="1" dirty="0">
                <a:ea typeface="Calibri" panose="020F0502020204030204" pitchFamily="34" charset="0"/>
                <a:cs typeface="Times New Roman" panose="02020603050405020304" pitchFamily="18" charset="0"/>
              </a:rPr>
              <a:t>Tick the correct answer in each case. Each multiple choice question is worth one mark.</a:t>
            </a:r>
          </a:p>
          <a:p>
            <a:pPr>
              <a:lnSpc>
                <a:spcPct val="107000"/>
              </a:lnSpc>
              <a:spcAft>
                <a:spcPts val="800"/>
              </a:spcAft>
            </a:pPr>
            <a:endParaRPr lang="en-GB" sz="1050" dirty="0">
              <a:ea typeface="Calibri" panose="020F0502020204030204" pitchFamily="34" charset="0"/>
              <a:cs typeface="Times New Roman" panose="02020603050405020304" pitchFamily="18" charset="0"/>
            </a:endParaRPr>
          </a:p>
          <a:p>
            <a:pPr>
              <a:lnSpc>
                <a:spcPct val="107000"/>
              </a:lnSpc>
              <a:spcAft>
                <a:spcPts val="800"/>
              </a:spcAft>
            </a:pPr>
            <a:r>
              <a:rPr lang="en-GB" sz="1050" dirty="0">
                <a:ea typeface="Calibri" panose="020F0502020204030204" pitchFamily="34" charset="0"/>
                <a:cs typeface="Times New Roman" panose="02020603050405020304" pitchFamily="18" charset="0"/>
              </a:rPr>
              <a:t> 1. </a:t>
            </a:r>
            <a:r>
              <a:rPr lang="en-US" sz="1050" dirty="0">
                <a:solidFill>
                  <a:srgbClr val="000000"/>
                </a:solidFill>
                <a:ea typeface="Times New Roman" panose="02020603050405020304" pitchFamily="18" charset="0"/>
                <a:cs typeface="Times New Roman" panose="02020603050405020304" pitchFamily="18" charset="0"/>
              </a:rPr>
              <a:t>The following definition applies to which key term? (1 mark)</a:t>
            </a:r>
            <a:endParaRPr lang="en-GB" sz="1050" dirty="0">
              <a:solidFill>
                <a:srgbClr val="000000"/>
              </a:solidFill>
              <a:ea typeface="Times New Roman" panose="02020603050405020304" pitchFamily="18" charset="0"/>
              <a:cs typeface="Times New Roman" panose="02020603050405020304" pitchFamily="18" charset="0"/>
            </a:endParaRPr>
          </a:p>
          <a:p>
            <a:pPr marL="457200">
              <a:spcAft>
                <a:spcPts val="0"/>
              </a:spcAft>
            </a:pPr>
            <a:r>
              <a:rPr lang="en-US" sz="1050" dirty="0">
                <a:solidFill>
                  <a:srgbClr val="000000"/>
                </a:solidFill>
                <a:ea typeface="Times New Roman" panose="02020603050405020304" pitchFamily="18" charset="0"/>
                <a:cs typeface="Times New Roman" panose="02020603050405020304" pitchFamily="18" charset="0"/>
              </a:rPr>
              <a:t>“a perceived natural/geophysical event that has the potential to threaten both life and property”</a:t>
            </a:r>
            <a:endParaRPr lang="en-GB" sz="1050" dirty="0">
              <a:solidFill>
                <a:srgbClr val="000000"/>
              </a:solidFill>
              <a:ea typeface="Times New Roman" panose="02020603050405020304" pitchFamily="18" charset="0"/>
              <a:cs typeface="Times New Roman" panose="02020603050405020304" pitchFamily="18" charset="0"/>
            </a:endParaRPr>
          </a:p>
          <a:p>
            <a:pPr marL="457200">
              <a:spcAft>
                <a:spcPts val="0"/>
              </a:spcAft>
            </a:pPr>
            <a:r>
              <a:rPr lang="en-US" sz="1050" dirty="0">
                <a:solidFill>
                  <a:srgbClr val="000000"/>
                </a:solidFill>
                <a:ea typeface="Times New Roman" panose="02020603050405020304" pitchFamily="18" charset="0"/>
                <a:cs typeface="Times New Roman" panose="02020603050405020304" pitchFamily="18" charset="0"/>
              </a:rPr>
              <a:t> </a:t>
            </a:r>
            <a:endParaRPr lang="en-GB" sz="1050" dirty="0">
              <a:solidFill>
                <a:srgbClr val="000000"/>
              </a:solidFill>
              <a:ea typeface="Times New Roman" panose="02020603050405020304" pitchFamily="18" charset="0"/>
              <a:cs typeface="Times New Roman" panose="02020603050405020304" pitchFamily="18" charset="0"/>
            </a:endParaRPr>
          </a:p>
          <a:p>
            <a:pPr marL="800100" lvl="1" indent="-342900">
              <a:lnSpc>
                <a:spcPct val="115000"/>
              </a:lnSpc>
              <a:buFont typeface="+mj-lt"/>
              <a:buAutoNum type="alphaLcParenR"/>
            </a:pPr>
            <a:r>
              <a:rPr lang="en-US" sz="1050" dirty="0">
                <a:solidFill>
                  <a:srgbClr val="000000"/>
                </a:solidFill>
                <a:ea typeface="Times New Roman" panose="02020603050405020304" pitchFamily="18" charset="0"/>
                <a:cs typeface="Times New Roman" panose="02020603050405020304" pitchFamily="18" charset="0"/>
              </a:rPr>
              <a:t>Risk</a:t>
            </a:r>
            <a:endParaRPr lang="en-GB" sz="1050" dirty="0">
              <a:solidFill>
                <a:srgbClr val="000000"/>
              </a:solidFill>
              <a:ea typeface="Times New Roman" panose="02020603050405020304" pitchFamily="18" charset="0"/>
              <a:cs typeface="Times New Roman" panose="02020603050405020304" pitchFamily="18" charset="0"/>
            </a:endParaRPr>
          </a:p>
          <a:p>
            <a:pPr marL="800100" lvl="1" indent="-342900">
              <a:lnSpc>
                <a:spcPct val="115000"/>
              </a:lnSpc>
              <a:buFont typeface="+mj-lt"/>
              <a:buAutoNum type="alphaLcParenR"/>
            </a:pPr>
            <a:r>
              <a:rPr lang="en-US" sz="1050" dirty="0">
                <a:solidFill>
                  <a:srgbClr val="000000"/>
                </a:solidFill>
                <a:ea typeface="Times New Roman" panose="02020603050405020304" pitchFamily="18" charset="0"/>
                <a:cs typeface="Times New Roman" panose="02020603050405020304" pitchFamily="18" charset="0"/>
              </a:rPr>
              <a:t>Natural hazard</a:t>
            </a:r>
            <a:endParaRPr lang="en-GB" sz="1050" dirty="0">
              <a:solidFill>
                <a:srgbClr val="000000"/>
              </a:solidFill>
              <a:ea typeface="Times New Roman" panose="02020603050405020304" pitchFamily="18" charset="0"/>
              <a:cs typeface="Times New Roman" panose="02020603050405020304" pitchFamily="18" charset="0"/>
            </a:endParaRPr>
          </a:p>
          <a:p>
            <a:pPr marL="800100" lvl="1" indent="-342900">
              <a:lnSpc>
                <a:spcPct val="115000"/>
              </a:lnSpc>
              <a:buFont typeface="+mj-lt"/>
              <a:buAutoNum type="alphaLcParenR"/>
            </a:pPr>
            <a:r>
              <a:rPr lang="en-US" sz="1050" dirty="0">
                <a:solidFill>
                  <a:srgbClr val="000000"/>
                </a:solidFill>
                <a:ea typeface="Times New Roman" panose="02020603050405020304" pitchFamily="18" charset="0"/>
                <a:cs typeface="Times New Roman" panose="02020603050405020304" pitchFamily="18" charset="0"/>
              </a:rPr>
              <a:t>Disaster</a:t>
            </a:r>
            <a:endParaRPr lang="en-GB" sz="1050" dirty="0">
              <a:solidFill>
                <a:srgbClr val="000000"/>
              </a:solidFill>
              <a:ea typeface="Times New Roman" panose="02020603050405020304" pitchFamily="18" charset="0"/>
              <a:cs typeface="Times New Roman" panose="02020603050405020304" pitchFamily="18" charset="0"/>
            </a:endParaRPr>
          </a:p>
          <a:p>
            <a:pPr marL="800100" lvl="1" indent="-342900">
              <a:lnSpc>
                <a:spcPct val="115000"/>
              </a:lnSpc>
              <a:buFont typeface="+mj-lt"/>
              <a:buAutoNum type="alphaLcParenR"/>
            </a:pPr>
            <a:r>
              <a:rPr lang="en-US" sz="1050" dirty="0">
                <a:solidFill>
                  <a:srgbClr val="000000"/>
                </a:solidFill>
                <a:ea typeface="Times New Roman" panose="02020603050405020304" pitchFamily="18" charset="0"/>
                <a:cs typeface="Times New Roman" panose="02020603050405020304" pitchFamily="18" charset="0"/>
              </a:rPr>
              <a:t>Vulnerability </a:t>
            </a:r>
            <a:endParaRPr lang="en-GB" sz="1050" dirty="0">
              <a:solidFill>
                <a:srgbClr val="000000"/>
              </a:solidFill>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alphaLcParenR"/>
            </a:pPr>
            <a:endParaRPr lang="en-GB" sz="1050" dirty="0">
              <a:solidFill>
                <a:srgbClr val="000000"/>
              </a:solidFill>
              <a:ea typeface="Times New Roman" panose="02020603050405020304" pitchFamily="18" charset="0"/>
              <a:cs typeface="Times New Roman" panose="02020603050405020304" pitchFamily="18" charset="0"/>
            </a:endParaRPr>
          </a:p>
          <a:p>
            <a:pPr lvl="0">
              <a:lnSpc>
                <a:spcPct val="115000"/>
              </a:lnSpc>
              <a:spcAft>
                <a:spcPts val="0"/>
              </a:spcAft>
            </a:pPr>
            <a:r>
              <a:rPr lang="en-GB" sz="1050" dirty="0">
                <a:solidFill>
                  <a:srgbClr val="000000"/>
                </a:solidFill>
                <a:ea typeface="Times New Roman" panose="02020603050405020304" pitchFamily="18" charset="0"/>
                <a:cs typeface="Times New Roman" panose="02020603050405020304" pitchFamily="18" charset="0"/>
              </a:rPr>
              <a:t>2. </a:t>
            </a:r>
            <a:r>
              <a:rPr lang="en-US" sz="1050" dirty="0">
                <a:solidFill>
                  <a:srgbClr val="000000"/>
                </a:solidFill>
                <a:ea typeface="Times New Roman" panose="02020603050405020304" pitchFamily="18" charset="0"/>
                <a:cs typeface="Times New Roman" panose="02020603050405020304" pitchFamily="18" charset="0"/>
              </a:rPr>
              <a:t>Which of the following </a:t>
            </a:r>
            <a:r>
              <a:rPr lang="en-US" sz="1050" b="1" dirty="0">
                <a:solidFill>
                  <a:srgbClr val="000000"/>
                </a:solidFill>
                <a:ea typeface="Times New Roman" panose="02020603050405020304" pitchFamily="18" charset="0"/>
                <a:cs typeface="Times New Roman" panose="02020603050405020304" pitchFamily="18" charset="0"/>
              </a:rPr>
              <a:t>cannot</a:t>
            </a:r>
            <a:r>
              <a:rPr lang="en-US" sz="1050" dirty="0">
                <a:solidFill>
                  <a:srgbClr val="000000"/>
                </a:solidFill>
                <a:ea typeface="Times New Roman" panose="02020603050405020304" pitchFamily="18" charset="0"/>
                <a:cs typeface="Times New Roman" panose="02020603050405020304" pitchFamily="18" charset="0"/>
              </a:rPr>
              <a:t> be defined as a natural hazard? (1 mark)</a:t>
            </a:r>
            <a:endParaRPr lang="en-GB" sz="1050" dirty="0">
              <a:solidFill>
                <a:srgbClr val="000000"/>
              </a:solidFill>
              <a:ea typeface="Times New Roman" panose="02020603050405020304" pitchFamily="18" charset="0"/>
              <a:cs typeface="Times New Roman" panose="02020603050405020304" pitchFamily="18" charset="0"/>
            </a:endParaRPr>
          </a:p>
          <a:p>
            <a:pPr marL="742950" lvl="1" indent="-285750">
              <a:lnSpc>
                <a:spcPct val="115000"/>
              </a:lnSpc>
              <a:spcAft>
                <a:spcPts val="0"/>
              </a:spcAft>
              <a:buFont typeface="+mj-lt"/>
              <a:buAutoNum type="alphaLcParenR"/>
            </a:pPr>
            <a:r>
              <a:rPr lang="en-US" sz="1050" dirty="0">
                <a:solidFill>
                  <a:srgbClr val="000000"/>
                </a:solidFill>
                <a:ea typeface="Calibri" panose="020F0502020204030204" pitchFamily="34" charset="0"/>
                <a:cs typeface="Times New Roman" panose="02020603050405020304" pitchFamily="18" charset="0"/>
              </a:rPr>
              <a:t>Hurricanes</a:t>
            </a:r>
            <a:endParaRPr lang="en-GB" sz="1050" dirty="0">
              <a:solidFill>
                <a:srgbClr val="000000"/>
              </a:solidFill>
              <a:ea typeface="Calibri" panose="020F0502020204030204" pitchFamily="34" charset="0"/>
              <a:cs typeface="Times New Roman" panose="02020603050405020304" pitchFamily="18" charset="0"/>
            </a:endParaRPr>
          </a:p>
          <a:p>
            <a:pPr marL="742950" lvl="1" indent="-285750">
              <a:lnSpc>
                <a:spcPct val="115000"/>
              </a:lnSpc>
              <a:spcAft>
                <a:spcPts val="0"/>
              </a:spcAft>
              <a:buFont typeface="+mj-lt"/>
              <a:buAutoNum type="alphaLcParenR"/>
            </a:pPr>
            <a:r>
              <a:rPr lang="en-US" sz="1050" dirty="0">
                <a:solidFill>
                  <a:srgbClr val="000000"/>
                </a:solidFill>
                <a:ea typeface="Calibri" panose="020F0502020204030204" pitchFamily="34" charset="0"/>
                <a:cs typeface="Times New Roman" panose="02020603050405020304" pitchFamily="18" charset="0"/>
              </a:rPr>
              <a:t>Landslides</a:t>
            </a:r>
            <a:endParaRPr lang="en-GB" sz="1050" dirty="0">
              <a:solidFill>
                <a:srgbClr val="000000"/>
              </a:solidFill>
              <a:ea typeface="Calibri" panose="020F0502020204030204" pitchFamily="34" charset="0"/>
              <a:cs typeface="Times New Roman" panose="02020603050405020304" pitchFamily="18" charset="0"/>
            </a:endParaRPr>
          </a:p>
          <a:p>
            <a:pPr marL="742950" lvl="1" indent="-285750">
              <a:lnSpc>
                <a:spcPct val="115000"/>
              </a:lnSpc>
              <a:spcAft>
                <a:spcPts val="0"/>
              </a:spcAft>
              <a:buFont typeface="+mj-lt"/>
              <a:buAutoNum type="alphaLcParenR"/>
            </a:pPr>
            <a:r>
              <a:rPr lang="en-US" sz="1050" dirty="0">
                <a:solidFill>
                  <a:srgbClr val="000000"/>
                </a:solidFill>
                <a:ea typeface="Calibri" panose="020F0502020204030204" pitchFamily="34" charset="0"/>
                <a:cs typeface="Times New Roman" panose="02020603050405020304" pitchFamily="18" charset="0"/>
              </a:rPr>
              <a:t>Wildfires</a:t>
            </a:r>
            <a:endParaRPr lang="en-GB" sz="1050" dirty="0">
              <a:solidFill>
                <a:srgbClr val="000000"/>
              </a:solidFill>
              <a:ea typeface="Calibri" panose="020F0502020204030204" pitchFamily="34" charset="0"/>
              <a:cs typeface="Times New Roman" panose="02020603050405020304" pitchFamily="18" charset="0"/>
            </a:endParaRPr>
          </a:p>
          <a:p>
            <a:pPr marL="742950" lvl="1" indent="-285750">
              <a:lnSpc>
                <a:spcPct val="115000"/>
              </a:lnSpc>
              <a:spcAft>
                <a:spcPts val="0"/>
              </a:spcAft>
              <a:buFont typeface="+mj-lt"/>
              <a:buAutoNum type="alphaLcParenR"/>
            </a:pPr>
            <a:r>
              <a:rPr lang="en-US" sz="1050" dirty="0">
                <a:solidFill>
                  <a:srgbClr val="000000"/>
                </a:solidFill>
                <a:ea typeface="Calibri" panose="020F0502020204030204" pitchFamily="34" charset="0"/>
                <a:cs typeface="Times New Roman" panose="02020603050405020304" pitchFamily="18" charset="0"/>
              </a:rPr>
              <a:t>Oil spills</a:t>
            </a:r>
            <a:endParaRPr lang="en-GB" sz="1050" dirty="0">
              <a:solidFill>
                <a:srgbClr val="000000"/>
              </a:solidFill>
              <a:ea typeface="Calibri" panose="020F0502020204030204" pitchFamily="34" charset="0"/>
              <a:cs typeface="Times New Roman" panose="02020603050405020304" pitchFamily="18" charset="0"/>
            </a:endParaRPr>
          </a:p>
          <a:p>
            <a:pPr>
              <a:lnSpc>
                <a:spcPct val="107000"/>
              </a:lnSpc>
              <a:spcAft>
                <a:spcPts val="800"/>
              </a:spcAft>
            </a:pPr>
            <a:r>
              <a:rPr lang="en-GB" sz="1050" dirty="0">
                <a:ea typeface="Calibri" panose="020F0502020204030204" pitchFamily="34" charset="0"/>
                <a:cs typeface="Times New Roman" panose="02020603050405020304" pitchFamily="18" charset="0"/>
              </a:rPr>
              <a:t> </a:t>
            </a:r>
          </a:p>
          <a:p>
            <a:r>
              <a:rPr lang="en-GB" sz="1050" dirty="0">
                <a:solidFill>
                  <a:srgbClr val="000000"/>
                </a:solidFill>
                <a:ea typeface="Times New Roman" panose="02020603050405020304" pitchFamily="18" charset="0"/>
                <a:cs typeface="Times New Roman" panose="02020603050405020304" pitchFamily="18" charset="0"/>
              </a:rPr>
              <a:t>3. </a:t>
            </a:r>
            <a:r>
              <a:rPr lang="en-GB" sz="1050" dirty="0"/>
              <a:t>Which stage of the Hazard Management Cycle would involve ‘restoration of infrastructure’? </a:t>
            </a:r>
          </a:p>
          <a:p>
            <a:pPr marL="685800" lvl="1" indent="-228600">
              <a:buFont typeface="+mj-lt"/>
              <a:buAutoNum type="alphaLcParenR"/>
            </a:pPr>
            <a:r>
              <a:rPr lang="en-US" sz="1050" dirty="0"/>
              <a:t>Preparedness</a:t>
            </a:r>
            <a:endParaRPr lang="en-GB" sz="1050" dirty="0"/>
          </a:p>
          <a:p>
            <a:pPr marL="685800" lvl="1" indent="-228600">
              <a:buFont typeface="+mj-lt"/>
              <a:buAutoNum type="alphaLcParenR"/>
            </a:pPr>
            <a:r>
              <a:rPr lang="en-US" sz="1050" dirty="0"/>
              <a:t>Response</a:t>
            </a:r>
            <a:endParaRPr lang="en-GB" sz="1050" dirty="0"/>
          </a:p>
          <a:p>
            <a:pPr marL="685800" lvl="1" indent="-228600">
              <a:buFont typeface="+mj-lt"/>
              <a:buAutoNum type="alphaLcParenR"/>
            </a:pPr>
            <a:r>
              <a:rPr lang="en-US" sz="1050" dirty="0"/>
              <a:t>Recovery</a:t>
            </a:r>
            <a:endParaRPr lang="en-GB" sz="1050" dirty="0"/>
          </a:p>
          <a:p>
            <a:pPr marL="685800" lvl="1" indent="-228600">
              <a:buFont typeface="+mj-lt"/>
              <a:buAutoNum type="alphaLcParenR"/>
            </a:pPr>
            <a:r>
              <a:rPr lang="en-US" sz="1050" dirty="0"/>
              <a:t>Mitigation</a:t>
            </a:r>
            <a:endParaRPr lang="en-GB" sz="1050" dirty="0"/>
          </a:p>
          <a:p>
            <a:pPr marL="342900" lvl="0" indent="-342900">
              <a:lnSpc>
                <a:spcPct val="115000"/>
              </a:lnSpc>
              <a:spcAft>
                <a:spcPts val="0"/>
              </a:spcAft>
              <a:buFont typeface="+mj-lt"/>
              <a:buAutoNum type="alphaLcParenR"/>
            </a:pPr>
            <a:endParaRPr lang="en-GB" sz="1050" dirty="0">
              <a:solidFill>
                <a:srgbClr val="000000"/>
              </a:solidFill>
              <a:ea typeface="Times New Roman" panose="02020603050405020304" pitchFamily="18" charset="0"/>
              <a:cs typeface="Times New Roman" panose="02020603050405020304" pitchFamily="18" charset="0"/>
            </a:endParaRPr>
          </a:p>
          <a:p>
            <a:pPr lvl="0">
              <a:lnSpc>
                <a:spcPct val="115000"/>
              </a:lnSpc>
              <a:spcAft>
                <a:spcPts val="0"/>
              </a:spcAft>
            </a:pPr>
            <a:r>
              <a:rPr lang="en-GB" sz="1050" dirty="0">
                <a:solidFill>
                  <a:srgbClr val="000000"/>
                </a:solidFill>
                <a:ea typeface="Times New Roman" panose="02020603050405020304" pitchFamily="18" charset="0"/>
                <a:cs typeface="Times New Roman" panose="02020603050405020304" pitchFamily="18" charset="0"/>
              </a:rPr>
              <a:t>4. </a:t>
            </a:r>
            <a:r>
              <a:rPr lang="en-US" sz="1050" dirty="0">
                <a:solidFill>
                  <a:srgbClr val="000000"/>
                </a:solidFill>
                <a:ea typeface="Times New Roman" panose="02020603050405020304" pitchFamily="18" charset="0"/>
                <a:cs typeface="Times New Roman" panose="02020603050405020304" pitchFamily="18" charset="0"/>
              </a:rPr>
              <a:t>Which response to hazards is described as the “view that hazard is natural and part of life in the area and so losses are accepted as inevitable” (1 mark)</a:t>
            </a:r>
            <a:endParaRPr lang="en-GB" sz="1050" dirty="0">
              <a:solidFill>
                <a:srgbClr val="000000"/>
              </a:solidFill>
              <a:ea typeface="Times New Roman" panose="02020603050405020304" pitchFamily="18" charset="0"/>
              <a:cs typeface="Times New Roman" panose="02020603050405020304" pitchFamily="18" charset="0"/>
            </a:endParaRPr>
          </a:p>
          <a:p>
            <a:pPr marL="800100" lvl="1" indent="-342900">
              <a:lnSpc>
                <a:spcPct val="115000"/>
              </a:lnSpc>
              <a:buFont typeface="+mj-lt"/>
              <a:buAutoNum type="alphaLcParenR"/>
            </a:pPr>
            <a:r>
              <a:rPr lang="en-US" sz="1050" dirty="0">
                <a:solidFill>
                  <a:srgbClr val="000000"/>
                </a:solidFill>
                <a:ea typeface="Times New Roman" panose="02020603050405020304" pitchFamily="18" charset="0"/>
                <a:cs typeface="Times New Roman" panose="02020603050405020304" pitchFamily="18" charset="0"/>
              </a:rPr>
              <a:t>Fatalism</a:t>
            </a:r>
            <a:endParaRPr lang="en-GB" sz="1050" dirty="0">
              <a:solidFill>
                <a:srgbClr val="000000"/>
              </a:solidFill>
              <a:ea typeface="Times New Roman" panose="02020603050405020304" pitchFamily="18" charset="0"/>
              <a:cs typeface="Times New Roman" panose="02020603050405020304" pitchFamily="18" charset="0"/>
            </a:endParaRPr>
          </a:p>
          <a:p>
            <a:pPr marL="800100" lvl="1" indent="-342900">
              <a:lnSpc>
                <a:spcPct val="115000"/>
              </a:lnSpc>
              <a:buFont typeface="+mj-lt"/>
              <a:buAutoNum type="alphaLcParenR"/>
            </a:pPr>
            <a:r>
              <a:rPr lang="en-US" sz="1050" dirty="0">
                <a:solidFill>
                  <a:srgbClr val="000000"/>
                </a:solidFill>
                <a:ea typeface="Times New Roman" panose="02020603050405020304" pitchFamily="18" charset="0"/>
                <a:cs typeface="Times New Roman" panose="02020603050405020304" pitchFamily="18" charset="0"/>
              </a:rPr>
              <a:t>Fear</a:t>
            </a:r>
            <a:endParaRPr lang="en-GB" sz="1050" dirty="0">
              <a:solidFill>
                <a:srgbClr val="000000"/>
              </a:solidFill>
              <a:ea typeface="Times New Roman" panose="02020603050405020304" pitchFamily="18" charset="0"/>
              <a:cs typeface="Times New Roman" panose="02020603050405020304" pitchFamily="18" charset="0"/>
            </a:endParaRPr>
          </a:p>
          <a:p>
            <a:pPr marL="800100" lvl="1" indent="-342900">
              <a:lnSpc>
                <a:spcPct val="115000"/>
              </a:lnSpc>
              <a:buFont typeface="+mj-lt"/>
              <a:buAutoNum type="alphaLcParenR"/>
            </a:pPr>
            <a:r>
              <a:rPr lang="en-US" sz="1050" dirty="0">
                <a:solidFill>
                  <a:srgbClr val="000000"/>
                </a:solidFill>
                <a:ea typeface="Times New Roman" panose="02020603050405020304" pitchFamily="18" charset="0"/>
                <a:cs typeface="Times New Roman" panose="02020603050405020304" pitchFamily="18" charset="0"/>
              </a:rPr>
              <a:t>Adaptation</a:t>
            </a:r>
            <a:endParaRPr lang="en-GB" sz="1050"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r>
              <a:rPr lang="en-GB" sz="1050" dirty="0">
                <a:ea typeface="Calibri" panose="020F0502020204030204" pitchFamily="34" charset="0"/>
                <a:cs typeface="Times New Roman" panose="02020603050405020304" pitchFamily="18" charset="0"/>
              </a:rPr>
              <a:t> </a:t>
            </a:r>
          </a:p>
          <a:p>
            <a:pPr>
              <a:lnSpc>
                <a:spcPct val="107000"/>
              </a:lnSpc>
              <a:spcAft>
                <a:spcPts val="800"/>
              </a:spcAft>
            </a:pPr>
            <a:r>
              <a:rPr lang="en-GB" sz="1050" dirty="0">
                <a:solidFill>
                  <a:srgbClr val="000000"/>
                </a:solidFill>
                <a:ea typeface="Times New Roman" panose="02020603050405020304" pitchFamily="18" charset="0"/>
                <a:cs typeface="Times New Roman" panose="02020603050405020304" pitchFamily="18" charset="0"/>
              </a:rPr>
              <a:t>5. </a:t>
            </a:r>
            <a:r>
              <a:rPr lang="en-US" sz="1050" dirty="0">
                <a:solidFill>
                  <a:srgbClr val="000000"/>
                </a:solidFill>
                <a:ea typeface="Times New Roman" panose="02020603050405020304" pitchFamily="18" charset="0"/>
                <a:cs typeface="Times New Roman" panose="02020603050405020304" pitchFamily="18" charset="0"/>
              </a:rPr>
              <a:t>The timescale of the </a:t>
            </a:r>
            <a:r>
              <a:rPr lang="en-US" sz="1050" b="1" dirty="0">
                <a:solidFill>
                  <a:srgbClr val="000000"/>
                </a:solidFill>
                <a:ea typeface="Times New Roman" panose="02020603050405020304" pitchFamily="18" charset="0"/>
                <a:cs typeface="Times New Roman" panose="02020603050405020304" pitchFamily="18" charset="0"/>
              </a:rPr>
              <a:t>relief</a:t>
            </a:r>
            <a:r>
              <a:rPr lang="en-US" sz="1050" dirty="0">
                <a:solidFill>
                  <a:srgbClr val="000000"/>
                </a:solidFill>
                <a:ea typeface="Times New Roman" panose="02020603050405020304" pitchFamily="18" charset="0"/>
                <a:cs typeface="Times New Roman" panose="02020603050405020304" pitchFamily="18" charset="0"/>
              </a:rPr>
              <a:t> </a:t>
            </a:r>
            <a:r>
              <a:rPr lang="en-US" sz="1050" b="1" dirty="0">
                <a:solidFill>
                  <a:srgbClr val="000000"/>
                </a:solidFill>
                <a:ea typeface="Times New Roman" panose="02020603050405020304" pitchFamily="18" charset="0"/>
                <a:cs typeface="Times New Roman" panose="02020603050405020304" pitchFamily="18" charset="0"/>
              </a:rPr>
              <a:t>stage</a:t>
            </a:r>
            <a:r>
              <a:rPr lang="en-US" sz="1050" dirty="0">
                <a:solidFill>
                  <a:srgbClr val="000000"/>
                </a:solidFill>
                <a:ea typeface="Times New Roman" panose="02020603050405020304" pitchFamily="18" charset="0"/>
                <a:cs typeface="Times New Roman" panose="02020603050405020304" pitchFamily="18" charset="0"/>
              </a:rPr>
              <a:t> of the Park Model of Human Response is:</a:t>
            </a:r>
            <a:endParaRPr lang="en-GB" sz="1050" dirty="0">
              <a:solidFill>
                <a:srgbClr val="000000"/>
              </a:solidFill>
              <a:ea typeface="Times New Roman" panose="02020603050405020304" pitchFamily="18" charset="0"/>
              <a:cs typeface="Times New Roman" panose="02020603050405020304" pitchFamily="18" charset="0"/>
            </a:endParaRPr>
          </a:p>
          <a:p>
            <a:pPr marL="742950" lvl="1" indent="-285750">
              <a:lnSpc>
                <a:spcPct val="115000"/>
              </a:lnSpc>
              <a:spcAft>
                <a:spcPts val="0"/>
              </a:spcAft>
              <a:buFont typeface="+mj-lt"/>
              <a:buAutoNum type="alphaLcParenR"/>
            </a:pPr>
            <a:r>
              <a:rPr lang="en-US" sz="1050" dirty="0">
                <a:solidFill>
                  <a:srgbClr val="000000"/>
                </a:solidFill>
                <a:ea typeface="Calibri" panose="020F0502020204030204" pitchFamily="34" charset="0"/>
                <a:cs typeface="Times New Roman" panose="02020603050405020304" pitchFamily="18" charset="0"/>
              </a:rPr>
              <a:t>Hours-days</a:t>
            </a:r>
            <a:endParaRPr lang="en-GB" sz="1050" dirty="0">
              <a:solidFill>
                <a:srgbClr val="000000"/>
              </a:solidFill>
              <a:ea typeface="Calibri" panose="020F0502020204030204" pitchFamily="34" charset="0"/>
              <a:cs typeface="Times New Roman" panose="02020603050405020304" pitchFamily="18" charset="0"/>
            </a:endParaRPr>
          </a:p>
          <a:p>
            <a:pPr marL="742950" lvl="1" indent="-285750">
              <a:lnSpc>
                <a:spcPct val="115000"/>
              </a:lnSpc>
              <a:spcAft>
                <a:spcPts val="0"/>
              </a:spcAft>
              <a:buFont typeface="+mj-lt"/>
              <a:buAutoNum type="alphaLcParenR"/>
            </a:pPr>
            <a:r>
              <a:rPr lang="en-US" sz="1050" dirty="0">
                <a:solidFill>
                  <a:srgbClr val="000000"/>
                </a:solidFill>
                <a:ea typeface="Calibri" panose="020F0502020204030204" pitchFamily="34" charset="0"/>
                <a:cs typeface="Times New Roman" panose="02020603050405020304" pitchFamily="18" charset="0"/>
              </a:rPr>
              <a:t>Days-weeks</a:t>
            </a:r>
            <a:endParaRPr lang="en-GB" sz="1050" dirty="0">
              <a:solidFill>
                <a:srgbClr val="000000"/>
              </a:solidFill>
              <a:ea typeface="Calibri" panose="020F0502020204030204" pitchFamily="34" charset="0"/>
              <a:cs typeface="Times New Roman" panose="02020603050405020304" pitchFamily="18" charset="0"/>
            </a:endParaRPr>
          </a:p>
          <a:p>
            <a:pPr marL="742950" lvl="1" indent="-285750">
              <a:lnSpc>
                <a:spcPct val="115000"/>
              </a:lnSpc>
              <a:spcAft>
                <a:spcPts val="0"/>
              </a:spcAft>
              <a:buFont typeface="+mj-lt"/>
              <a:buAutoNum type="alphaLcParenR"/>
            </a:pPr>
            <a:r>
              <a:rPr lang="en-US" sz="1050" dirty="0">
                <a:solidFill>
                  <a:srgbClr val="000000"/>
                </a:solidFill>
                <a:ea typeface="Calibri" panose="020F0502020204030204" pitchFamily="34" charset="0"/>
                <a:cs typeface="Times New Roman" panose="02020603050405020304" pitchFamily="18" charset="0"/>
              </a:rPr>
              <a:t>Weeks-years</a:t>
            </a:r>
            <a:endParaRPr lang="en-GB" sz="1050"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267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a:spLocks noGrp="1"/>
          </p:cNvSpPr>
          <p:nvPr/>
        </p:nvSpPr>
        <p:spPr>
          <a:xfrm>
            <a:off x="1827891" y="2051957"/>
            <a:ext cx="9638395" cy="4015014"/>
          </a:xfrm>
          <a:prstGeom prst="rect">
            <a:avLst/>
          </a:prstGeom>
          <a:solidFill>
            <a:srgbClr val="7F0167"/>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horz" wrap="square" lIns="91440" tIns="45720" rIns="91440" bIns="45720" rtlCol="0">
            <a:noAutofit/>
          </a:bodyPr>
          <a:lstStyle/>
          <a:p>
            <a:r>
              <a:rPr lang="en-GB" sz="2100" b="1" i="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This is what the exam board says you should know:</a:t>
            </a:r>
          </a:p>
          <a:p>
            <a:endParaRPr lang="en-GB" sz="2100" dirty="0">
              <a:effectLst/>
              <a:latin typeface="Times New Roman" panose="02020603050405020304" pitchFamily="18" charset="0"/>
              <a:ea typeface="Times New Roman" panose="02020603050405020304" pitchFamily="18" charset="0"/>
            </a:endParaRPr>
          </a:p>
          <a:p>
            <a:pPr marL="342900" lvl="0" indent="-342900">
              <a:spcBef>
                <a:spcPts val="750"/>
              </a:spcBef>
              <a:spcAft>
                <a:spcPts val="0"/>
              </a:spcAft>
              <a:buFont typeface="Wingdings" panose="05000000000000000000" pitchFamily="2" charset="2"/>
              <a:buChar char=""/>
            </a:pPr>
            <a:r>
              <a:rPr lang="en-GB" sz="2100" b="1" dirty="0">
                <a:solidFill>
                  <a:srgbClr val="FFFFFF"/>
                </a:solidFill>
                <a:effectLst/>
                <a:latin typeface="Calibri" panose="020F0502020204030204" pitchFamily="34" charset="0"/>
                <a:ea typeface="Calibri" panose="020F0502020204030204" pitchFamily="34" charset="0"/>
                <a:cs typeface="ArialMT"/>
              </a:rPr>
              <a:t>Characteristic human responses – fatalism, prediction, adjustment/adaptation, mitigation, management, risk sharing;</a:t>
            </a:r>
            <a:endParaRPr lang="en-GB" sz="2100" dirty="0">
              <a:solidFill>
                <a:srgbClr val="000000"/>
              </a:solidFill>
              <a:effectLst/>
              <a:latin typeface="AQA Chevin Pro Medium"/>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pPr>
            <a:r>
              <a:rPr lang="en-GB" sz="2100" b="1" dirty="0">
                <a:solidFill>
                  <a:srgbClr val="FFFFFF"/>
                </a:solidFill>
                <a:effectLst/>
                <a:latin typeface="Calibri" panose="020F0502020204030204" pitchFamily="34" charset="0"/>
                <a:ea typeface="Calibri" panose="020F0502020204030204" pitchFamily="34" charset="0"/>
                <a:cs typeface="ArialMT"/>
              </a:rPr>
              <a:t>Their relationship to hazard incidence, intensity, and level of development. </a:t>
            </a:r>
            <a:endParaRPr lang="en-GB" sz="2100" dirty="0">
              <a:solidFill>
                <a:srgbClr val="000000"/>
              </a:solidFill>
              <a:effectLst/>
              <a:latin typeface="AQA Chevin Pro Medium"/>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GB" sz="2100" b="1" dirty="0">
                <a:solidFill>
                  <a:srgbClr val="FFFFFF"/>
                </a:solidFill>
                <a:effectLst/>
                <a:latin typeface="Calibri" panose="020F0502020204030204" pitchFamily="34" charset="0"/>
                <a:ea typeface="Times New Roman" panose="02020603050405020304" pitchFamily="18" charset="0"/>
                <a:cs typeface="ArialMT"/>
              </a:rPr>
              <a:t>The Park model of human response to hazards. The Hazard Management Cycle.</a:t>
            </a:r>
            <a:endParaRPr lang="en-GB" sz="21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GB" sz="2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Hazard perception and its economic and cultural determinants. </a:t>
            </a:r>
          </a:p>
          <a:p>
            <a:pPr marL="228600">
              <a:spcBef>
                <a:spcPts val="750"/>
              </a:spcBef>
              <a:spcAft>
                <a:spcPts val="0"/>
              </a:spcAft>
            </a:pPr>
            <a:endParaRPr lang="en-GB" sz="2100" dirty="0">
              <a:latin typeface="Times New Roman" panose="02020603050405020304" pitchFamily="18" charset="0"/>
            </a:endParaRPr>
          </a:p>
          <a:p>
            <a:pPr marL="228600">
              <a:spcBef>
                <a:spcPts val="750"/>
              </a:spcBef>
              <a:spcAft>
                <a:spcPts val="0"/>
              </a:spcAft>
            </a:pPr>
            <a:r>
              <a:rPr lang="en-US" sz="2100" b="1" u="sng" kern="1200" dirty="0">
                <a:solidFill>
                  <a:srgbClr val="FFFFFF"/>
                </a:solidFill>
                <a:effectLst/>
                <a:latin typeface="Calibri" panose="020F0502020204030204" pitchFamily="34" charset="0"/>
                <a:cs typeface="Calibri" panose="020F0502020204030204" pitchFamily="34" charset="0"/>
              </a:rPr>
              <a:t>Key terms</a:t>
            </a:r>
            <a:r>
              <a:rPr lang="en-US" sz="2100" b="1" kern="1200" dirty="0">
                <a:solidFill>
                  <a:srgbClr val="FFFFFF"/>
                </a:solidFill>
                <a:effectLst/>
                <a:latin typeface="Calibri" panose="020F0502020204030204" pitchFamily="34" charset="0"/>
                <a:cs typeface="Calibri" panose="020F0502020204030204" pitchFamily="34" charset="0"/>
              </a:rPr>
              <a:t>:</a:t>
            </a:r>
            <a:endParaRPr lang="en-GB" sz="2100" dirty="0">
              <a:solidFill>
                <a:srgbClr val="000000"/>
              </a:solidFill>
              <a:effectLst/>
              <a:latin typeface="AQA Chevin Pro Medium"/>
              <a:ea typeface="Times New Roman" panose="02020603050405020304" pitchFamily="18" charset="0"/>
              <a:cs typeface="Times New Roman" panose="02020603050405020304" pitchFamily="18" charset="0"/>
            </a:endParaRPr>
          </a:p>
          <a:p>
            <a:pPr>
              <a:lnSpc>
                <a:spcPct val="107000"/>
              </a:lnSpc>
              <a:spcAft>
                <a:spcPts val="600"/>
              </a:spcAft>
            </a:pPr>
            <a:r>
              <a:rPr lang="en-GB" sz="2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Fatalism	adaptation	    primary effects       secondary effects	mitigation</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Bef>
                <a:spcPts val="770"/>
              </a:spcBef>
              <a:spcAft>
                <a:spcPts val="0"/>
              </a:spcAft>
            </a:pPr>
            <a:r>
              <a:rPr lang="en-US" sz="1300" dirty="0">
                <a:solidFill>
                  <a:srgbClr val="000000"/>
                </a:solidFill>
                <a:effectLst/>
                <a:latin typeface="AQA Chevin Pro Medium"/>
                <a:ea typeface="Times New Roman" panose="02020603050405020304" pitchFamily="18" charset="0"/>
                <a:cs typeface="Times New Roman" panose="02020603050405020304" pitchFamily="18" charset="0"/>
              </a:rPr>
              <a:t> </a:t>
            </a:r>
            <a:endParaRPr lang="en-GB" sz="1200" dirty="0">
              <a:solidFill>
                <a:srgbClr val="000000"/>
              </a:solidFill>
              <a:effectLst/>
              <a:latin typeface="AQA Chevin Pro Medium"/>
              <a:ea typeface="Times New Roman" panose="02020603050405020304" pitchFamily="18" charset="0"/>
              <a:cs typeface="Times New Roman" panose="02020603050405020304" pitchFamily="18" charset="0"/>
            </a:endParaRPr>
          </a:p>
        </p:txBody>
      </p:sp>
      <p:sp>
        <p:nvSpPr>
          <p:cNvPr id="3" name="Title 1"/>
          <p:cNvSpPr>
            <a:spLocks noGrp="1"/>
          </p:cNvSpPr>
          <p:nvPr/>
        </p:nvSpPr>
        <p:spPr>
          <a:xfrm>
            <a:off x="1827892" y="1087664"/>
            <a:ext cx="9638394" cy="964293"/>
          </a:xfrm>
          <a:prstGeom prst="rect">
            <a:avLst/>
          </a:prstGeom>
          <a:solidFill>
            <a:srgbClr val="0066F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horz" wrap="square" lIns="91440" tIns="45720" rIns="91440" bIns="45720" rtlCol="0" anchor="ctr">
            <a:noAutofit/>
          </a:bodyPr>
          <a:lstStyle/>
          <a:p>
            <a:pPr algn="ctr">
              <a:lnSpc>
                <a:spcPct val="107000"/>
              </a:lnSpc>
              <a:spcAft>
                <a:spcPts val="0"/>
              </a:spcAft>
            </a:pPr>
            <a:r>
              <a:rPr lang="en-GB" sz="2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3.1.5.1 The concept of hazard in a geographical context</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318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latin typeface="+mn-lt"/>
              </a:rPr>
              <a:t>Primary vs secondary impacts</a:t>
            </a:r>
          </a:p>
        </p:txBody>
      </p:sp>
      <p:sp>
        <p:nvSpPr>
          <p:cNvPr id="3" name="Content Placeholder 2"/>
          <p:cNvSpPr>
            <a:spLocks noGrp="1"/>
          </p:cNvSpPr>
          <p:nvPr>
            <p:ph idx="1"/>
          </p:nvPr>
        </p:nvSpPr>
        <p:spPr/>
        <p:txBody>
          <a:bodyPr/>
          <a:lstStyle/>
          <a:p>
            <a:r>
              <a:rPr lang="en-GB" dirty="0"/>
              <a:t>Primary =</a:t>
            </a:r>
          </a:p>
          <a:p>
            <a:pPr marL="0" indent="0">
              <a:buNone/>
            </a:pPr>
            <a:r>
              <a:rPr lang="en-GB" dirty="0"/>
              <a:t>the effects of a hazard event resulting directly from that event, e.g. ground shaking.</a:t>
            </a:r>
          </a:p>
          <a:p>
            <a:endParaRPr lang="en-GB" dirty="0"/>
          </a:p>
          <a:p>
            <a:endParaRPr lang="en-GB" dirty="0"/>
          </a:p>
          <a:p>
            <a:r>
              <a:rPr lang="en-GB" dirty="0"/>
              <a:t>Secondary = </a:t>
            </a:r>
          </a:p>
          <a:p>
            <a:pPr marL="0" indent="0">
              <a:buNone/>
            </a:pPr>
            <a:r>
              <a:rPr lang="en-GB" dirty="0"/>
              <a:t>the effects that result from the primary impact of the hazard event, e.g. building collapse.</a:t>
            </a:r>
          </a:p>
        </p:txBody>
      </p:sp>
    </p:spTree>
    <p:extLst>
      <p:ext uri="{BB962C8B-B14F-4D97-AF65-F5344CB8AC3E}">
        <p14:creationId xmlns:p14="http://schemas.microsoft.com/office/powerpoint/2010/main" val="25919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3000"/>
                                        <p:tgtEl>
                                          <p:spTgt spid="3">
                                            <p:txEl>
                                              <p:pRg st="1" end="1"/>
                                            </p:txEl>
                                          </p:spTgt>
                                        </p:tgtEl>
                                      </p:cBhvr>
                                    </p:animEffect>
                                    <p:anim calcmode="lin" valueType="num">
                                      <p:cBhvr>
                                        <p:cTn id="8"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50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3000"/>
                                        <p:tgtEl>
                                          <p:spTgt spid="3">
                                            <p:txEl>
                                              <p:pRg st="5" end="5"/>
                                            </p:txEl>
                                          </p:spTgt>
                                        </p:tgtEl>
                                      </p:cBhvr>
                                    </p:animEffect>
                                    <p:anim calcmode="lin" valueType="num">
                                      <p:cBhvr>
                                        <p:cTn id="15"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3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7534"/>
          </a:xfrm>
        </p:spPr>
        <p:txBody>
          <a:bodyPr>
            <a:noAutofit/>
          </a:bodyPr>
          <a:lstStyle/>
          <a:p>
            <a:pPr algn="ctr"/>
            <a:r>
              <a:rPr lang="en-GB" sz="6000" b="1" dirty="0">
                <a:solidFill>
                  <a:srgbClr val="C00000"/>
                </a:solidFill>
              </a:rPr>
              <a:t>Primary or secondary?</a:t>
            </a:r>
          </a:p>
        </p:txBody>
      </p:sp>
      <p:pic>
        <p:nvPicPr>
          <p:cNvPr id="4" name="Picture 3"/>
          <p:cNvPicPr>
            <a:picLocks noChangeAspect="1"/>
          </p:cNvPicPr>
          <p:nvPr/>
        </p:nvPicPr>
        <p:blipFill>
          <a:blip r:embed="rId2"/>
          <a:stretch>
            <a:fillRect/>
          </a:stretch>
        </p:blipFill>
        <p:spPr>
          <a:xfrm>
            <a:off x="1428750" y="1293159"/>
            <a:ext cx="9334500" cy="5257800"/>
          </a:xfrm>
          <a:prstGeom prst="rect">
            <a:avLst/>
          </a:prstGeom>
        </p:spPr>
      </p:pic>
    </p:spTree>
    <p:extLst>
      <p:ext uri="{BB962C8B-B14F-4D97-AF65-F5344CB8AC3E}">
        <p14:creationId xmlns:p14="http://schemas.microsoft.com/office/powerpoint/2010/main" val="51159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302384" y="1027906"/>
            <a:ext cx="7587231" cy="5156946"/>
          </a:xfrm>
          <a:prstGeom prst="rect">
            <a:avLst/>
          </a:prstGeom>
        </p:spPr>
      </p:pic>
    </p:spTree>
    <p:extLst>
      <p:ext uri="{BB962C8B-B14F-4D97-AF65-F5344CB8AC3E}">
        <p14:creationId xmlns:p14="http://schemas.microsoft.com/office/powerpoint/2010/main" val="226225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299727" y="1341389"/>
            <a:ext cx="7592546" cy="4638492"/>
          </a:xfrm>
          <a:prstGeom prst="rect">
            <a:avLst/>
          </a:prstGeom>
        </p:spPr>
      </p:pic>
    </p:spTree>
    <p:extLst>
      <p:ext uri="{BB962C8B-B14F-4D97-AF65-F5344CB8AC3E}">
        <p14:creationId xmlns:p14="http://schemas.microsoft.com/office/powerpoint/2010/main" val="152806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321859" y="1222206"/>
            <a:ext cx="7548282" cy="5027274"/>
          </a:xfrm>
          <a:prstGeom prst="rect">
            <a:avLst/>
          </a:prstGeom>
        </p:spPr>
      </p:pic>
    </p:spTree>
    <p:extLst>
      <p:ext uri="{BB962C8B-B14F-4D97-AF65-F5344CB8AC3E}">
        <p14:creationId xmlns:p14="http://schemas.microsoft.com/office/powerpoint/2010/main" val="396613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495549" y="1287897"/>
            <a:ext cx="7200901" cy="4954339"/>
          </a:xfrm>
          <a:prstGeom prst="rect">
            <a:avLst/>
          </a:prstGeom>
        </p:spPr>
      </p:pic>
    </p:spTree>
    <p:extLst>
      <p:ext uri="{BB962C8B-B14F-4D97-AF65-F5344CB8AC3E}">
        <p14:creationId xmlns:p14="http://schemas.microsoft.com/office/powerpoint/2010/main" val="1450682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4589A6-243A-40E7-81D4-38CF311F8640}">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776610F7-ACDE-4756-8EE9-02A5A3262BF9}">
  <ds:schemaRefs>
    <ds:schemaRef ds:uri="http://schemas.microsoft.com/sharepoint/v3/contenttype/forms"/>
  </ds:schemaRefs>
</ds:datastoreItem>
</file>

<file path=customXml/itemProps3.xml><?xml version="1.0" encoding="utf-8"?>
<ds:datastoreItem xmlns:ds="http://schemas.openxmlformats.org/officeDocument/2006/customXml" ds:itemID="{67CF55F9-0439-484B-B673-9EEA53AC58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4904</TotalTime>
  <Words>1500</Words>
  <Application>Microsoft Office PowerPoint</Application>
  <PresentationFormat>Widescreen</PresentationFormat>
  <Paragraphs>203</Paragraphs>
  <Slides>28</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AQA Chevin Pro Medium</vt:lpstr>
      <vt:lpstr>Arial</vt:lpstr>
      <vt:lpstr>Calibri</vt:lpstr>
      <vt:lpstr>Calibri Light</vt:lpstr>
      <vt:lpstr>Gill Sans MT</vt:lpstr>
      <vt:lpstr>Times New Roman</vt:lpstr>
      <vt:lpstr>Wingdings</vt:lpstr>
      <vt:lpstr>Office Theme</vt:lpstr>
      <vt:lpstr>1_Office Theme</vt:lpstr>
      <vt:lpstr>PowerPoint Presentation</vt:lpstr>
      <vt:lpstr>Which other topics and examples have involved responses like these? </vt:lpstr>
      <vt:lpstr>PowerPoint Presentation</vt:lpstr>
      <vt:lpstr>Primary vs secondary impacts</vt:lpstr>
      <vt:lpstr>Primary or secondary?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people respond to natural hazards?</vt:lpstr>
      <vt:lpstr>PowerPoint Presentation</vt:lpstr>
      <vt:lpstr>PowerPoint Presentation</vt:lpstr>
      <vt:lpstr>PowerPoint Presentation</vt:lpstr>
      <vt:lpstr>PowerPoint Presentation</vt:lpstr>
      <vt:lpstr>Park’s response model</vt:lpstr>
      <vt:lpstr>PowerPoint Presentation</vt:lpstr>
      <vt:lpstr>PowerPoint Presentation</vt:lpstr>
      <vt:lpstr>PowerPoint Presentation</vt:lpstr>
      <vt:lpstr>PowerPoint Presentation</vt:lpstr>
      <vt:lpstr>PowerPoint Presentation</vt:lpstr>
      <vt:lpstr>TASK: Evaluate the usefulness of Parks Model and the Hazard Management Cycle in improving understanding and management of natural hazards (9)</vt:lpstr>
      <vt:lpstr>TED talk: managing hazard response (10 mins) https://www.ted.com/talks/caitria_and_morgan_o_neill_how_to_step_up_in_the_face_of_disaster </vt:lpstr>
      <vt:lpstr>Homework: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Hazards 2</dc:title>
  <dc:creator>Ed Hooper</dc:creator>
  <cp:lastModifiedBy>Gayle Hindess</cp:lastModifiedBy>
  <cp:revision>76</cp:revision>
  <dcterms:created xsi:type="dcterms:W3CDTF">2018-08-20T19:03:45Z</dcterms:created>
  <dcterms:modified xsi:type="dcterms:W3CDTF">2020-09-27T20:26:22Z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