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9" r:id="rId7"/>
    <p:sldId id="258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5040" autoAdjust="0"/>
  </p:normalViewPr>
  <p:slideViewPr>
    <p:cSldViewPr snapToGrid="0">
      <p:cViewPr varScale="1">
        <p:scale>
          <a:sx n="95" d="100"/>
          <a:sy n="95" d="100"/>
        </p:scale>
        <p:origin x="10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FpMB0Qhnp7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oyalmint.com/help/help/legal-tender-amount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Unit 3: Topic A1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Functions and role of money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599267" y="3488266"/>
            <a:ext cx="757766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</a:rPr>
              <a:t>Discuss:</a:t>
            </a:r>
          </a:p>
          <a:p>
            <a:r>
              <a:rPr lang="en-GB" sz="3200" dirty="0" smtClean="0">
                <a:solidFill>
                  <a:schemeClr val="bg1"/>
                </a:solidFill>
              </a:rPr>
              <a:t>What is money? How would you define it?</a:t>
            </a:r>
          </a:p>
          <a:p>
            <a:r>
              <a:rPr lang="en-GB" sz="3200" dirty="0" smtClean="0">
                <a:solidFill>
                  <a:schemeClr val="bg1"/>
                </a:solidFill>
              </a:rPr>
              <a:t>What forms can money take?</a:t>
            </a:r>
          </a:p>
          <a:p>
            <a:r>
              <a:rPr lang="en-GB" sz="3200" dirty="0" smtClean="0">
                <a:solidFill>
                  <a:schemeClr val="bg1"/>
                </a:solidFill>
              </a:rPr>
              <a:t>What would we do without money?</a:t>
            </a:r>
          </a:p>
        </p:txBody>
      </p:sp>
    </p:spTree>
    <p:extLst>
      <p:ext uri="{BB962C8B-B14F-4D97-AF65-F5344CB8AC3E}">
        <p14:creationId xmlns:p14="http://schemas.microsoft.com/office/powerpoint/2010/main" val="73962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Functions of money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Unit of account</a:t>
            </a:r>
          </a:p>
          <a:p>
            <a:pPr lvl="1"/>
            <a:r>
              <a:rPr lang="en-GB" dirty="0" smtClean="0"/>
              <a:t>A monetary value can be placed upon goods and services e.g. the car is worth £8 000</a:t>
            </a:r>
          </a:p>
          <a:p>
            <a:r>
              <a:rPr lang="en-GB" dirty="0" smtClean="0"/>
              <a:t>Means of exchange</a:t>
            </a:r>
          </a:p>
          <a:p>
            <a:pPr lvl="1"/>
            <a:r>
              <a:rPr lang="en-GB" dirty="0" smtClean="0"/>
              <a:t>It allows for trade. Customer can buy goods and services.</a:t>
            </a:r>
          </a:p>
          <a:p>
            <a:r>
              <a:rPr lang="en-GB" dirty="0" smtClean="0"/>
              <a:t>Store of value</a:t>
            </a:r>
          </a:p>
          <a:p>
            <a:pPr lvl="1"/>
            <a:r>
              <a:rPr lang="en-GB" dirty="0" smtClean="0"/>
              <a:t>Money can be stored/saved and used in the future as it keeps its value</a:t>
            </a:r>
          </a:p>
          <a:p>
            <a:r>
              <a:rPr lang="en-GB" dirty="0" smtClean="0"/>
              <a:t>Legal tender</a:t>
            </a:r>
          </a:p>
          <a:p>
            <a:pPr lvl="1"/>
            <a:r>
              <a:rPr lang="en-GB" dirty="0" smtClean="0"/>
              <a:t>Legally recognised form of payment. It can be used for all sorts of purchases</a:t>
            </a:r>
          </a:p>
          <a:p>
            <a:endParaRPr lang="en-GB" dirty="0"/>
          </a:p>
          <a:p>
            <a:r>
              <a:rPr lang="en-GB" dirty="0" smtClean="0"/>
              <a:t>Video: click </a:t>
            </a:r>
            <a:r>
              <a:rPr lang="en-GB" dirty="0" smtClean="0">
                <a:hlinkClick r:id="rId2"/>
              </a:rPr>
              <a:t>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49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Research task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800" dirty="0" smtClean="0"/>
              <a:t>Read the ‘What is Money’ article – linked on GOL and add to your notes about the Functions of Money</a:t>
            </a:r>
            <a:endParaRPr lang="en-GB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/>
              <a:t>Look </a:t>
            </a:r>
            <a:r>
              <a:rPr lang="en-GB" sz="2800" dirty="0" smtClean="0"/>
              <a:t>on the Royal </a:t>
            </a:r>
            <a:r>
              <a:rPr lang="en-GB" sz="2800" dirty="0"/>
              <a:t>Mint website: </a:t>
            </a:r>
            <a:r>
              <a:rPr lang="en-GB" sz="2800" dirty="0">
                <a:hlinkClick r:id="rId2"/>
              </a:rPr>
              <a:t>http://</a:t>
            </a:r>
            <a:r>
              <a:rPr lang="en-GB" sz="2800" dirty="0" smtClean="0">
                <a:hlinkClick r:id="rId2"/>
              </a:rPr>
              <a:t>www.royalmint.com/help/help/legal-tender-amounts</a:t>
            </a:r>
            <a:endParaRPr lang="en-GB" sz="2800" dirty="0" smtClean="0"/>
          </a:p>
          <a:p>
            <a:pPr marL="781200" lvl="1" indent="-457200">
              <a:buFont typeface="+mj-lt"/>
              <a:buAutoNum type="arabicPeriod"/>
            </a:pPr>
            <a:r>
              <a:rPr lang="en-GB" sz="2400" dirty="0" smtClean="0"/>
              <a:t>What is considered to be legal tender in the UK?</a:t>
            </a:r>
          </a:p>
          <a:p>
            <a:pPr marL="781200" lvl="1" indent="-457200">
              <a:buFont typeface="+mj-lt"/>
              <a:buAutoNum type="arabicPeriod"/>
            </a:pPr>
            <a:r>
              <a:rPr lang="en-GB" sz="2400" dirty="0" smtClean="0"/>
              <a:t>Can a person pay for £100 worth of goods in 50p coins</a:t>
            </a:r>
            <a:r>
              <a:rPr lang="en-GB" sz="2400" dirty="0" smtClean="0"/>
              <a:t>?</a:t>
            </a:r>
          </a:p>
          <a:p>
            <a:pPr marL="514350" lvl="1" indent="-514350">
              <a:buFont typeface="+mj-lt"/>
              <a:buAutoNum type="arabicPeriod"/>
            </a:pPr>
            <a:r>
              <a:rPr lang="en-GB" sz="2800" dirty="0"/>
              <a:t>Find out the definitions of the key terms on the board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63639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Factors affecting the Role of money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Personal attitudes towards risk and reward, borrowing, spending and saving</a:t>
            </a:r>
          </a:p>
          <a:p>
            <a:r>
              <a:rPr lang="en-GB" dirty="0" smtClean="0"/>
              <a:t>Life stages (childhood, adolescence, young adult, middle age, old age), key features of each stage, financial needs and implications at each stage</a:t>
            </a:r>
          </a:p>
          <a:p>
            <a:r>
              <a:rPr lang="en-GB" dirty="0" smtClean="0"/>
              <a:t>Culture, including religious and ethical beliefs</a:t>
            </a:r>
          </a:p>
          <a:p>
            <a:r>
              <a:rPr lang="en-GB" dirty="0" smtClean="0"/>
              <a:t>Life events can vary the personal life cycle from individual to individual</a:t>
            </a:r>
          </a:p>
          <a:p>
            <a:r>
              <a:rPr lang="en-GB" dirty="0" smtClean="0"/>
              <a:t>External influences / trends and the financial-related effects</a:t>
            </a:r>
          </a:p>
          <a:p>
            <a:r>
              <a:rPr lang="en-GB" dirty="0" smtClean="0"/>
              <a:t>Interest rates, cost of borrowing vs reward of saving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327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Copy and complete the table to form part of your notes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3080976"/>
              </p:ext>
            </p:extLst>
          </p:nvPr>
        </p:nvGraphicFramePr>
        <p:xfrm>
          <a:off x="580858" y="2016468"/>
          <a:ext cx="11029950" cy="466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6650"/>
                <a:gridCol w="3676650"/>
                <a:gridCol w="367665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Life Stage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Financial Needs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Implications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Childhood</a:t>
                      </a:r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Adolescence</a:t>
                      </a:r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Young Adult (there are lots of stages to this group depending on</a:t>
                      </a:r>
                      <a:r>
                        <a:rPr lang="en-GB" baseline="0" dirty="0" smtClean="0"/>
                        <a:t> the decisions made)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Middle age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Old age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621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Planning Expenditure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To avoid getting into debt</a:t>
            </a:r>
          </a:p>
          <a:p>
            <a:r>
              <a:rPr lang="en-GB" dirty="0" smtClean="0"/>
              <a:t>To control costs</a:t>
            </a:r>
          </a:p>
          <a:p>
            <a:r>
              <a:rPr lang="en-GB" dirty="0" smtClean="0"/>
              <a:t>Avoid legal action and/or repossession</a:t>
            </a:r>
          </a:p>
          <a:p>
            <a:r>
              <a:rPr lang="en-GB" dirty="0" smtClean="0"/>
              <a:t>Remain solvent</a:t>
            </a:r>
          </a:p>
          <a:p>
            <a:r>
              <a:rPr lang="en-GB" dirty="0" smtClean="0"/>
              <a:t>Maintain a good credit rating</a:t>
            </a:r>
          </a:p>
          <a:p>
            <a:r>
              <a:rPr lang="en-GB" dirty="0" smtClean="0"/>
              <a:t>Avoid bankruptcy</a:t>
            </a:r>
          </a:p>
          <a:p>
            <a:r>
              <a:rPr lang="en-GB" dirty="0" smtClean="0"/>
              <a:t>To manage money to fund purchases</a:t>
            </a:r>
          </a:p>
          <a:p>
            <a:r>
              <a:rPr lang="en-GB" dirty="0" smtClean="0"/>
              <a:t>Generate income and savings</a:t>
            </a:r>
          </a:p>
          <a:p>
            <a:r>
              <a:rPr lang="en-GB" dirty="0" smtClean="0"/>
              <a:t>Set financial targets and goals</a:t>
            </a:r>
          </a:p>
          <a:p>
            <a:r>
              <a:rPr lang="en-GB" dirty="0" smtClean="0"/>
              <a:t>Provide insurance against loss or illness</a:t>
            </a:r>
          </a:p>
          <a:p>
            <a:r>
              <a:rPr lang="en-GB" dirty="0" smtClean="0"/>
              <a:t>Counter the effects of inflation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459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Explain each of the reasons why expenditure should be planned (see previous slide).</a:t>
            </a:r>
          </a:p>
          <a:p>
            <a:r>
              <a:rPr lang="en-GB" dirty="0" smtClean="0"/>
              <a:t>Rank these in order of importance. Justify </a:t>
            </a:r>
            <a:r>
              <a:rPr lang="en-GB" smtClean="0"/>
              <a:t>your choices.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253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A095F3C-D4AB-4F05-872C-EAFBFFDCB9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C4F1C3A-40EC-4AEE-A87A-83AF23B6D6A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733468A-9754-4658-A2ED-D7F6841AF1D2}">
  <ds:schemaRefs>
    <ds:schemaRef ds:uri="http://purl.org/dc/terms/"/>
    <ds:schemaRef ds:uri="http://purl.org/dc/dcmitype/"/>
    <ds:schemaRef ds:uri="http://schemas.microsoft.com/sharepoint/v3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173</TotalTime>
  <Words>383</Words>
  <Application>Microsoft Office PowerPoint</Application>
  <PresentationFormat>Widescreen</PresentationFormat>
  <Paragraphs>54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Gill Sans MT</vt:lpstr>
      <vt:lpstr>Wingdings 2</vt:lpstr>
      <vt:lpstr>Dividend</vt:lpstr>
      <vt:lpstr>Unit 3: Topic A1</vt:lpstr>
      <vt:lpstr>Functions of money</vt:lpstr>
      <vt:lpstr>Research task</vt:lpstr>
      <vt:lpstr>Factors affecting the Role of money</vt:lpstr>
      <vt:lpstr>Copy and complete the table to form part of your notes</vt:lpstr>
      <vt:lpstr>Planning Expenditure</vt:lpstr>
      <vt:lpstr>task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3: Topic A1</dc:title>
  <dc:creator>Anne E Lomas</dc:creator>
  <cp:lastModifiedBy>Rebecca Crumpton</cp:lastModifiedBy>
  <cp:revision>10</cp:revision>
  <dcterms:created xsi:type="dcterms:W3CDTF">2016-11-30T10:57:38Z</dcterms:created>
  <dcterms:modified xsi:type="dcterms:W3CDTF">2016-12-05T14:31:03Z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