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58" r:id="rId7"/>
    <p:sldId id="259" r:id="rId8"/>
    <p:sldId id="260" r:id="rId9"/>
    <p:sldId id="262" r:id="rId10"/>
    <p:sldId id="263" r:id="rId11"/>
    <p:sldId id="264" r:id="rId12"/>
    <p:sldId id="261" r:id="rId13"/>
    <p:sldId id="286" r:id="rId14"/>
    <p:sldId id="287" r:id="rId15"/>
    <p:sldId id="288" r:id="rId16"/>
    <p:sldId id="282" r:id="rId17"/>
    <p:sldId id="283" r:id="rId18"/>
    <p:sldId id="284" r:id="rId19"/>
    <p:sldId id="285" r:id="rId20"/>
    <p:sldId id="281"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44" d="100"/>
          <a:sy n="44" d="100"/>
        </p:scale>
        <p:origin x="48" y="12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26F8AAC2-DDA7-41A2-9F28-98B306B7407D}" type="datetimeFigureOut">
              <a:rPr lang="en-GB" smtClean="0"/>
              <a:t>02/05/2018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2FD7BB1-3430-4286-A933-6F54AFCB7C4A}" type="slidenum">
              <a:rPr lang="en-GB" smtClean="0"/>
              <a:t>‹#›</a:t>
            </a:fld>
            <a:endParaRPr lang="en-GB"/>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35313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F8AAC2-DDA7-41A2-9F28-98B306B7407D}" type="datetimeFigureOut">
              <a:rPr lang="en-GB" smtClean="0"/>
              <a:t>02/05/2018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2FD7BB1-3430-4286-A933-6F54AFCB7C4A}" type="slidenum">
              <a:rPr lang="en-GB" smtClean="0"/>
              <a:t>‹#›</a:t>
            </a:fld>
            <a:endParaRPr lang="en-GB"/>
          </a:p>
        </p:txBody>
      </p:sp>
    </p:spTree>
    <p:extLst>
      <p:ext uri="{BB962C8B-B14F-4D97-AF65-F5344CB8AC3E}">
        <p14:creationId xmlns:p14="http://schemas.microsoft.com/office/powerpoint/2010/main" val="25431018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F8AAC2-DDA7-41A2-9F28-98B306B7407D}" type="datetimeFigureOut">
              <a:rPr lang="en-GB" smtClean="0"/>
              <a:t>02/05/2018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2FD7BB1-3430-4286-A933-6F54AFCB7C4A}" type="slidenum">
              <a:rPr lang="en-GB" smtClean="0"/>
              <a:t>‹#›</a:t>
            </a:fld>
            <a:endParaRPr lang="en-GB"/>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23012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F8AAC2-DDA7-41A2-9F28-98B306B7407D}" type="datetimeFigureOut">
              <a:rPr lang="en-GB" smtClean="0"/>
              <a:t>02/05/2018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2FD7BB1-3430-4286-A933-6F54AFCB7C4A}" type="slidenum">
              <a:rPr lang="en-GB" smtClean="0"/>
              <a:t>‹#›</a:t>
            </a:fld>
            <a:endParaRPr lang="en-GB"/>
          </a:p>
        </p:txBody>
      </p:sp>
    </p:spTree>
    <p:extLst>
      <p:ext uri="{BB962C8B-B14F-4D97-AF65-F5344CB8AC3E}">
        <p14:creationId xmlns:p14="http://schemas.microsoft.com/office/powerpoint/2010/main" val="24239588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6F8AAC2-DDA7-41A2-9F28-98B306B7407D}" type="datetimeFigureOut">
              <a:rPr lang="en-GB" smtClean="0"/>
              <a:t>02/05/2018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2FD7BB1-3430-4286-A933-6F54AFCB7C4A}" type="slidenum">
              <a:rPr lang="en-GB" smtClean="0"/>
              <a:t>‹#›</a:t>
            </a:fld>
            <a:endParaRPr lang="en-GB"/>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34898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6F8AAC2-DDA7-41A2-9F28-98B306B7407D}" type="datetimeFigureOut">
              <a:rPr lang="en-GB" smtClean="0"/>
              <a:t>02/05/2018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2FD7BB1-3430-4286-A933-6F54AFCB7C4A}" type="slidenum">
              <a:rPr lang="en-GB" smtClean="0"/>
              <a:t>‹#›</a:t>
            </a:fld>
            <a:endParaRPr lang="en-GB"/>
          </a:p>
        </p:txBody>
      </p:sp>
    </p:spTree>
    <p:extLst>
      <p:ext uri="{BB962C8B-B14F-4D97-AF65-F5344CB8AC3E}">
        <p14:creationId xmlns:p14="http://schemas.microsoft.com/office/powerpoint/2010/main" val="784843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6F8AAC2-DDA7-41A2-9F28-98B306B7407D}" type="datetimeFigureOut">
              <a:rPr lang="en-GB" smtClean="0"/>
              <a:t>02/05/2018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2FD7BB1-3430-4286-A933-6F54AFCB7C4A}" type="slidenum">
              <a:rPr lang="en-GB" smtClean="0"/>
              <a:t>‹#›</a:t>
            </a:fld>
            <a:endParaRPr lang="en-GB"/>
          </a:p>
        </p:txBody>
      </p:sp>
    </p:spTree>
    <p:extLst>
      <p:ext uri="{BB962C8B-B14F-4D97-AF65-F5344CB8AC3E}">
        <p14:creationId xmlns:p14="http://schemas.microsoft.com/office/powerpoint/2010/main" val="1088684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6F8AAC2-DDA7-41A2-9F28-98B306B7407D}" type="datetimeFigureOut">
              <a:rPr lang="en-GB" smtClean="0"/>
              <a:t>02/05/2018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2FD7BB1-3430-4286-A933-6F54AFCB7C4A}" type="slidenum">
              <a:rPr lang="en-GB" smtClean="0"/>
              <a:t>‹#›</a:t>
            </a:fld>
            <a:endParaRPr lang="en-GB"/>
          </a:p>
        </p:txBody>
      </p:sp>
    </p:spTree>
    <p:extLst>
      <p:ext uri="{BB962C8B-B14F-4D97-AF65-F5344CB8AC3E}">
        <p14:creationId xmlns:p14="http://schemas.microsoft.com/office/powerpoint/2010/main" val="1133009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F8AAC2-DDA7-41A2-9F28-98B306B7407D}" type="datetimeFigureOut">
              <a:rPr lang="en-GB" smtClean="0"/>
              <a:t>02/05/2018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2FD7BB1-3430-4286-A933-6F54AFCB7C4A}" type="slidenum">
              <a:rPr lang="en-GB" smtClean="0"/>
              <a:t>‹#›</a:t>
            </a:fld>
            <a:endParaRPr lang="en-GB"/>
          </a:p>
        </p:txBody>
      </p:sp>
    </p:spTree>
    <p:extLst>
      <p:ext uri="{BB962C8B-B14F-4D97-AF65-F5344CB8AC3E}">
        <p14:creationId xmlns:p14="http://schemas.microsoft.com/office/powerpoint/2010/main" val="160954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6F8AAC2-DDA7-41A2-9F28-98B306B7407D}" type="datetimeFigureOut">
              <a:rPr lang="en-GB" smtClean="0"/>
              <a:t>02/05/2018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2FD7BB1-3430-4286-A933-6F54AFCB7C4A}" type="slidenum">
              <a:rPr lang="en-GB" smtClean="0"/>
              <a:t>‹#›</a:t>
            </a:fld>
            <a:endParaRPr lang="en-GB"/>
          </a:p>
        </p:txBody>
      </p:sp>
    </p:spTree>
    <p:extLst>
      <p:ext uri="{BB962C8B-B14F-4D97-AF65-F5344CB8AC3E}">
        <p14:creationId xmlns:p14="http://schemas.microsoft.com/office/powerpoint/2010/main" val="3978310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6F8AAC2-DDA7-41A2-9F28-98B306B7407D}" type="datetimeFigureOut">
              <a:rPr lang="en-GB" smtClean="0"/>
              <a:t>02/05/2018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2FD7BB1-3430-4286-A933-6F54AFCB7C4A}" type="slidenum">
              <a:rPr lang="en-GB" smtClean="0"/>
              <a:t>‹#›</a:t>
            </a:fld>
            <a:endParaRPr lang="en-GB"/>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420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26F8AAC2-DDA7-41A2-9F28-98B306B7407D}" type="datetimeFigureOut">
              <a:rPr lang="en-GB" smtClean="0"/>
              <a:t>02/05/2018</a:t>
            </a:fld>
            <a:endParaRPr lang="en-GB"/>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GB"/>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A2FD7BB1-3430-4286-A933-6F54AFCB7C4A}" type="slidenum">
              <a:rPr lang="en-GB" smtClean="0"/>
              <a:t>‹#›</a:t>
            </a:fld>
            <a:endParaRPr lang="en-GB"/>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878371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5ABCB8D-168F-4DD9-9D4E-053ADD49900E}"/>
              </a:ext>
            </a:extLst>
          </p:cNvPr>
          <p:cNvSpPr>
            <a:spLocks noGrp="1"/>
          </p:cNvSpPr>
          <p:nvPr>
            <p:ph type="ctrTitle"/>
          </p:nvPr>
        </p:nvSpPr>
        <p:spPr/>
        <p:txBody>
          <a:bodyPr/>
          <a:lstStyle/>
          <a:p>
            <a:r>
              <a:rPr lang="en-GB" dirty="0"/>
              <a:t>Personal Finance </a:t>
            </a:r>
          </a:p>
        </p:txBody>
      </p:sp>
      <p:sp>
        <p:nvSpPr>
          <p:cNvPr id="3" name="Subtitle 2">
            <a:extLst>
              <a:ext uri="{FF2B5EF4-FFF2-40B4-BE49-F238E27FC236}">
                <a16:creationId xmlns:a16="http://schemas.microsoft.com/office/drawing/2014/main" xmlns="" id="{E6785672-5ADF-4A9A-AFCF-D8B96FA85928}"/>
              </a:ext>
            </a:extLst>
          </p:cNvPr>
          <p:cNvSpPr>
            <a:spLocks noGrp="1"/>
          </p:cNvSpPr>
          <p:nvPr>
            <p:ph type="subTitle" idx="1"/>
          </p:nvPr>
        </p:nvSpPr>
        <p:spPr/>
        <p:txBody>
          <a:bodyPr/>
          <a:lstStyle/>
          <a:p>
            <a:r>
              <a:rPr lang="en-GB" dirty="0"/>
              <a:t>A.1 Functions and role of money</a:t>
            </a:r>
          </a:p>
        </p:txBody>
      </p:sp>
    </p:spTree>
    <p:extLst>
      <p:ext uri="{BB962C8B-B14F-4D97-AF65-F5344CB8AC3E}">
        <p14:creationId xmlns:p14="http://schemas.microsoft.com/office/powerpoint/2010/main" val="41761405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66A3FD-1BD0-45FF-8163-09278B3AF041}"/>
              </a:ext>
            </a:extLst>
          </p:cNvPr>
          <p:cNvSpPr>
            <a:spLocks noGrp="1"/>
          </p:cNvSpPr>
          <p:nvPr>
            <p:ph type="title"/>
          </p:nvPr>
        </p:nvSpPr>
        <p:spPr/>
        <p:txBody>
          <a:bodyPr/>
          <a:lstStyle/>
          <a:p>
            <a:r>
              <a:rPr lang="en-GB" dirty="0"/>
              <a:t>Class Discussion</a:t>
            </a:r>
          </a:p>
        </p:txBody>
      </p:sp>
      <p:sp>
        <p:nvSpPr>
          <p:cNvPr id="3" name="Content Placeholder 2">
            <a:extLst>
              <a:ext uri="{FF2B5EF4-FFF2-40B4-BE49-F238E27FC236}">
                <a16:creationId xmlns:a16="http://schemas.microsoft.com/office/drawing/2014/main" xmlns="" id="{B1867F0A-6E6E-4EB6-AF5A-BB40F43669C1}"/>
              </a:ext>
            </a:extLst>
          </p:cNvPr>
          <p:cNvSpPr>
            <a:spLocks noGrp="1"/>
          </p:cNvSpPr>
          <p:nvPr>
            <p:ph idx="1"/>
          </p:nvPr>
        </p:nvSpPr>
        <p:spPr/>
        <p:txBody>
          <a:bodyPr>
            <a:normAutofit/>
          </a:bodyPr>
          <a:lstStyle/>
          <a:p>
            <a:r>
              <a:rPr lang="en-GB" sz="2800" dirty="0"/>
              <a:t>What are the benefits of planning?</a:t>
            </a:r>
          </a:p>
          <a:p>
            <a:r>
              <a:rPr lang="en-GB" sz="2800" dirty="0"/>
              <a:t>What are the risks of NOT planning?</a:t>
            </a:r>
          </a:p>
        </p:txBody>
      </p:sp>
    </p:spTree>
    <p:extLst>
      <p:ext uri="{BB962C8B-B14F-4D97-AF65-F5344CB8AC3E}">
        <p14:creationId xmlns:p14="http://schemas.microsoft.com/office/powerpoint/2010/main" val="38535233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24CA76D-C46A-44D5-82D0-427CC072461D}"/>
              </a:ext>
            </a:extLst>
          </p:cNvPr>
          <p:cNvSpPr>
            <a:spLocks noGrp="1"/>
          </p:cNvSpPr>
          <p:nvPr>
            <p:ph type="title"/>
          </p:nvPr>
        </p:nvSpPr>
        <p:spPr/>
        <p:txBody>
          <a:bodyPr/>
          <a:lstStyle/>
          <a:p>
            <a:r>
              <a:rPr lang="en-GB" dirty="0"/>
              <a:t>Benefits of Planning</a:t>
            </a:r>
          </a:p>
        </p:txBody>
      </p:sp>
      <p:sp>
        <p:nvSpPr>
          <p:cNvPr id="3" name="Content Placeholder 2">
            <a:extLst>
              <a:ext uri="{FF2B5EF4-FFF2-40B4-BE49-F238E27FC236}">
                <a16:creationId xmlns:a16="http://schemas.microsoft.com/office/drawing/2014/main" xmlns="" id="{4D08D8FD-946F-4514-97B7-5D4856E8E909}"/>
              </a:ext>
            </a:extLst>
          </p:cNvPr>
          <p:cNvSpPr>
            <a:spLocks noGrp="1"/>
          </p:cNvSpPr>
          <p:nvPr>
            <p:ph idx="1"/>
          </p:nvPr>
        </p:nvSpPr>
        <p:spPr/>
        <p:txBody>
          <a:bodyPr/>
          <a:lstStyle/>
          <a:p>
            <a:r>
              <a:rPr lang="en-GB" dirty="0"/>
              <a:t>Careful planning will help to ensure you have money to meet future financial needs</a:t>
            </a:r>
          </a:p>
          <a:p>
            <a:pPr>
              <a:buFont typeface="Arial" panose="020B0604020202020204" pitchFamily="34" charset="0"/>
              <a:buChar char="•"/>
            </a:pPr>
            <a:r>
              <a:rPr lang="en-GB" dirty="0"/>
              <a:t> A good credit rating means you will be able to borrow money</a:t>
            </a:r>
          </a:p>
          <a:p>
            <a:pPr>
              <a:buFont typeface="Arial" panose="020B0604020202020204" pitchFamily="34" charset="0"/>
              <a:buChar char="•"/>
            </a:pPr>
            <a:r>
              <a:rPr lang="en-GB" dirty="0"/>
              <a:t>Money not spent on essentials can be saved and earn interest to generate income</a:t>
            </a:r>
          </a:p>
          <a:p>
            <a:pPr>
              <a:buFont typeface="Arial" panose="020B0604020202020204" pitchFamily="34" charset="0"/>
              <a:buChar char="•"/>
            </a:pPr>
            <a:r>
              <a:rPr lang="en-GB" dirty="0"/>
              <a:t>Savings can be used to fund purchases or to pay for unexpected expenses</a:t>
            </a:r>
          </a:p>
        </p:txBody>
      </p:sp>
    </p:spTree>
    <p:extLst>
      <p:ext uri="{BB962C8B-B14F-4D97-AF65-F5344CB8AC3E}">
        <p14:creationId xmlns:p14="http://schemas.microsoft.com/office/powerpoint/2010/main" val="14074234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CC76636-6207-4DC4-B7F9-7B629DD9746A}"/>
              </a:ext>
            </a:extLst>
          </p:cNvPr>
          <p:cNvSpPr>
            <a:spLocks noGrp="1"/>
          </p:cNvSpPr>
          <p:nvPr>
            <p:ph type="title"/>
          </p:nvPr>
        </p:nvSpPr>
        <p:spPr/>
        <p:txBody>
          <a:bodyPr/>
          <a:lstStyle/>
          <a:p>
            <a:r>
              <a:rPr lang="en-GB" dirty="0"/>
              <a:t>The risks of not planning</a:t>
            </a:r>
          </a:p>
        </p:txBody>
      </p:sp>
      <p:sp>
        <p:nvSpPr>
          <p:cNvPr id="3" name="Content Placeholder 2">
            <a:extLst>
              <a:ext uri="{FF2B5EF4-FFF2-40B4-BE49-F238E27FC236}">
                <a16:creationId xmlns:a16="http://schemas.microsoft.com/office/drawing/2014/main" xmlns="" id="{7825C78B-F69C-4E07-AAB5-363E246C8657}"/>
              </a:ext>
            </a:extLst>
          </p:cNvPr>
          <p:cNvSpPr>
            <a:spLocks noGrp="1"/>
          </p:cNvSpPr>
          <p:nvPr>
            <p:ph idx="1"/>
          </p:nvPr>
        </p:nvSpPr>
        <p:spPr/>
        <p:txBody>
          <a:bodyPr/>
          <a:lstStyle/>
          <a:p>
            <a:r>
              <a:rPr lang="en-GB" dirty="0"/>
              <a:t>Failure to control expenditure may mean you are at risk of</a:t>
            </a:r>
          </a:p>
          <a:p>
            <a:pPr>
              <a:buFont typeface="Arial" panose="020B0604020202020204" pitchFamily="34" charset="0"/>
              <a:buChar char="•"/>
            </a:pPr>
            <a:r>
              <a:rPr lang="en-GB" dirty="0"/>
              <a:t> Getting into debt </a:t>
            </a:r>
          </a:p>
          <a:p>
            <a:pPr>
              <a:buFont typeface="Arial" panose="020B0604020202020204" pitchFamily="34" charset="0"/>
              <a:buChar char="•"/>
            </a:pPr>
            <a:r>
              <a:rPr lang="en-GB" dirty="0"/>
              <a:t>Unable to make loan repayments</a:t>
            </a:r>
          </a:p>
          <a:p>
            <a:pPr>
              <a:buFont typeface="Arial" panose="020B0604020202020204" pitchFamily="34" charset="0"/>
              <a:buChar char="•"/>
            </a:pPr>
            <a:r>
              <a:rPr lang="en-GB" dirty="0"/>
              <a:t> Having legal action taken against you </a:t>
            </a:r>
          </a:p>
          <a:p>
            <a:pPr>
              <a:buFont typeface="Arial" panose="020B0604020202020204" pitchFamily="34" charset="0"/>
              <a:buChar char="•"/>
            </a:pPr>
            <a:r>
              <a:rPr lang="en-GB" dirty="0"/>
              <a:t>Poor credit rating, which affects your ability to borrow</a:t>
            </a:r>
          </a:p>
          <a:p>
            <a:pPr>
              <a:buFont typeface="Arial" panose="020B0604020202020204" pitchFamily="34" charset="0"/>
              <a:buChar char="•"/>
            </a:pPr>
            <a:r>
              <a:rPr lang="en-GB" dirty="0"/>
              <a:t>Not being able to save for the future</a:t>
            </a:r>
          </a:p>
        </p:txBody>
      </p:sp>
    </p:spTree>
    <p:extLst>
      <p:ext uri="{BB962C8B-B14F-4D97-AF65-F5344CB8AC3E}">
        <p14:creationId xmlns:p14="http://schemas.microsoft.com/office/powerpoint/2010/main" val="36617536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E23A5B8-32CE-485D-A40F-CADEAB6FC19E}"/>
              </a:ext>
            </a:extLst>
          </p:cNvPr>
          <p:cNvSpPr>
            <a:spLocks noGrp="1"/>
          </p:cNvSpPr>
          <p:nvPr>
            <p:ph type="title"/>
          </p:nvPr>
        </p:nvSpPr>
        <p:spPr/>
        <p:txBody>
          <a:bodyPr/>
          <a:lstStyle/>
          <a:p>
            <a:r>
              <a:rPr lang="en-GB" dirty="0"/>
              <a:t>Research Questions	</a:t>
            </a:r>
          </a:p>
        </p:txBody>
      </p:sp>
      <p:sp>
        <p:nvSpPr>
          <p:cNvPr id="3" name="Content Placeholder 2">
            <a:extLst>
              <a:ext uri="{FF2B5EF4-FFF2-40B4-BE49-F238E27FC236}">
                <a16:creationId xmlns:a16="http://schemas.microsoft.com/office/drawing/2014/main" xmlns="" id="{FA779C32-B06C-45A3-8D2B-A354A27096A7}"/>
              </a:ext>
            </a:extLst>
          </p:cNvPr>
          <p:cNvSpPr>
            <a:spLocks noGrp="1"/>
          </p:cNvSpPr>
          <p:nvPr>
            <p:ph idx="1"/>
          </p:nvPr>
        </p:nvSpPr>
        <p:spPr/>
        <p:txBody>
          <a:bodyPr/>
          <a:lstStyle/>
          <a:p>
            <a:r>
              <a:rPr lang="en-GB" dirty="0"/>
              <a:t>Answer the questions in your workbooks using the links on </a:t>
            </a:r>
            <a:r>
              <a:rPr lang="en-GB" dirty="0" err="1"/>
              <a:t>GoL</a:t>
            </a:r>
            <a:endParaRPr lang="en-GB" dirty="0"/>
          </a:p>
        </p:txBody>
      </p:sp>
    </p:spTree>
    <p:extLst>
      <p:ext uri="{BB962C8B-B14F-4D97-AF65-F5344CB8AC3E}">
        <p14:creationId xmlns:p14="http://schemas.microsoft.com/office/powerpoint/2010/main" val="15465670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42AF68-6383-48E0-9A3B-C563CE690C22}"/>
              </a:ext>
            </a:extLst>
          </p:cNvPr>
          <p:cNvSpPr>
            <a:spLocks noGrp="1"/>
          </p:cNvSpPr>
          <p:nvPr>
            <p:ph type="title"/>
          </p:nvPr>
        </p:nvSpPr>
        <p:spPr/>
        <p:txBody>
          <a:bodyPr/>
          <a:lstStyle/>
          <a:p>
            <a:r>
              <a:rPr lang="en-GB" dirty="0"/>
              <a:t>Exam Style Question</a:t>
            </a:r>
          </a:p>
        </p:txBody>
      </p:sp>
      <p:sp>
        <p:nvSpPr>
          <p:cNvPr id="3" name="Content Placeholder 2">
            <a:extLst>
              <a:ext uri="{FF2B5EF4-FFF2-40B4-BE49-F238E27FC236}">
                <a16:creationId xmlns:a16="http://schemas.microsoft.com/office/drawing/2014/main" xmlns="" id="{8F365338-8BB3-49CA-8726-ED07CFC3F22B}"/>
              </a:ext>
            </a:extLst>
          </p:cNvPr>
          <p:cNvSpPr>
            <a:spLocks noGrp="1"/>
          </p:cNvSpPr>
          <p:nvPr>
            <p:ph idx="1"/>
          </p:nvPr>
        </p:nvSpPr>
        <p:spPr/>
        <p:txBody>
          <a:bodyPr/>
          <a:lstStyle/>
          <a:p>
            <a:r>
              <a:rPr lang="en-GB" sz="2800" dirty="0"/>
              <a:t>Give two functions of money:					(2 marks)</a:t>
            </a:r>
          </a:p>
          <a:p>
            <a:endParaRPr lang="en-GB" dirty="0"/>
          </a:p>
        </p:txBody>
      </p:sp>
    </p:spTree>
    <p:extLst>
      <p:ext uri="{BB962C8B-B14F-4D97-AF65-F5344CB8AC3E}">
        <p14:creationId xmlns:p14="http://schemas.microsoft.com/office/powerpoint/2010/main" val="21865663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E6F0BA2-AF18-441A-87A3-29665DB08BF9}"/>
              </a:ext>
            </a:extLst>
          </p:cNvPr>
          <p:cNvSpPr>
            <a:spLocks noGrp="1"/>
          </p:cNvSpPr>
          <p:nvPr>
            <p:ph type="title"/>
          </p:nvPr>
        </p:nvSpPr>
        <p:spPr/>
        <p:txBody>
          <a:bodyPr/>
          <a:lstStyle/>
          <a:p>
            <a:r>
              <a:rPr lang="en-GB" dirty="0"/>
              <a:t>Exam Style Question</a:t>
            </a:r>
          </a:p>
        </p:txBody>
      </p:sp>
      <p:sp>
        <p:nvSpPr>
          <p:cNvPr id="3" name="Content Placeholder 2">
            <a:extLst>
              <a:ext uri="{FF2B5EF4-FFF2-40B4-BE49-F238E27FC236}">
                <a16:creationId xmlns:a16="http://schemas.microsoft.com/office/drawing/2014/main" xmlns="" id="{9F411FF4-D271-4A75-BCDE-2A3D731B30FE}"/>
              </a:ext>
            </a:extLst>
          </p:cNvPr>
          <p:cNvSpPr>
            <a:spLocks noGrp="1"/>
          </p:cNvSpPr>
          <p:nvPr>
            <p:ph idx="1"/>
          </p:nvPr>
        </p:nvSpPr>
        <p:spPr>
          <a:xfrm>
            <a:off x="626533" y="2286000"/>
            <a:ext cx="11226800" cy="4023360"/>
          </a:xfrm>
        </p:spPr>
        <p:txBody>
          <a:bodyPr/>
          <a:lstStyle/>
          <a:p>
            <a:r>
              <a:rPr lang="en-GB" dirty="0"/>
              <a:t>Household debt is at its highest level in a decade. Many families are struggling to pay back money they have borrowed. </a:t>
            </a:r>
            <a:r>
              <a:rPr lang="en-GB" dirty="0" err="1"/>
              <a:t>Shekemi</a:t>
            </a:r>
            <a:r>
              <a:rPr lang="en-GB" dirty="0"/>
              <a:t> has recently taken out a loan for a new car but is worried that she might not be able to keep up the repayments. </a:t>
            </a:r>
          </a:p>
          <a:p>
            <a:endParaRPr lang="en-GB" dirty="0"/>
          </a:p>
          <a:p>
            <a:r>
              <a:rPr lang="en-GB" dirty="0"/>
              <a:t>Discuss why it is important for </a:t>
            </a:r>
            <a:r>
              <a:rPr lang="en-GB" dirty="0" err="1"/>
              <a:t>Shekemi</a:t>
            </a:r>
            <a:r>
              <a:rPr lang="en-GB" dirty="0"/>
              <a:t> to avoid getting into unmanageable debt.            (6 marks)</a:t>
            </a:r>
          </a:p>
          <a:p>
            <a:endParaRPr lang="en-GB" dirty="0"/>
          </a:p>
        </p:txBody>
      </p:sp>
    </p:spTree>
    <p:extLst>
      <p:ext uri="{BB962C8B-B14F-4D97-AF65-F5344CB8AC3E}">
        <p14:creationId xmlns:p14="http://schemas.microsoft.com/office/powerpoint/2010/main" val="7597754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29DBC3B-E653-4420-B6CF-B0A0AE2C3738}"/>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xmlns="" id="{28BFA0A9-A41B-4B2B-A900-23A938E478CF}"/>
              </a:ext>
            </a:extLst>
          </p:cNvPr>
          <p:cNvSpPr>
            <a:spLocks noGrp="1"/>
          </p:cNvSpPr>
          <p:nvPr>
            <p:ph idx="1"/>
          </p:nvPr>
        </p:nvSpPr>
        <p:spPr>
          <a:xfrm>
            <a:off x="8754534" y="2842769"/>
            <a:ext cx="2785534" cy="1930400"/>
          </a:xfrm>
        </p:spPr>
        <p:txBody>
          <a:bodyPr>
            <a:normAutofit/>
          </a:bodyPr>
          <a:lstStyle/>
          <a:p>
            <a:pPr marL="0" indent="0" algn="ctr">
              <a:buNone/>
            </a:pPr>
            <a:r>
              <a:rPr lang="en-GB" sz="3600" dirty="0"/>
              <a:t>6 Mark question mark scheme. </a:t>
            </a:r>
          </a:p>
          <a:p>
            <a:pPr marL="0" indent="0" algn="ctr">
              <a:buNone/>
            </a:pPr>
            <a:endParaRPr lang="en-GB" sz="3600" dirty="0"/>
          </a:p>
        </p:txBody>
      </p:sp>
      <p:pic>
        <p:nvPicPr>
          <p:cNvPr id="4" name="Picture 3">
            <a:extLst>
              <a:ext uri="{FF2B5EF4-FFF2-40B4-BE49-F238E27FC236}">
                <a16:creationId xmlns:a16="http://schemas.microsoft.com/office/drawing/2014/main" xmlns="" id="{518B7F1D-6077-4A8F-A162-4A2CB531FC32}"/>
              </a:ext>
            </a:extLst>
          </p:cNvPr>
          <p:cNvPicPr/>
          <p:nvPr/>
        </p:nvPicPr>
        <p:blipFill rotWithShape="1">
          <a:blip r:embed="rId2"/>
          <a:srcRect l="32211" t="26929" r="34508" b="21316"/>
          <a:stretch/>
        </p:blipFill>
        <p:spPr bwMode="auto">
          <a:xfrm>
            <a:off x="169334" y="137499"/>
            <a:ext cx="7958665" cy="6449568"/>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361517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40E25AB-ABE9-488C-80BF-B3CCC2B995DA}"/>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xmlns="" id="{4F57076E-D751-4A66-A65F-D66AD02CBD79}"/>
              </a:ext>
            </a:extLst>
          </p:cNvPr>
          <p:cNvSpPr>
            <a:spLocks noGrp="1"/>
          </p:cNvSpPr>
          <p:nvPr>
            <p:ph idx="1"/>
          </p:nvPr>
        </p:nvSpPr>
        <p:spPr/>
        <p:txBody>
          <a:bodyPr/>
          <a:lstStyle/>
          <a:p>
            <a:endParaRPr lang="en-GB" dirty="0"/>
          </a:p>
        </p:txBody>
      </p:sp>
      <p:pic>
        <p:nvPicPr>
          <p:cNvPr id="4" name="Picture 3">
            <a:extLst>
              <a:ext uri="{FF2B5EF4-FFF2-40B4-BE49-F238E27FC236}">
                <a16:creationId xmlns:a16="http://schemas.microsoft.com/office/drawing/2014/main" xmlns="" id="{F0966C62-C6F7-4D00-89C0-5EAA9C0DEC6D}"/>
              </a:ext>
            </a:extLst>
          </p:cNvPr>
          <p:cNvPicPr>
            <a:picLocks noChangeAspect="1"/>
          </p:cNvPicPr>
          <p:nvPr/>
        </p:nvPicPr>
        <p:blipFill rotWithShape="1">
          <a:blip r:embed="rId2"/>
          <a:srcRect l="31835" t="16170" r="34335" b="51702"/>
          <a:stretch/>
        </p:blipFill>
        <p:spPr>
          <a:xfrm>
            <a:off x="912911" y="585216"/>
            <a:ext cx="10366178" cy="5537593"/>
          </a:xfrm>
          <a:prstGeom prst="rect">
            <a:avLst/>
          </a:prstGeom>
        </p:spPr>
      </p:pic>
    </p:spTree>
    <p:extLst>
      <p:ext uri="{BB962C8B-B14F-4D97-AF65-F5344CB8AC3E}">
        <p14:creationId xmlns:p14="http://schemas.microsoft.com/office/powerpoint/2010/main" val="3834484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410A47-F21F-46A1-88E4-2325925F6C24}"/>
              </a:ext>
            </a:extLst>
          </p:cNvPr>
          <p:cNvSpPr>
            <a:spLocks noGrp="1"/>
          </p:cNvSpPr>
          <p:nvPr>
            <p:ph type="title"/>
          </p:nvPr>
        </p:nvSpPr>
        <p:spPr/>
        <p:txBody>
          <a:bodyPr/>
          <a:lstStyle/>
          <a:p>
            <a:r>
              <a:rPr lang="en-GB" dirty="0"/>
              <a:t>The Function of Money</a:t>
            </a:r>
          </a:p>
        </p:txBody>
      </p:sp>
      <p:sp>
        <p:nvSpPr>
          <p:cNvPr id="3" name="Content Placeholder 2">
            <a:extLst>
              <a:ext uri="{FF2B5EF4-FFF2-40B4-BE49-F238E27FC236}">
                <a16:creationId xmlns:a16="http://schemas.microsoft.com/office/drawing/2014/main" xmlns="" id="{58A71B0E-D07E-4DD0-85DE-88C3466E0D2E}"/>
              </a:ext>
            </a:extLst>
          </p:cNvPr>
          <p:cNvSpPr>
            <a:spLocks noGrp="1"/>
          </p:cNvSpPr>
          <p:nvPr>
            <p:ph idx="1"/>
          </p:nvPr>
        </p:nvSpPr>
        <p:spPr/>
        <p:txBody>
          <a:bodyPr>
            <a:normAutofit fontScale="85000" lnSpcReduction="20000"/>
          </a:bodyPr>
          <a:lstStyle/>
          <a:p>
            <a:pPr lvl="0"/>
            <a:r>
              <a:rPr lang="en-GB" dirty="0"/>
              <a:t>Unit of account</a:t>
            </a:r>
          </a:p>
          <a:p>
            <a:pPr lvl="1"/>
            <a:r>
              <a:rPr lang="en-GB" dirty="0"/>
              <a:t>It allows us to place a monetary value on goods and services</a:t>
            </a:r>
          </a:p>
          <a:p>
            <a:pPr marL="457200" lvl="1" indent="0">
              <a:buNone/>
            </a:pPr>
            <a:r>
              <a:rPr lang="en-GB" dirty="0"/>
              <a:t> </a:t>
            </a:r>
          </a:p>
          <a:p>
            <a:pPr lvl="0"/>
            <a:r>
              <a:rPr lang="en-GB" dirty="0"/>
              <a:t>Means of exchange</a:t>
            </a:r>
          </a:p>
          <a:p>
            <a:pPr lvl="1"/>
            <a:r>
              <a:rPr lang="en-GB" dirty="0"/>
              <a:t>It allows us to trade</a:t>
            </a:r>
          </a:p>
          <a:p>
            <a:pPr lvl="1"/>
            <a:r>
              <a:rPr lang="en-GB" dirty="0"/>
              <a:t>Businesses and customers can buy and sell goods and services using money</a:t>
            </a:r>
          </a:p>
          <a:p>
            <a:pPr marL="0" indent="0">
              <a:buNone/>
            </a:pPr>
            <a:endParaRPr lang="en-GB" dirty="0"/>
          </a:p>
          <a:p>
            <a:pPr lvl="0"/>
            <a:r>
              <a:rPr lang="en-GB" dirty="0"/>
              <a:t>Store of value</a:t>
            </a:r>
          </a:p>
          <a:p>
            <a:pPr lvl="1"/>
            <a:r>
              <a:rPr lang="en-GB" dirty="0"/>
              <a:t>It allows us to use it in the future as it keeps its value</a:t>
            </a:r>
          </a:p>
          <a:p>
            <a:pPr marL="0" indent="0">
              <a:buNone/>
            </a:pPr>
            <a:endParaRPr lang="en-GB" dirty="0"/>
          </a:p>
          <a:p>
            <a:pPr lvl="0"/>
            <a:r>
              <a:rPr lang="en-GB" dirty="0"/>
              <a:t>Legal Tender</a:t>
            </a:r>
          </a:p>
          <a:p>
            <a:pPr lvl="1"/>
            <a:r>
              <a:rPr lang="en-GB" dirty="0"/>
              <a:t>It is a legally recognised form of payments</a:t>
            </a:r>
          </a:p>
          <a:p>
            <a:pPr lvl="1"/>
            <a:r>
              <a:rPr lang="en-GB" dirty="0"/>
              <a:t>Money is widely recognised and used for all sorts of transactions</a:t>
            </a:r>
          </a:p>
          <a:p>
            <a:endParaRPr lang="en-GB" dirty="0"/>
          </a:p>
        </p:txBody>
      </p:sp>
    </p:spTree>
    <p:extLst>
      <p:ext uri="{BB962C8B-B14F-4D97-AF65-F5344CB8AC3E}">
        <p14:creationId xmlns:p14="http://schemas.microsoft.com/office/powerpoint/2010/main" val="7454147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5CAAFC7-7AE2-4212-BB5E-46EEF68A0536}"/>
              </a:ext>
            </a:extLst>
          </p:cNvPr>
          <p:cNvSpPr>
            <a:spLocks noGrp="1"/>
          </p:cNvSpPr>
          <p:nvPr>
            <p:ph type="title"/>
          </p:nvPr>
        </p:nvSpPr>
        <p:spPr>
          <a:xfrm>
            <a:off x="964504" y="526093"/>
            <a:ext cx="9834875" cy="1020187"/>
          </a:xfrm>
        </p:spPr>
        <p:txBody>
          <a:bodyPr/>
          <a:lstStyle/>
          <a:p>
            <a:r>
              <a:rPr lang="en-GB" dirty="0"/>
              <a:t>Role of Money</a:t>
            </a:r>
          </a:p>
        </p:txBody>
      </p:sp>
      <p:sp>
        <p:nvSpPr>
          <p:cNvPr id="3" name="Content Placeholder 2">
            <a:extLst>
              <a:ext uri="{FF2B5EF4-FFF2-40B4-BE49-F238E27FC236}">
                <a16:creationId xmlns:a16="http://schemas.microsoft.com/office/drawing/2014/main" xmlns="" id="{54271D05-2512-4468-BFE0-7036FD5638C4}"/>
              </a:ext>
            </a:extLst>
          </p:cNvPr>
          <p:cNvSpPr>
            <a:spLocks noGrp="1"/>
          </p:cNvSpPr>
          <p:nvPr>
            <p:ph idx="1"/>
          </p:nvPr>
        </p:nvSpPr>
        <p:spPr>
          <a:xfrm>
            <a:off x="846667" y="1690688"/>
            <a:ext cx="11182423" cy="4946595"/>
          </a:xfrm>
        </p:spPr>
        <p:txBody>
          <a:bodyPr>
            <a:normAutofit/>
          </a:bodyPr>
          <a:lstStyle/>
          <a:p>
            <a:r>
              <a:rPr lang="en-GB" dirty="0"/>
              <a:t>Different people will have different attitudes to money. </a:t>
            </a:r>
          </a:p>
          <a:p>
            <a:r>
              <a:rPr lang="en-GB" dirty="0"/>
              <a:t>An individual may also change their attitude to money based on the situation they find themselves in. The role of money is affected by a wide number of factors, including those below:</a:t>
            </a:r>
          </a:p>
          <a:p>
            <a:pPr lvl="0"/>
            <a:r>
              <a:rPr lang="en-GB" b="1" dirty="0"/>
              <a:t>Personal Attitudes </a:t>
            </a:r>
            <a:r>
              <a:rPr lang="en-GB" dirty="0"/>
              <a:t>– individuals will vary in their attitudes to risk and reward as well as saving and borrowing. </a:t>
            </a:r>
          </a:p>
          <a:p>
            <a:pPr lvl="1"/>
            <a:r>
              <a:rPr lang="en-GB" dirty="0"/>
              <a:t>Willing to take risk vs risk averse</a:t>
            </a:r>
          </a:p>
          <a:p>
            <a:pPr lvl="1"/>
            <a:r>
              <a:rPr lang="en-GB" dirty="0"/>
              <a:t>You may be more likely to save your money than spend it.</a:t>
            </a:r>
          </a:p>
          <a:p>
            <a:pPr lvl="1"/>
            <a:r>
              <a:rPr lang="en-GB" dirty="0"/>
              <a:t>You will also be influenced by your attitude to borrow, or if you are happy to buy goods and services on credit. </a:t>
            </a:r>
          </a:p>
          <a:p>
            <a:pPr lvl="0"/>
            <a:r>
              <a:rPr lang="en-GB" b="1" dirty="0"/>
              <a:t>Life stages</a:t>
            </a:r>
          </a:p>
          <a:p>
            <a:pPr lvl="1"/>
            <a:r>
              <a:rPr lang="en-GB" dirty="0"/>
              <a:t>As you grow from childhood to adulthood your financial needs and attitudes change. </a:t>
            </a:r>
          </a:p>
          <a:p>
            <a:pPr lvl="0"/>
            <a:r>
              <a:rPr lang="en-GB" b="1" dirty="0"/>
              <a:t>Culture</a:t>
            </a:r>
          </a:p>
          <a:p>
            <a:pPr lvl="1"/>
            <a:r>
              <a:rPr lang="en-GB" dirty="0"/>
              <a:t>Different cultures, affected by tradition, religion and ethical beliefs, will have different attitudes to money. </a:t>
            </a:r>
          </a:p>
          <a:p>
            <a:endParaRPr lang="en-GB" dirty="0"/>
          </a:p>
        </p:txBody>
      </p:sp>
    </p:spTree>
    <p:extLst>
      <p:ext uri="{BB962C8B-B14F-4D97-AF65-F5344CB8AC3E}">
        <p14:creationId xmlns:p14="http://schemas.microsoft.com/office/powerpoint/2010/main" val="1606658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D6BE566-5F46-4E35-8A7E-2BDA52E859CD}"/>
              </a:ext>
            </a:extLst>
          </p:cNvPr>
          <p:cNvSpPr>
            <a:spLocks noGrp="1"/>
          </p:cNvSpPr>
          <p:nvPr>
            <p:ph type="title"/>
          </p:nvPr>
        </p:nvSpPr>
        <p:spPr>
          <a:xfrm>
            <a:off x="846667" y="365125"/>
            <a:ext cx="10507133" cy="1325563"/>
          </a:xfrm>
        </p:spPr>
        <p:txBody>
          <a:bodyPr/>
          <a:lstStyle/>
          <a:p>
            <a:r>
              <a:rPr lang="en-GB" dirty="0"/>
              <a:t>Role of Money</a:t>
            </a:r>
          </a:p>
        </p:txBody>
      </p:sp>
      <p:sp>
        <p:nvSpPr>
          <p:cNvPr id="3" name="Content Placeholder 2">
            <a:extLst>
              <a:ext uri="{FF2B5EF4-FFF2-40B4-BE49-F238E27FC236}">
                <a16:creationId xmlns:a16="http://schemas.microsoft.com/office/drawing/2014/main" xmlns="" id="{2CACF0A2-BE9A-4CF0-B856-D8C37A0C174B}"/>
              </a:ext>
            </a:extLst>
          </p:cNvPr>
          <p:cNvSpPr>
            <a:spLocks noGrp="1"/>
          </p:cNvSpPr>
          <p:nvPr>
            <p:ph idx="1"/>
          </p:nvPr>
        </p:nvSpPr>
        <p:spPr>
          <a:xfrm>
            <a:off x="846667" y="1825625"/>
            <a:ext cx="10507133" cy="4667250"/>
          </a:xfrm>
        </p:spPr>
        <p:txBody>
          <a:bodyPr/>
          <a:lstStyle/>
          <a:p>
            <a:pPr lvl="0"/>
            <a:r>
              <a:rPr lang="en-GB" b="1" dirty="0"/>
              <a:t>Life events</a:t>
            </a:r>
          </a:p>
          <a:p>
            <a:pPr lvl="1"/>
            <a:r>
              <a:rPr lang="en-GB" dirty="0"/>
              <a:t>E.g. going to university, travelling abroad, getting married</a:t>
            </a:r>
          </a:p>
          <a:p>
            <a:pPr lvl="0"/>
            <a:r>
              <a:rPr lang="en-GB" b="1" dirty="0"/>
              <a:t>External influences</a:t>
            </a:r>
          </a:p>
          <a:p>
            <a:pPr lvl="1"/>
            <a:r>
              <a:rPr lang="en-GB" dirty="0"/>
              <a:t>Factors outside your control e.g. the state of the economy, decisions made by the government</a:t>
            </a:r>
          </a:p>
          <a:p>
            <a:pPr lvl="0"/>
            <a:r>
              <a:rPr lang="en-GB" b="1" dirty="0"/>
              <a:t>Interest rates</a:t>
            </a:r>
            <a:r>
              <a:rPr lang="en-GB" dirty="0"/>
              <a:t>	</a:t>
            </a:r>
          </a:p>
          <a:p>
            <a:pPr lvl="1"/>
            <a:r>
              <a:rPr lang="en-GB" dirty="0"/>
              <a:t>Low interest rates -&gt; more willing to borrow or spend on credit</a:t>
            </a:r>
          </a:p>
          <a:p>
            <a:pPr lvl="1"/>
            <a:r>
              <a:rPr lang="en-GB" dirty="0"/>
              <a:t>High interest rates -&gt; incentive to save</a:t>
            </a:r>
          </a:p>
          <a:p>
            <a:endParaRPr lang="en-GB" dirty="0"/>
          </a:p>
          <a:p>
            <a:pPr marL="0" indent="0" algn="ctr">
              <a:buNone/>
            </a:pPr>
            <a:r>
              <a:rPr lang="en-GB" dirty="0">
                <a:solidFill>
                  <a:srgbClr val="FF0000"/>
                </a:solidFill>
              </a:rPr>
              <a:t>Interest rate – the cost of borrowing or the reward for saving money</a:t>
            </a:r>
          </a:p>
        </p:txBody>
      </p:sp>
    </p:spTree>
    <p:extLst>
      <p:ext uri="{BB962C8B-B14F-4D97-AF65-F5344CB8AC3E}">
        <p14:creationId xmlns:p14="http://schemas.microsoft.com/office/powerpoint/2010/main" val="7001593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7C5C73-07CC-4C31-8930-CDB6B8C33911}"/>
              </a:ext>
            </a:extLst>
          </p:cNvPr>
          <p:cNvSpPr>
            <a:spLocks noGrp="1"/>
          </p:cNvSpPr>
          <p:nvPr>
            <p:ph type="title"/>
          </p:nvPr>
        </p:nvSpPr>
        <p:spPr/>
        <p:txBody>
          <a:bodyPr/>
          <a:lstStyle/>
          <a:p>
            <a:r>
              <a:rPr lang="en-GB" dirty="0"/>
              <a:t>Financial Needs and Implications at different life stages</a:t>
            </a:r>
          </a:p>
        </p:txBody>
      </p:sp>
      <p:sp>
        <p:nvSpPr>
          <p:cNvPr id="3" name="Content Placeholder 2">
            <a:extLst>
              <a:ext uri="{FF2B5EF4-FFF2-40B4-BE49-F238E27FC236}">
                <a16:creationId xmlns:a16="http://schemas.microsoft.com/office/drawing/2014/main" xmlns="" id="{C6A79E2C-DD89-4D0E-9DA1-80F7766055A7}"/>
              </a:ext>
            </a:extLst>
          </p:cNvPr>
          <p:cNvSpPr>
            <a:spLocks noGrp="1"/>
          </p:cNvSpPr>
          <p:nvPr>
            <p:ph idx="1"/>
          </p:nvPr>
        </p:nvSpPr>
        <p:spPr/>
        <p:txBody>
          <a:bodyPr/>
          <a:lstStyle/>
          <a:p>
            <a:r>
              <a:rPr lang="en-GB" dirty="0"/>
              <a:t>Complete the table on page 3 of your workbooks using page 117 of the textbook. </a:t>
            </a:r>
          </a:p>
        </p:txBody>
      </p:sp>
    </p:spTree>
    <p:extLst>
      <p:ext uri="{BB962C8B-B14F-4D97-AF65-F5344CB8AC3E}">
        <p14:creationId xmlns:p14="http://schemas.microsoft.com/office/powerpoint/2010/main" val="2298162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6973C01-2C7D-460D-8CAC-024ECE423749}"/>
              </a:ext>
            </a:extLst>
          </p:cNvPr>
          <p:cNvSpPr>
            <a:spLocks noGrp="1"/>
          </p:cNvSpPr>
          <p:nvPr>
            <p:ph type="title"/>
          </p:nvPr>
        </p:nvSpPr>
        <p:spPr/>
        <p:txBody>
          <a:bodyPr/>
          <a:lstStyle/>
          <a:p>
            <a:r>
              <a:rPr lang="en-GB" dirty="0"/>
              <a:t>Planning expenditure</a:t>
            </a:r>
          </a:p>
        </p:txBody>
      </p:sp>
      <p:sp>
        <p:nvSpPr>
          <p:cNvPr id="4" name="Text Placeholder 3">
            <a:extLst>
              <a:ext uri="{FF2B5EF4-FFF2-40B4-BE49-F238E27FC236}">
                <a16:creationId xmlns:a16="http://schemas.microsoft.com/office/drawing/2014/main" xmlns="" id="{44EA1533-034C-444A-99C6-73BEDB182937}"/>
              </a:ext>
            </a:extLst>
          </p:cNvPr>
          <p:cNvSpPr>
            <a:spLocks noGrp="1"/>
          </p:cNvSpPr>
          <p:nvPr>
            <p:ph type="body" idx="1"/>
          </p:nvPr>
        </p:nvSpPr>
        <p:spPr>
          <a:xfrm>
            <a:off x="839788" y="1681163"/>
            <a:ext cx="10385260" cy="823912"/>
          </a:xfrm>
        </p:spPr>
        <p:txBody>
          <a:bodyPr>
            <a:normAutofit/>
          </a:bodyPr>
          <a:lstStyle/>
          <a:p>
            <a:r>
              <a:rPr lang="en-GB" b="0" dirty="0"/>
              <a:t>When planning expenditure, it is important to consider a number of common principals to avoid financial difficulties in the future. </a:t>
            </a:r>
          </a:p>
        </p:txBody>
      </p:sp>
      <p:sp>
        <p:nvSpPr>
          <p:cNvPr id="3" name="Content Placeholder 2">
            <a:extLst>
              <a:ext uri="{FF2B5EF4-FFF2-40B4-BE49-F238E27FC236}">
                <a16:creationId xmlns:a16="http://schemas.microsoft.com/office/drawing/2014/main" xmlns="" id="{797F3A16-EEED-47C4-84BE-ECEE9C0B2124}"/>
              </a:ext>
            </a:extLst>
          </p:cNvPr>
          <p:cNvSpPr>
            <a:spLocks noGrp="1"/>
          </p:cNvSpPr>
          <p:nvPr>
            <p:ph sz="half" idx="2"/>
          </p:nvPr>
        </p:nvSpPr>
        <p:spPr>
          <a:xfrm>
            <a:off x="836612" y="3006726"/>
            <a:ext cx="5157787" cy="3684588"/>
          </a:xfrm>
        </p:spPr>
        <p:txBody>
          <a:bodyPr>
            <a:normAutofit/>
          </a:bodyPr>
          <a:lstStyle/>
          <a:p>
            <a:r>
              <a:rPr lang="en-GB" dirty="0"/>
              <a:t>To avoid getting into debt</a:t>
            </a:r>
          </a:p>
          <a:p>
            <a:r>
              <a:rPr lang="en-GB" dirty="0"/>
              <a:t>To control costs</a:t>
            </a:r>
          </a:p>
          <a:p>
            <a:r>
              <a:rPr lang="en-GB" dirty="0"/>
              <a:t>Avoid legal action and/or repossession</a:t>
            </a:r>
          </a:p>
          <a:p>
            <a:r>
              <a:rPr lang="en-GB" dirty="0"/>
              <a:t>Remain solvent</a:t>
            </a:r>
          </a:p>
          <a:p>
            <a:r>
              <a:rPr lang="en-GB" dirty="0"/>
              <a:t>Maintain a good credit rating</a:t>
            </a:r>
          </a:p>
          <a:p>
            <a:pPr marL="0" indent="0">
              <a:buNone/>
            </a:pPr>
            <a:endParaRPr lang="en-GB" dirty="0"/>
          </a:p>
        </p:txBody>
      </p:sp>
      <p:sp>
        <p:nvSpPr>
          <p:cNvPr id="6" name="Content Placeholder 5">
            <a:extLst>
              <a:ext uri="{FF2B5EF4-FFF2-40B4-BE49-F238E27FC236}">
                <a16:creationId xmlns:a16="http://schemas.microsoft.com/office/drawing/2014/main" xmlns="" id="{141B45DE-692D-4647-B7CD-BA91F790AD5F}"/>
              </a:ext>
            </a:extLst>
          </p:cNvPr>
          <p:cNvSpPr>
            <a:spLocks noGrp="1"/>
          </p:cNvSpPr>
          <p:nvPr>
            <p:ph sz="quarter" idx="4"/>
          </p:nvPr>
        </p:nvSpPr>
        <p:spPr>
          <a:xfrm>
            <a:off x="6032418" y="3006726"/>
            <a:ext cx="5183188" cy="3684588"/>
          </a:xfrm>
        </p:spPr>
        <p:txBody>
          <a:bodyPr>
            <a:normAutofit/>
          </a:bodyPr>
          <a:lstStyle/>
          <a:p>
            <a:r>
              <a:rPr lang="en-GB" dirty="0"/>
              <a:t>Avoid bankruptcy</a:t>
            </a:r>
          </a:p>
          <a:p>
            <a:r>
              <a:rPr lang="en-GB" dirty="0"/>
              <a:t>To manage money to fund purchases</a:t>
            </a:r>
          </a:p>
          <a:p>
            <a:r>
              <a:rPr lang="en-GB" dirty="0"/>
              <a:t>Generate income and savings</a:t>
            </a:r>
          </a:p>
          <a:p>
            <a:r>
              <a:rPr lang="en-GB" dirty="0"/>
              <a:t>Set financial targets and goals</a:t>
            </a:r>
          </a:p>
          <a:p>
            <a:r>
              <a:rPr lang="en-GB" dirty="0"/>
              <a:t>Provide insurance against loss or illness</a:t>
            </a:r>
          </a:p>
          <a:p>
            <a:r>
              <a:rPr lang="en-GB" dirty="0"/>
              <a:t>Counter the effects of inflation</a:t>
            </a:r>
          </a:p>
          <a:p>
            <a:endParaRPr lang="en-GB" dirty="0"/>
          </a:p>
        </p:txBody>
      </p:sp>
    </p:spTree>
    <p:extLst>
      <p:ext uri="{BB962C8B-B14F-4D97-AF65-F5344CB8AC3E}">
        <p14:creationId xmlns:p14="http://schemas.microsoft.com/office/powerpoint/2010/main" val="11450806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A8E176A9-031D-4874-A041-574E71BEB11C}"/>
              </a:ext>
            </a:extLst>
          </p:cNvPr>
          <p:cNvSpPr>
            <a:spLocks noGrp="1"/>
          </p:cNvSpPr>
          <p:nvPr>
            <p:ph type="title"/>
          </p:nvPr>
        </p:nvSpPr>
        <p:spPr/>
        <p:txBody>
          <a:bodyPr/>
          <a:lstStyle/>
          <a:p>
            <a:r>
              <a:rPr lang="en-GB" dirty="0"/>
              <a:t>Planning expenditure - Debt</a:t>
            </a:r>
          </a:p>
        </p:txBody>
      </p:sp>
      <p:sp>
        <p:nvSpPr>
          <p:cNvPr id="8" name="Content Placeholder 7">
            <a:extLst>
              <a:ext uri="{FF2B5EF4-FFF2-40B4-BE49-F238E27FC236}">
                <a16:creationId xmlns:a16="http://schemas.microsoft.com/office/drawing/2014/main" xmlns="" id="{40A6377D-927C-48CF-9635-A483785931B0}"/>
              </a:ext>
            </a:extLst>
          </p:cNvPr>
          <p:cNvSpPr>
            <a:spLocks noGrp="1"/>
          </p:cNvSpPr>
          <p:nvPr>
            <p:ph idx="1"/>
          </p:nvPr>
        </p:nvSpPr>
        <p:spPr>
          <a:xfrm>
            <a:off x="838200" y="2084831"/>
            <a:ext cx="10733690" cy="4552451"/>
          </a:xfrm>
        </p:spPr>
        <p:txBody>
          <a:bodyPr>
            <a:normAutofit/>
          </a:bodyPr>
          <a:lstStyle/>
          <a:p>
            <a:r>
              <a:rPr lang="en-GB" dirty="0"/>
              <a:t>You should look to control costs to avoid getting into </a:t>
            </a:r>
            <a:r>
              <a:rPr lang="en-GB" b="1" dirty="0"/>
              <a:t>debt</a:t>
            </a:r>
            <a:r>
              <a:rPr lang="en-GB" dirty="0"/>
              <a:t>. </a:t>
            </a:r>
          </a:p>
          <a:p>
            <a:r>
              <a:rPr lang="en-GB" dirty="0"/>
              <a:t>Debt is expensive as interest will be charged on money owed. </a:t>
            </a:r>
          </a:p>
          <a:p>
            <a:r>
              <a:rPr lang="en-GB" dirty="0"/>
              <a:t>If debt are not paid or not paid on time, this will affect your </a:t>
            </a:r>
            <a:r>
              <a:rPr lang="en-GB" b="1" dirty="0"/>
              <a:t>credit rating. </a:t>
            </a:r>
          </a:p>
          <a:p>
            <a:r>
              <a:rPr lang="en-GB" dirty="0"/>
              <a:t>A poor credit rating will affect your ability to borrow in the future, in extreme cases, an individual may be declared </a:t>
            </a:r>
            <a:r>
              <a:rPr lang="en-GB" b="1" dirty="0"/>
              <a:t>bankrupt. </a:t>
            </a:r>
            <a:endParaRPr lang="en-GB" dirty="0"/>
          </a:p>
          <a:p>
            <a:r>
              <a:rPr lang="en-GB" dirty="0"/>
              <a:t>To remain </a:t>
            </a:r>
            <a:r>
              <a:rPr lang="en-GB" b="1" dirty="0"/>
              <a:t>solvent</a:t>
            </a:r>
            <a:r>
              <a:rPr lang="en-GB" dirty="0"/>
              <a:t> you should set financial targets and goals that consider how much money you want to earn and place limits on how much you will spend. If you save some of your income, this can help generate future income as money saved will earn interest. </a:t>
            </a:r>
          </a:p>
          <a:p>
            <a:endParaRPr lang="en-GB" dirty="0"/>
          </a:p>
        </p:txBody>
      </p:sp>
    </p:spTree>
    <p:extLst>
      <p:ext uri="{BB962C8B-B14F-4D97-AF65-F5344CB8AC3E}">
        <p14:creationId xmlns:p14="http://schemas.microsoft.com/office/powerpoint/2010/main" val="724497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5227751-607C-4B0C-9F03-695FE83BD50B}"/>
              </a:ext>
            </a:extLst>
          </p:cNvPr>
          <p:cNvSpPr>
            <a:spLocks noGrp="1"/>
          </p:cNvSpPr>
          <p:nvPr>
            <p:ph type="title"/>
          </p:nvPr>
        </p:nvSpPr>
        <p:spPr/>
        <p:txBody>
          <a:bodyPr/>
          <a:lstStyle/>
          <a:p>
            <a:r>
              <a:rPr lang="en-GB" dirty="0"/>
              <a:t>Planning expenditure -inflation</a:t>
            </a:r>
          </a:p>
        </p:txBody>
      </p:sp>
      <p:sp>
        <p:nvSpPr>
          <p:cNvPr id="3" name="Content Placeholder 2">
            <a:extLst>
              <a:ext uri="{FF2B5EF4-FFF2-40B4-BE49-F238E27FC236}">
                <a16:creationId xmlns:a16="http://schemas.microsoft.com/office/drawing/2014/main" xmlns="" id="{72C035BD-40DA-4F62-9F0B-FE358A9DBBE1}"/>
              </a:ext>
            </a:extLst>
          </p:cNvPr>
          <p:cNvSpPr>
            <a:spLocks noGrp="1"/>
          </p:cNvSpPr>
          <p:nvPr>
            <p:ph idx="1"/>
          </p:nvPr>
        </p:nvSpPr>
        <p:spPr/>
        <p:txBody>
          <a:bodyPr/>
          <a:lstStyle/>
          <a:p>
            <a:r>
              <a:rPr lang="en-GB" b="1" dirty="0"/>
              <a:t>Inflation</a:t>
            </a:r>
            <a:r>
              <a:rPr lang="en-GB" dirty="0"/>
              <a:t> is a general rise in prices. This leads to the value of money falling. £10 today is worth less than £10 ten years ago. </a:t>
            </a:r>
          </a:p>
          <a:p>
            <a:endParaRPr lang="en-GB" dirty="0"/>
          </a:p>
          <a:p>
            <a:r>
              <a:rPr lang="en-GB" dirty="0"/>
              <a:t>Expenditure now can help counter the effects of inflation.</a:t>
            </a:r>
          </a:p>
          <a:p>
            <a:pPr lvl="1"/>
            <a:r>
              <a:rPr lang="en-GB" dirty="0"/>
              <a:t> </a:t>
            </a:r>
            <a:r>
              <a:rPr lang="en-GB" dirty="0" err="1"/>
              <a:t>E.g</a:t>
            </a:r>
            <a:r>
              <a:rPr lang="en-GB" dirty="0"/>
              <a:t> if you spent £150,000 buying a house today, the value of the house would increase. If you left £150,000 in a savings account the amount would go up because of inflation but the spending power of the savings would go down.</a:t>
            </a:r>
          </a:p>
          <a:p>
            <a:endParaRPr lang="en-GB" dirty="0"/>
          </a:p>
        </p:txBody>
      </p:sp>
    </p:spTree>
    <p:extLst>
      <p:ext uri="{BB962C8B-B14F-4D97-AF65-F5344CB8AC3E}">
        <p14:creationId xmlns:p14="http://schemas.microsoft.com/office/powerpoint/2010/main" val="27381221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CD68402-B7E5-44D6-8B95-07039CAD2FC3}"/>
              </a:ext>
            </a:extLst>
          </p:cNvPr>
          <p:cNvSpPr>
            <a:spLocks noGrp="1"/>
          </p:cNvSpPr>
          <p:nvPr>
            <p:ph type="title"/>
          </p:nvPr>
        </p:nvSpPr>
        <p:spPr>
          <a:xfrm>
            <a:off x="931333" y="365125"/>
            <a:ext cx="9931108" cy="1325563"/>
          </a:xfrm>
        </p:spPr>
        <p:txBody>
          <a:bodyPr/>
          <a:lstStyle/>
          <a:p>
            <a:r>
              <a:rPr lang="en-GB" dirty="0"/>
              <a:t>Key Terms</a:t>
            </a:r>
          </a:p>
        </p:txBody>
      </p:sp>
      <p:sp>
        <p:nvSpPr>
          <p:cNvPr id="3" name="Content Placeholder 2">
            <a:extLst>
              <a:ext uri="{FF2B5EF4-FFF2-40B4-BE49-F238E27FC236}">
                <a16:creationId xmlns:a16="http://schemas.microsoft.com/office/drawing/2014/main" xmlns="" id="{2CF6CB33-6AD7-4883-B191-92054B708FC6}"/>
              </a:ext>
            </a:extLst>
          </p:cNvPr>
          <p:cNvSpPr>
            <a:spLocks noGrp="1"/>
          </p:cNvSpPr>
          <p:nvPr>
            <p:ph idx="1"/>
          </p:nvPr>
        </p:nvSpPr>
        <p:spPr>
          <a:xfrm>
            <a:off x="931333" y="1710266"/>
            <a:ext cx="10924336" cy="4782609"/>
          </a:xfrm>
        </p:spPr>
        <p:txBody>
          <a:bodyPr>
            <a:normAutofit fontScale="92500" lnSpcReduction="20000"/>
          </a:bodyPr>
          <a:lstStyle/>
          <a:p>
            <a:r>
              <a:rPr lang="en-GB" b="1" dirty="0"/>
              <a:t>Debt</a:t>
            </a:r>
            <a:r>
              <a:rPr lang="en-GB" dirty="0"/>
              <a:t>: money owed</a:t>
            </a:r>
          </a:p>
          <a:p>
            <a:endParaRPr lang="en-GB" dirty="0"/>
          </a:p>
          <a:p>
            <a:r>
              <a:rPr lang="en-GB" b="1" dirty="0"/>
              <a:t>Credit rating: </a:t>
            </a:r>
            <a:r>
              <a:rPr lang="en-GB" dirty="0"/>
              <a:t>a score given to individuals on how likely they are to repay debts based upon their previous actions</a:t>
            </a:r>
          </a:p>
          <a:p>
            <a:endParaRPr lang="en-GB" dirty="0"/>
          </a:p>
          <a:p>
            <a:r>
              <a:rPr lang="en-GB" b="1" dirty="0"/>
              <a:t>Bankrupt: </a:t>
            </a:r>
            <a:r>
              <a:rPr lang="en-GB" dirty="0"/>
              <a:t>when an individual or organisation legally states its inability to repay debts</a:t>
            </a:r>
          </a:p>
          <a:p>
            <a:endParaRPr lang="en-GB" dirty="0"/>
          </a:p>
          <a:p>
            <a:r>
              <a:rPr lang="en-GB" b="1" dirty="0"/>
              <a:t>Solvent: </a:t>
            </a:r>
            <a:r>
              <a:rPr lang="en-GB" dirty="0"/>
              <a:t>the ability to meet day-to-day expenditure and repay debts</a:t>
            </a:r>
          </a:p>
          <a:p>
            <a:endParaRPr lang="en-GB" dirty="0"/>
          </a:p>
          <a:p>
            <a:r>
              <a:rPr lang="en-GB" b="1" dirty="0"/>
              <a:t>Expenditure: </a:t>
            </a:r>
            <a:r>
              <a:rPr lang="en-GB" dirty="0"/>
              <a:t>the amount of money you need to cover all your expenses/outgoings</a:t>
            </a:r>
          </a:p>
          <a:p>
            <a:endParaRPr lang="en-GB" dirty="0"/>
          </a:p>
          <a:p>
            <a:r>
              <a:rPr lang="en-GB" b="1" dirty="0"/>
              <a:t>Inflation: </a:t>
            </a:r>
            <a:r>
              <a:rPr lang="en-GB" dirty="0"/>
              <a:t>a general rise in prices -this leads to the value of money falling </a:t>
            </a:r>
          </a:p>
        </p:txBody>
      </p:sp>
    </p:spTree>
    <p:extLst>
      <p:ext uri="{BB962C8B-B14F-4D97-AF65-F5344CB8AC3E}">
        <p14:creationId xmlns:p14="http://schemas.microsoft.com/office/powerpoint/2010/main" val="42745732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PowerPoint" ma:contentTypeID="0x010100EA90949D6391244A906844C304818D4E00ED74B73EA9ED4C4C8C2F8846BE81B58F" ma:contentTypeVersion="1" ma:contentTypeDescription="Create a new PowerPoint document" ma:contentTypeScope="" ma:versionID="0bd2b28df0d9f8508218a1968f5c3216">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0469F9A-164A-4821-8FBF-5616C4AF175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5A9211C5-FE02-4D75-9734-8082A7909EC9}">
  <ds:schemaRefs>
    <ds:schemaRef ds:uri="http://schemas.microsoft.com/sharepoint/v3/contenttype/forms"/>
  </ds:schemaRefs>
</ds:datastoreItem>
</file>

<file path=customXml/itemProps3.xml><?xml version="1.0" encoding="utf-8"?>
<ds:datastoreItem xmlns:ds="http://schemas.openxmlformats.org/officeDocument/2006/customXml" ds:itemID="{E6E17249-4E5A-41D6-9732-3B6935F4FA01}">
  <ds:schemaRefs>
    <ds:schemaRef ds:uri="http://purl.org/dc/terms/"/>
    <ds:schemaRef ds:uri="http://schemas.microsoft.com/office/2006/metadata/properties"/>
    <ds:schemaRef ds:uri="http://purl.org/dc/elements/1.1/"/>
    <ds:schemaRef ds:uri="http://schemas.microsoft.com/office/2006/documentManagement/types"/>
    <ds:schemaRef ds:uri="http://www.w3.org/XML/1998/namespace"/>
    <ds:schemaRef ds:uri="http://purl.org/dc/dcmitype/"/>
    <ds:schemaRef ds:uri="http://schemas.openxmlformats.org/package/2006/metadata/core-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Integral</Template>
  <TotalTime>893</TotalTime>
  <Words>823</Words>
  <Application>Microsoft Office PowerPoint</Application>
  <PresentationFormat>Widescreen</PresentationFormat>
  <Paragraphs>99</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Tw Cen MT</vt:lpstr>
      <vt:lpstr>Tw Cen MT Condensed</vt:lpstr>
      <vt:lpstr>Wingdings 3</vt:lpstr>
      <vt:lpstr>Integral</vt:lpstr>
      <vt:lpstr>Personal Finance </vt:lpstr>
      <vt:lpstr>The Function of Money</vt:lpstr>
      <vt:lpstr>Role of Money</vt:lpstr>
      <vt:lpstr>Role of Money</vt:lpstr>
      <vt:lpstr>Financial Needs and Implications at different life stages</vt:lpstr>
      <vt:lpstr>Planning expenditure</vt:lpstr>
      <vt:lpstr>Planning expenditure - Debt</vt:lpstr>
      <vt:lpstr>Planning expenditure -inflation</vt:lpstr>
      <vt:lpstr>Key Terms</vt:lpstr>
      <vt:lpstr>Class Discussion</vt:lpstr>
      <vt:lpstr>Benefits of Planning</vt:lpstr>
      <vt:lpstr>The risks of not planning</vt:lpstr>
      <vt:lpstr>Research Questions </vt:lpstr>
      <vt:lpstr>Exam Style Question</vt:lpstr>
      <vt:lpstr>Exam Style Question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Seonaid Botfield</dc:creator>
  <cp:lastModifiedBy>Seonaid Botfield</cp:lastModifiedBy>
  <cp:revision>22</cp:revision>
  <dcterms:created xsi:type="dcterms:W3CDTF">2017-12-06T20:52:39Z</dcterms:created>
  <dcterms:modified xsi:type="dcterms:W3CDTF">2018-05-02T15:47:33Z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0x010100EA90949D6391244A906844C304818D4E00ED74B73EA9ED4C4C8C2F8846BE81B58F</vt:lpwstr>
  </property>
</Properties>
</file>