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1"/>
  </p:notesMasterIdLst>
  <p:sldIdLst>
    <p:sldId id="256" r:id="rId5"/>
    <p:sldId id="262" r:id="rId6"/>
    <p:sldId id="257" r:id="rId7"/>
    <p:sldId id="258" r:id="rId8"/>
    <p:sldId id="259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C8698-E14B-4341-B640-C5EC88CA96C6}" type="datetimeFigureOut">
              <a:rPr lang="en-GB" smtClean="0"/>
              <a:t>21/05/2018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AD2BD-616A-40CD-858C-D8E99C3615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06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Century Gothic" panose="020B0502020202020204" pitchFamily="34" charset="0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Unit 3: Topic A4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Managing Personal Finance – BORROWING AND SAVING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3962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terms - 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Find out the definitions of the following terms</a:t>
            </a:r>
          </a:p>
          <a:p>
            <a:pPr lvl="1"/>
            <a:r>
              <a:rPr lang="en-GB" sz="2000" dirty="0" smtClean="0"/>
              <a:t>Expenditure</a:t>
            </a:r>
          </a:p>
          <a:p>
            <a:pPr lvl="1"/>
            <a:r>
              <a:rPr lang="en-GB" sz="2000" dirty="0" smtClean="0"/>
              <a:t>Shareholder</a:t>
            </a:r>
          </a:p>
          <a:p>
            <a:pPr lvl="1"/>
            <a:r>
              <a:rPr lang="en-GB" sz="2000" dirty="0" smtClean="0"/>
              <a:t>Saving</a:t>
            </a:r>
          </a:p>
          <a:p>
            <a:pPr lvl="1"/>
            <a:r>
              <a:rPr lang="en-GB" sz="2000" dirty="0" smtClean="0"/>
              <a:t>Investment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7875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Suitability of different financial products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29769"/>
          </a:xfrm>
        </p:spPr>
        <p:txBody>
          <a:bodyPr>
            <a:normAutofit/>
          </a:bodyPr>
          <a:lstStyle/>
          <a:p>
            <a:r>
              <a:rPr lang="en-GB" sz="2400" dirty="0" smtClean="0"/>
              <a:t>Banks and building societies and other providers of financial services will have </a:t>
            </a:r>
            <a:r>
              <a:rPr lang="en-GB" sz="2400" b="1" dirty="0" smtClean="0"/>
              <a:t>more than one type of product to match the needs of different individuals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smtClean="0"/>
              <a:t>Financial services can include borrowing and saving and products will vary from bank to bank and customers can choose which product is most suitable for them.</a:t>
            </a:r>
          </a:p>
          <a:p>
            <a:endParaRPr lang="en-GB" sz="2400" dirty="0"/>
          </a:p>
          <a:p>
            <a:r>
              <a:rPr lang="en-GB" sz="2400" dirty="0" smtClean="0"/>
              <a:t>There are products available for </a:t>
            </a:r>
            <a:r>
              <a:rPr lang="en-GB" sz="2400" b="1" dirty="0" smtClean="0"/>
              <a:t>borrowing</a:t>
            </a:r>
            <a:r>
              <a:rPr lang="en-GB" sz="2400" dirty="0" smtClean="0"/>
              <a:t> and </a:t>
            </a:r>
            <a:r>
              <a:rPr lang="en-GB" sz="2400" b="1" dirty="0" smtClean="0"/>
              <a:t>saving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024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types of </a:t>
            </a:r>
            <a:r>
              <a:rPr lang="en-GB" b="1" u="sng" dirty="0" smtClean="0"/>
              <a:t>borrowing</a:t>
            </a:r>
            <a:endParaRPr lang="en-GB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678294"/>
              </p:ext>
            </p:extLst>
          </p:nvPr>
        </p:nvGraphicFramePr>
        <p:xfrm>
          <a:off x="470779" y="1892173"/>
          <a:ext cx="11253459" cy="4901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1153"/>
                <a:gridCol w="3751153"/>
                <a:gridCol w="3751153"/>
              </a:tblGrid>
              <a:tr h="35872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Type</a:t>
                      </a:r>
                      <a:r>
                        <a:rPr lang="en-GB" baseline="0" dirty="0" smtClean="0">
                          <a:latin typeface="Century Gothic" panose="020B0502020202020204" pitchFamily="34" charset="0"/>
                        </a:rPr>
                        <a:t> of borrowing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Advantages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Disadvantages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1046292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Overdraft</a:t>
                      </a:r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400" i="1" dirty="0" smtClean="0">
                          <a:latin typeface="Century Gothic" panose="020B0502020202020204" pitchFamily="34" charset="0"/>
                        </a:rPr>
                        <a:t>allows you to withdraw</a:t>
                      </a:r>
                      <a:r>
                        <a:rPr lang="en-GB" sz="1400" i="1" baseline="0" dirty="0" smtClean="0">
                          <a:latin typeface="Century Gothic" panose="020B0502020202020204" pitchFamily="34" charset="0"/>
                        </a:rPr>
                        <a:t> money that you do not have from your current account. May be suitable to meet </a:t>
                      </a:r>
                      <a:r>
                        <a:rPr lang="en-GB" sz="1400" b="1" i="1" baseline="0" dirty="0" smtClean="0">
                          <a:latin typeface="Century Gothic" panose="020B0502020202020204" pitchFamily="34" charset="0"/>
                        </a:rPr>
                        <a:t>short term </a:t>
                      </a:r>
                      <a:r>
                        <a:rPr lang="en-GB" sz="1400" i="1" baseline="0" dirty="0" smtClean="0">
                          <a:latin typeface="Century Gothic" panose="020B0502020202020204" pitchFamily="34" charset="0"/>
                        </a:rPr>
                        <a:t>needs.</a:t>
                      </a:r>
                      <a:endParaRPr lang="en-GB" sz="1400" i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Can</a:t>
                      </a: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 be paid off without penalties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Interest is only charged on the amount outstanding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When used,</a:t>
                      </a: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 interest charges are often high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Not the cheapest form of borrowing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98650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Personal loans </a:t>
                      </a:r>
                      <a:r>
                        <a:rPr lang="en-GB" sz="1400" i="1" kern="1200" dirty="0" smtClean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give you the ability to borrow a set amount of money, normally for a specific purpose, to be repaid in regular instalments with interest</a:t>
                      </a:r>
                      <a:endParaRPr lang="en-GB" sz="1400" i="1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1565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Hire purchase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1565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Mortgages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1565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Credit cards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1565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Pay day loans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0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types of saving and investment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400" dirty="0" smtClean="0"/>
              <a:t>Managing personal finance can also include saving and investment.</a:t>
            </a:r>
          </a:p>
          <a:p>
            <a:endParaRPr lang="en-GB" sz="2400" dirty="0"/>
          </a:p>
          <a:p>
            <a:r>
              <a:rPr lang="en-GB" sz="2400" dirty="0" smtClean="0"/>
              <a:t>These options are open to you when you are earning more money than you need to cover your expenditure</a:t>
            </a:r>
          </a:p>
          <a:p>
            <a:endParaRPr lang="en-GB" sz="2400" dirty="0"/>
          </a:p>
          <a:p>
            <a:r>
              <a:rPr lang="en-GB" sz="2400" dirty="0" smtClean="0"/>
              <a:t>Even when income and expenditure are the same or similar it can be wise to take advantage of opportunities to save and invest to increase future </a:t>
            </a:r>
            <a:r>
              <a:rPr lang="en-GB" sz="2400" dirty="0" err="1"/>
              <a:t>wealthhttps</a:t>
            </a:r>
            <a:r>
              <a:rPr lang="en-GB" sz="2400" dirty="0" smtClean="0"/>
              <a:t>:</a:t>
            </a:r>
          </a:p>
          <a:p>
            <a:r>
              <a:rPr lang="en-GB" sz="2400" dirty="0" smtClean="0"/>
              <a:t>//www.youtube.com/watch?v=wtK-ddvyugI</a:t>
            </a:r>
          </a:p>
          <a:p>
            <a:r>
              <a:rPr lang="en-GB" sz="2400" dirty="0"/>
              <a:t>https://www.youtube.com/watch?v=aXRwXNE-4tQ</a:t>
            </a: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434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types of </a:t>
            </a:r>
            <a:r>
              <a:rPr lang="en-GB" b="1" u="sng" dirty="0" smtClean="0"/>
              <a:t>saving and investment</a:t>
            </a:r>
            <a:endParaRPr lang="en-GB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78350"/>
              </p:ext>
            </p:extLst>
          </p:nvPr>
        </p:nvGraphicFramePr>
        <p:xfrm>
          <a:off x="443619" y="1937441"/>
          <a:ext cx="11280618" cy="4549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206"/>
                <a:gridCol w="3760206"/>
                <a:gridCol w="3760206"/>
              </a:tblGrid>
              <a:tr h="355383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Type</a:t>
                      </a:r>
                      <a:r>
                        <a:rPr lang="en-GB" baseline="0" dirty="0" smtClean="0">
                          <a:latin typeface="Century Gothic" panose="020B0502020202020204" pitchFamily="34" charset="0"/>
                        </a:rPr>
                        <a:t> of saving and investment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Advantages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entury Gothic" panose="020B0502020202020204" pitchFamily="34" charset="0"/>
                        </a:rPr>
                        <a:t>Disadvantages</a:t>
                      </a:r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1036534">
                <a:tc>
                  <a:txBody>
                    <a:bodyPr/>
                    <a:lstStyle/>
                    <a:p>
                      <a:r>
                        <a:rPr lang="en-GB" sz="1600" b="1" i="0" dirty="0" smtClean="0">
                          <a:latin typeface="Century Gothic" panose="020B0502020202020204" pitchFamily="34" charset="0"/>
                        </a:rPr>
                        <a:t>Individual savings</a:t>
                      </a:r>
                      <a:r>
                        <a:rPr lang="en-GB" sz="1600" b="1" i="0" baseline="0" dirty="0" smtClean="0">
                          <a:latin typeface="Century Gothic" panose="020B0502020202020204" pitchFamily="34" charset="0"/>
                        </a:rPr>
                        <a:t> account (ISA) </a:t>
                      </a:r>
                      <a:r>
                        <a:rPr lang="en-GB" sz="1400" b="0" i="1" baseline="0" dirty="0" smtClean="0">
                          <a:latin typeface="Century Gothic" panose="020B0502020202020204" pitchFamily="34" charset="0"/>
                        </a:rPr>
                        <a:t>This is a type of saving account where the holder it not charge income tax on the interest received</a:t>
                      </a:r>
                      <a:endParaRPr lang="en-GB" sz="1400" b="0" i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Century Gothic" panose="020B0502020202020204" pitchFamily="34" charset="0"/>
                        </a:rPr>
                        <a:t>Tax is not charged</a:t>
                      </a:r>
                      <a:r>
                        <a:rPr lang="en-GB" sz="1400" baseline="0" dirty="0" smtClean="0">
                          <a:latin typeface="Century Gothic" panose="020B0502020202020204" pitchFamily="34" charset="0"/>
                        </a:rPr>
                        <a:t> on interest earned allowing the saver to keep all of the rewards for saving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 smtClean="0">
                          <a:latin typeface="Century Gothic" panose="020B0502020202020204" pitchFamily="34" charset="0"/>
                        </a:rPr>
                        <a:t>Notice</a:t>
                      </a:r>
                      <a:r>
                        <a:rPr lang="en-GB" sz="1400" baseline="0" dirty="0" smtClean="0">
                          <a:latin typeface="Century Gothic" panose="020B0502020202020204" pitchFamily="34" charset="0"/>
                        </a:rPr>
                        <a:t> is often required to make withdrawals and according to the agreement there may be a limit set on the number of withdrawals made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70716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GB" sz="1600" b="1" i="0" kern="1200" dirty="0" smtClean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Deposit and savings account</a:t>
                      </a:r>
                      <a:endParaRPr lang="en-GB" sz="1600" b="1" i="0" kern="1200" dirty="0">
                        <a:solidFill>
                          <a:schemeClr val="dk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0990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Premium bonds</a:t>
                      </a:r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0990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Bonds and GILTS</a:t>
                      </a:r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0990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Shares</a:t>
                      </a:r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0990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Century Gothic" panose="020B0502020202020204" pitchFamily="34" charset="0"/>
                        </a:rPr>
                        <a:t>Pensions</a:t>
                      </a:r>
                      <a:endParaRPr lang="en-GB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99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469C18-E3F9-431C-AD4B-959FE72E2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254</TotalTime>
  <Words>351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Gill Sans MT</vt:lpstr>
      <vt:lpstr>Wingdings 2</vt:lpstr>
      <vt:lpstr>Dividend</vt:lpstr>
      <vt:lpstr>Unit 3: Topic A4</vt:lpstr>
      <vt:lpstr>Key terms - STARTER</vt:lpstr>
      <vt:lpstr>Suitability of different financial products</vt:lpstr>
      <vt:lpstr>Different types of borrowing</vt:lpstr>
      <vt:lpstr>Different types of saving and investment</vt:lpstr>
      <vt:lpstr>Different types of saving and investment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Rebecca Needham</dc:creator>
  <cp:lastModifiedBy>Beverley A Whitlock</cp:lastModifiedBy>
  <cp:revision>20</cp:revision>
  <dcterms:created xsi:type="dcterms:W3CDTF">2016-11-30T10:57:38Z</dcterms:created>
  <dcterms:modified xsi:type="dcterms:W3CDTF">2018-05-21T09:20:05Z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