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0"/>
  </p:notesMasterIdLst>
  <p:sldIdLst>
    <p:sldId id="256" r:id="rId5"/>
    <p:sldId id="268" r:id="rId6"/>
    <p:sldId id="269" r:id="rId7"/>
    <p:sldId id="270" r:id="rId8"/>
    <p:sldId id="276" r:id="rId9"/>
    <p:sldId id="277" r:id="rId10"/>
    <p:sldId id="280" r:id="rId11"/>
    <p:sldId id="257" r:id="rId12"/>
    <p:sldId id="289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58" r:id="rId21"/>
    <p:sldId id="259" r:id="rId22"/>
    <p:sldId id="290" r:id="rId23"/>
    <p:sldId id="26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1" r:id="rId32"/>
    <p:sldId id="261" r:id="rId33"/>
    <p:sldId id="262" r:id="rId34"/>
    <p:sldId id="263" r:id="rId35"/>
    <p:sldId id="264" r:id="rId36"/>
    <p:sldId id="265" r:id="rId37"/>
    <p:sldId id="266" r:id="rId38"/>
    <p:sldId id="26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1" autoAdjust="0"/>
    <p:restoredTop sz="85948" autoAdjust="0"/>
  </p:normalViewPr>
  <p:slideViewPr>
    <p:cSldViewPr snapToGrid="0">
      <p:cViewPr varScale="1">
        <p:scale>
          <a:sx n="99" d="100"/>
          <a:sy n="9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C8162-A4C6-4D1D-AB00-7BF97A48DFC6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11228-DED4-4B6A-AA21-D1A9AE158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7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8ypLHR_o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https://www.youtube.com/watch?v=zU8ypLHR_o4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1228-DED4-4B6A-AA21-D1A9AE15870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2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7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5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6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5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37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0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77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83FF01-B831-4E58-8670-3923C97D0867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F332D6-9115-4591-B57E-88A5E98D264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wide.co.uk/products/isas/isas" TargetMode="External"/><Relationship Id="rId2" Type="http://schemas.openxmlformats.org/officeDocument/2006/relationships/hyperlink" Target="https://www.youtube.com/watch?v=t_pqRA-fNy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fj_pR_JR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Types of borrowing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Personal Finance</a:t>
            </a:r>
          </a:p>
          <a:p>
            <a:r>
              <a:rPr lang="en-GB" dirty="0" smtClean="0"/>
              <a:t>Learning Aim A4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3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Individual Savings Account</a:t>
            </a:r>
          </a:p>
          <a:p>
            <a:pPr>
              <a:buFontTx/>
              <a:buChar char="-"/>
            </a:pPr>
            <a:r>
              <a:rPr lang="en-GB" dirty="0"/>
              <a:t>Saving account where the holder is not charged income tax on the interest.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https://www.youtube.com/watch?v=t_pqRA-fNy8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https://www.nationwide.co.uk/products/isas/isas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24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Deposit and savings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Interest is paid on the balance and normally the holder needs to give notice before withdrawing funds.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13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Premium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7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Premium Bonds</a:t>
            </a:r>
          </a:p>
          <a:p>
            <a:pPr marL="0" indent="0">
              <a:buNone/>
            </a:pPr>
            <a:r>
              <a:rPr lang="en-GB" dirty="0"/>
              <a:t>A government scheme that allows individuals to save up to a set amount by buying bonds.</a:t>
            </a:r>
          </a:p>
          <a:p>
            <a:pPr marL="0" indent="0">
              <a:buNone/>
            </a:pPr>
            <a:r>
              <a:rPr lang="en-GB" dirty="0"/>
              <a:t>The bonds don’t receive interest but are placed into a draw for prizes.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00" t="30546" r="27727" b="59272"/>
          <a:stretch/>
        </p:blipFill>
        <p:spPr>
          <a:xfrm>
            <a:off x="1512924" y="4391054"/>
            <a:ext cx="9173667" cy="9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18" t="30546" r="54182" b="24848"/>
          <a:stretch/>
        </p:blipFill>
        <p:spPr>
          <a:xfrm>
            <a:off x="571500" y="1690688"/>
            <a:ext cx="6087717" cy="407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Premium Bonds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432" t="10090" r="24933" b="11111"/>
          <a:stretch/>
        </p:blipFill>
        <p:spPr>
          <a:xfrm>
            <a:off x="7641624" y="1263478"/>
            <a:ext cx="3978876" cy="5404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1771" t="13889" r="23646" b="75185"/>
          <a:stretch/>
        </p:blipFill>
        <p:spPr>
          <a:xfrm>
            <a:off x="7641624" y="365125"/>
            <a:ext cx="4216400" cy="749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271" y="6038334"/>
            <a:ext cx="6767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https://www.youtube.com/watch?v=ns6Gjgpdgk0</a:t>
            </a:r>
          </a:p>
        </p:txBody>
      </p:sp>
    </p:spTree>
    <p:extLst>
      <p:ext uri="{BB962C8B-B14F-4D97-AF65-F5344CB8AC3E}">
        <p14:creationId xmlns:p14="http://schemas.microsoft.com/office/powerpoint/2010/main" val="429195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Bonds and gilts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These are fixed term securities where the lender (the individual) lends money to companies and governments in return for interest payments.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Money is invested for a specified period of time. </a:t>
            </a:r>
          </a:p>
        </p:txBody>
      </p:sp>
    </p:spTree>
    <p:extLst>
      <p:ext uri="{BB962C8B-B14F-4D97-AF65-F5344CB8AC3E}">
        <p14:creationId xmlns:p14="http://schemas.microsoft.com/office/powerpoint/2010/main" val="387166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3258-91ED-4253-8759-4AD04032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88AD-6027-4C2D-9142-400FD3DE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Investment in a business in return for equity, i.e. the shareholder becomes a part owner of the business. The shareholder will receive dividends from the company’s profit and will also want the value of their shares to increase.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35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ED3C-804D-4A1B-80AE-E65B4C24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E28C-AA50-4BE6-9C19-DD6D953C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Long-term savings plans where individuals make regular contributions, called premium payments, throughout their working life.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then repaid as either a lump sum, regular payments or a combination of the two upon retirement.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Pensions can be state, company </a:t>
            </a:r>
            <a:r>
              <a:rPr lang="en-GB"/>
              <a:t>or private.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21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1E92-B1BC-40C3-8D66-169321A3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Risks and Rewards of saving versus investment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5003-CE7A-41B0-A619-67E13F520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Saving: placing money in a secure place so that it grows in value and can be used in the future.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Investment: speculative commitment to a business venture in the hope that it generates a financial reward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159913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1E92-B1BC-40C3-8D66-169321A3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Risks and Rewards of Saving Versus Investment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5003-CE7A-41B0-A619-67E13F52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1080532" cy="4187825"/>
          </a:xfrm>
        </p:spPr>
        <p:txBody>
          <a:bodyPr/>
          <a:lstStyle/>
          <a:p>
            <a:r>
              <a:rPr lang="en-GB" dirty="0"/>
              <a:t>Saving and investment both involve forfeiting current spending in the hope of gaining greater wealth in the future. </a:t>
            </a:r>
          </a:p>
          <a:p>
            <a:r>
              <a:rPr lang="en-GB" dirty="0"/>
              <a:t>If you are saving your money, it is often with a view to buying a specific good in the future or to support a planed future lifestyle.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Using page 127 of the textbook complete the table in your books. </a:t>
            </a:r>
          </a:p>
        </p:txBody>
      </p:sp>
    </p:spTree>
    <p:extLst>
      <p:ext uri="{BB962C8B-B14F-4D97-AF65-F5344CB8AC3E}">
        <p14:creationId xmlns:p14="http://schemas.microsoft.com/office/powerpoint/2010/main" val="20731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insurance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Personal Finance</a:t>
            </a:r>
          </a:p>
          <a:p>
            <a:r>
              <a:rPr lang="en-GB" dirty="0" smtClean="0"/>
              <a:t>Learning Aim A4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3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types of borrowing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Overdraft:</a:t>
            </a:r>
          </a:p>
          <a:p>
            <a:r>
              <a:rPr lang="en-GB" dirty="0"/>
              <a:t>Allows you to withdraw money that you don’t have from a current account. </a:t>
            </a:r>
          </a:p>
          <a:p>
            <a:pPr lvl="1"/>
            <a:r>
              <a:rPr lang="en-GB" dirty="0"/>
              <a:t>Meet short term needs</a:t>
            </a:r>
          </a:p>
          <a:p>
            <a:pPr marL="128016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Personal Loan:</a:t>
            </a:r>
          </a:p>
          <a:p>
            <a:r>
              <a:rPr lang="en-GB" dirty="0"/>
              <a:t>Gives you the ability to borrow a set amount of money, normally for s specific purpose, to be repaid in regular instalments with interest. </a:t>
            </a:r>
          </a:p>
          <a:p>
            <a:pPr lvl="1"/>
            <a:r>
              <a:rPr lang="en-GB" dirty="0"/>
              <a:t>Buy high priced items e.g. car, home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513791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F934-6395-435E-A1A7-D6C809B7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57B3-8037-4701-9FF5-EB713C81A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Insurance -  an agreement with a third party to provide compensation against financial loss in line with the conditions laid down in the policy agreement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Premiums – regular payments made by an individual or company to an insurance provider in return for protection</a:t>
            </a:r>
          </a:p>
        </p:txBody>
      </p:sp>
    </p:spTree>
    <p:extLst>
      <p:ext uri="{BB962C8B-B14F-4D97-AF65-F5344CB8AC3E}">
        <p14:creationId xmlns:p14="http://schemas.microsoft.com/office/powerpoint/2010/main" val="31509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EF89-90F1-41B4-99C6-B1B9DCB7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D668-186A-454C-BEAD-45860E67D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It’s a legal requirement to insure any car that is on the road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degree of cover will vary depending upon whether the policy is third party or fully comprehensive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It protects the driver, passengers and other road users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5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3425-16D5-4461-85FB-DE2A855F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and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1705-311F-43C5-8AA8-68FDFBCB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Home insurance covers the physical building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Contents insurance covers the physical items in the house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If there are any individual items of high value they may need to be specified on the policy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Items can be insured when a person is using them away from home </a:t>
            </a:r>
            <a:r>
              <a:rPr lang="en-GB" dirty="0" smtClean="0"/>
              <a:t>as </a:t>
            </a:r>
            <a:r>
              <a:rPr lang="en-GB" dirty="0"/>
              <a:t>well as when inside the house</a:t>
            </a:r>
          </a:p>
        </p:txBody>
      </p:sp>
    </p:spTree>
    <p:extLst>
      <p:ext uri="{BB962C8B-B14F-4D97-AF65-F5344CB8AC3E}">
        <p14:creationId xmlns:p14="http://schemas.microsoft.com/office/powerpoint/2010/main" val="33177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8C15-01E5-4608-9D24-9646818A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assurance and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5EEF9-E17A-495C-8523-EBDA84EB2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Life assurance is an ongoing policy to pay a lump sum upon death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Life insurance is a policy for a set period of time to pay a lump sum if you die within that time period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Mortgage lenders often insist upon life insurance for the same period as the mortgage to secure repayment of the mortgage if the holder dies </a:t>
            </a:r>
          </a:p>
        </p:txBody>
      </p:sp>
    </p:spTree>
    <p:extLst>
      <p:ext uri="{BB962C8B-B14F-4D97-AF65-F5344CB8AC3E}">
        <p14:creationId xmlns:p14="http://schemas.microsoft.com/office/powerpoint/2010/main" val="26988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FD9C-9C50-4B1A-BFCA-86E10663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334C-0ABB-4F99-BF98-0C0B24C2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Protects individuals or groups while abroad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Policies can be purchased to cover a specific trip, multiple trips or for all trips within a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Cover will generally include loss or theft of property, illness, cancellation and emergencies up to predetermined limits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Specific types of holidays or activities will require additional cover due to the high level of risk associated</a:t>
            </a:r>
          </a:p>
        </p:txBody>
      </p:sp>
    </p:spTree>
    <p:extLst>
      <p:ext uri="{BB962C8B-B14F-4D97-AF65-F5344CB8AC3E}">
        <p14:creationId xmlns:p14="http://schemas.microsoft.com/office/powerpoint/2010/main" val="16755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3D67-A9AD-4258-9814-3A0F9CD0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4929-2C79-45DA-A92A-20FD9A3B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Protects the owners of pets against some or all of the expenses associated with treating ill or injured pets</a:t>
            </a:r>
          </a:p>
        </p:txBody>
      </p:sp>
    </p:spTree>
    <p:extLst>
      <p:ext uri="{BB962C8B-B14F-4D97-AF65-F5344CB8AC3E}">
        <p14:creationId xmlns:p14="http://schemas.microsoft.com/office/powerpoint/2010/main" val="31571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1B72-B5C4-425A-A4B2-21971FB9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47D23-0A10-4A86-83F8-026CE54C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Covers individuals, families or employees against medical expenses including assessments, treatments and loss of earnings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Health insurance can include payment plans to cover routine visits such as to the dentist or optician with a percentage of expenses paid</a:t>
            </a:r>
          </a:p>
        </p:txBody>
      </p:sp>
    </p:spTree>
    <p:extLst>
      <p:ext uri="{BB962C8B-B14F-4D97-AF65-F5344CB8AC3E}">
        <p14:creationId xmlns:p14="http://schemas.microsoft.com/office/powerpoint/2010/main" val="21420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8B77-8386-4CE8-A1B4-2199255C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4FE7-05AD-4E6C-B133-CCB9F1A27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table in your workbooks using pages 128-129 of </a:t>
            </a:r>
            <a:r>
              <a:rPr lang="en-GB"/>
              <a:t>the textbook </a:t>
            </a:r>
          </a:p>
        </p:txBody>
      </p:sp>
    </p:spTree>
    <p:extLst>
      <p:ext uri="{BB962C8B-B14F-4D97-AF65-F5344CB8AC3E}">
        <p14:creationId xmlns:p14="http://schemas.microsoft.com/office/powerpoint/2010/main" val="17380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C42342-2CF5-4933-BA5E-6D6F228C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1AB59-CA89-48CE-BE54-5869269D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poster/leaflet on each of the different types of insurances we have looked at. </a:t>
            </a:r>
          </a:p>
          <a:p>
            <a:endParaRPr lang="en-GB" dirty="0"/>
          </a:p>
          <a:p>
            <a:r>
              <a:rPr lang="en-GB" dirty="0"/>
              <a:t>Include what the insurance does/doesn’t cover and the pros and cons of each.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4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9467-3145-4FD8-8FED-E1FDCC02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978" y="2814066"/>
            <a:ext cx="9720072" cy="1499616"/>
          </a:xfrm>
        </p:spPr>
        <p:txBody>
          <a:bodyPr/>
          <a:lstStyle/>
          <a:p>
            <a:r>
              <a:rPr lang="en-GB" dirty="0"/>
              <a:t>Car insurance</a:t>
            </a:r>
          </a:p>
        </p:txBody>
      </p:sp>
    </p:spTree>
    <p:extLst>
      <p:ext uri="{BB962C8B-B14F-4D97-AF65-F5344CB8AC3E}">
        <p14:creationId xmlns:p14="http://schemas.microsoft.com/office/powerpoint/2010/main" val="12795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types of borrowing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Hire Purchase:</a:t>
            </a:r>
          </a:p>
          <a:p>
            <a:r>
              <a:rPr lang="en-GB" dirty="0"/>
              <a:t>Allows you to have an item immediately but pay for it in regular instalments.  </a:t>
            </a:r>
          </a:p>
          <a:p>
            <a:r>
              <a:rPr lang="en-GB" dirty="0"/>
              <a:t>The items remains the property of the seller until all instalments have been made. </a:t>
            </a:r>
          </a:p>
          <a:p>
            <a:pPr lvl="1"/>
            <a:r>
              <a:rPr lang="en-GB" dirty="0"/>
              <a:t>TV, fridge freezer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Mortgage:</a:t>
            </a:r>
          </a:p>
          <a:p>
            <a:pPr marL="0" indent="0">
              <a:buNone/>
            </a:pPr>
            <a:r>
              <a:rPr lang="en-GB" dirty="0"/>
              <a:t>Long term loan to purchases assets (house, land) normally paid back over 25 years. It is secured against an item. </a:t>
            </a:r>
          </a:p>
        </p:txBody>
      </p:sp>
    </p:spTree>
    <p:extLst>
      <p:ext uri="{BB962C8B-B14F-4D97-AF65-F5344CB8AC3E}">
        <p14:creationId xmlns:p14="http://schemas.microsoft.com/office/powerpoint/2010/main" val="2050510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DF1B-1B57-4B3E-9A15-C64B3AE2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F154D-C64C-47B2-8CC4-D61DE9920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the most basic level of cover, and the bare minimum required by law. </a:t>
            </a:r>
          </a:p>
          <a:p>
            <a:r>
              <a:rPr lang="en-GB" dirty="0"/>
              <a:t>It covers:</a:t>
            </a:r>
          </a:p>
          <a:p>
            <a:pPr lvl="1"/>
            <a:r>
              <a:rPr lang="en-GB" dirty="0"/>
              <a:t>Damage to other vehicles</a:t>
            </a:r>
          </a:p>
          <a:p>
            <a:pPr lvl="1"/>
            <a:r>
              <a:rPr lang="en-GB" dirty="0"/>
              <a:t>Injury to other people and animals</a:t>
            </a:r>
          </a:p>
          <a:p>
            <a:pPr lvl="1"/>
            <a:r>
              <a:rPr lang="en-GB" dirty="0"/>
              <a:t>Damage to property</a:t>
            </a:r>
          </a:p>
          <a:p>
            <a:r>
              <a:rPr lang="en-GB" dirty="0"/>
              <a:t>You aren’t covered for damage to your own car, or any injuries you sustain. </a:t>
            </a:r>
          </a:p>
        </p:txBody>
      </p:sp>
    </p:spTree>
    <p:extLst>
      <p:ext uri="{BB962C8B-B14F-4D97-AF65-F5344CB8AC3E}">
        <p14:creationId xmlns:p14="http://schemas.microsoft.com/office/powerpoint/2010/main" val="20675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7075-D072-4AAE-8649-5B4F97B1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4AAAD-3346-4236-9DA9-8AA9B33E60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Advantages</a:t>
            </a:r>
          </a:p>
          <a:p>
            <a:r>
              <a:rPr lang="en-GB" dirty="0"/>
              <a:t>Will compensate any passengers that suffer 	injuries whilst travelling in your car</a:t>
            </a:r>
          </a:p>
          <a:p>
            <a:r>
              <a:rPr lang="en-GB" dirty="0"/>
              <a:t>Cheaper way to build up no claims discount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12157-8867-4E81-9C6A-0247AA476B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Disadvantages</a:t>
            </a:r>
          </a:p>
          <a:p>
            <a:r>
              <a:rPr lang="en-GB" dirty="0"/>
              <a:t>Some insurers will not offer this level of cover</a:t>
            </a:r>
          </a:p>
          <a:p>
            <a:r>
              <a:rPr lang="en-GB" dirty="0"/>
              <a:t>Will never pay for damages to your own car</a:t>
            </a:r>
          </a:p>
          <a:p>
            <a:r>
              <a:rPr lang="en-GB" dirty="0"/>
              <a:t>It will not pay if the car is stolen or damaged by fire</a:t>
            </a:r>
          </a:p>
        </p:txBody>
      </p:sp>
    </p:spTree>
    <p:extLst>
      <p:ext uri="{BB962C8B-B14F-4D97-AF65-F5344CB8AC3E}">
        <p14:creationId xmlns:p14="http://schemas.microsoft.com/office/powerpoint/2010/main" val="1233023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4DC9-215A-43A6-8C1A-68B46740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Party, fire and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E5D06-CD46-41BE-9B19-B71C351F6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third-party, fire and theft policy has all the benefits of a third-party policy, but with one or two extras.</a:t>
            </a:r>
          </a:p>
          <a:p>
            <a:r>
              <a:rPr lang="en-GB" dirty="0"/>
              <a:t>As the name suggests, the policy offers extra protection for your car if it’s stolen or catches fire.</a:t>
            </a:r>
          </a:p>
          <a:p>
            <a:r>
              <a:rPr lang="en-GB" dirty="0"/>
              <a:t>This kind of policy may also cover you for damage that happens as the result of an attempted theft, </a:t>
            </a:r>
            <a:r>
              <a:rPr lang="en-GB" dirty="0" err="1"/>
              <a:t>eg</a:t>
            </a:r>
            <a:r>
              <a:rPr lang="en-GB" dirty="0"/>
              <a:t> if a thief breaks your window to steal your stereo.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869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4DC9-215A-43A6-8C1A-68B46740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Party, fire and theft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AADC0-7759-45CF-A561-A72BD71677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Advantages</a:t>
            </a:r>
          </a:p>
          <a:p>
            <a:r>
              <a:rPr lang="en-GB" dirty="0"/>
              <a:t> Covers damage to own car as a result of fire or theft</a:t>
            </a:r>
          </a:p>
          <a:p>
            <a:r>
              <a:rPr lang="en-GB" dirty="0"/>
              <a:t>Covers for third party damage if you have an accident</a:t>
            </a:r>
          </a:p>
          <a:p>
            <a:r>
              <a:rPr lang="en-GB" dirty="0"/>
              <a:t>Relatively cheaper way to build up no claims discount</a:t>
            </a:r>
          </a:p>
          <a:p>
            <a:r>
              <a:rPr lang="en-GB" dirty="0"/>
              <a:t>Build no claims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0775B8-829D-4D8A-AE31-9D7B97B9D3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Disadvantages</a:t>
            </a:r>
          </a:p>
          <a:p>
            <a:r>
              <a:rPr lang="en-GB" dirty="0"/>
              <a:t>Third party, fire and theft cover will not pay out for any damage to your own car in the even of an accident</a:t>
            </a:r>
          </a:p>
        </p:txBody>
      </p:sp>
    </p:spTree>
    <p:extLst>
      <p:ext uri="{BB962C8B-B14F-4D97-AF65-F5344CB8AC3E}">
        <p14:creationId xmlns:p14="http://schemas.microsoft.com/office/powerpoint/2010/main" val="3946769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B9D11F-53B7-420A-B012-D4705828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Comprehensive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DCFF9-4F05-49DC-AA54-998047EEC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level of cover gives you all the benefits of third-party, fire and theft, but with a few added extras.</a:t>
            </a:r>
          </a:p>
          <a:p>
            <a:r>
              <a:rPr lang="en-GB" dirty="0"/>
              <a:t>For one, a comprehensive policy covers damage to your own car, even if an accident is deemed to be your fault.</a:t>
            </a:r>
          </a:p>
          <a:p>
            <a:r>
              <a:rPr lang="en-GB" dirty="0"/>
              <a:t>Comprehensive policies also tend to have cover for windscreen damage.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56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0272EF-0FAB-49AC-91D5-A0C3BB2D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Comprehensive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460BF-E3F4-4060-B347-3449FB717D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Advantages			</a:t>
            </a:r>
          </a:p>
          <a:p>
            <a:r>
              <a:rPr lang="en-GB" dirty="0"/>
              <a:t>Covers damage to the car as a result of accident, fire or theft as well as cover for windscreen damage</a:t>
            </a:r>
          </a:p>
          <a:p>
            <a:r>
              <a:rPr lang="en-GB" dirty="0"/>
              <a:t>Covers third party damage if you have an accident</a:t>
            </a:r>
          </a:p>
          <a:p>
            <a:r>
              <a:rPr lang="en-GB" dirty="0"/>
              <a:t>Covers includes other items such as personal accident/injury, death of policyholder, medical expenses ….</a:t>
            </a:r>
          </a:p>
          <a:p>
            <a:r>
              <a:rPr lang="en-GB" dirty="0"/>
              <a:t>Build no claims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1D795-D0EC-46D8-8FA5-08804CD817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Disadvantages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More expensive</a:t>
            </a:r>
          </a:p>
        </p:txBody>
      </p:sp>
    </p:spTree>
    <p:extLst>
      <p:ext uri="{BB962C8B-B14F-4D97-AF65-F5344CB8AC3E}">
        <p14:creationId xmlns:p14="http://schemas.microsoft.com/office/powerpoint/2010/main" val="121212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types of borrowing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Credit Card:</a:t>
            </a:r>
          </a:p>
          <a:p>
            <a:r>
              <a:rPr lang="en-GB" dirty="0"/>
              <a:t>Goods and services are paid for by card and then paid for at the end of a set period, normally a month, when a statement is issued. </a:t>
            </a:r>
          </a:p>
          <a:p>
            <a:endParaRPr lang="en-GB" dirty="0"/>
          </a:p>
          <a:p>
            <a:pPr lvl="1"/>
            <a:r>
              <a:rPr lang="en-GB" dirty="0"/>
              <a:t>Suitable for buying high priced goods or services.</a:t>
            </a:r>
          </a:p>
        </p:txBody>
      </p:sp>
    </p:spTree>
    <p:extLst>
      <p:ext uri="{BB962C8B-B14F-4D97-AF65-F5344CB8AC3E}">
        <p14:creationId xmlns:p14="http://schemas.microsoft.com/office/powerpoint/2010/main" val="184756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types of borrowing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Payday Loan:</a:t>
            </a:r>
          </a:p>
          <a:p>
            <a:r>
              <a:rPr lang="en-GB" dirty="0"/>
              <a:t>Short term source of finance used to bridge the gap between now and next receiving a wage.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Payday loans investigated by Channel 4 News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https://www.youtube.com/watch?v=fj_pR_JRcoM</a:t>
            </a:r>
            <a:r>
              <a:rPr lang="en-GB" sz="1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3A845-4310-4684-A9E2-0D70D2FC4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66" t="57926" r="23666" b="33926"/>
          <a:stretch/>
        </p:blipFill>
        <p:spPr>
          <a:xfrm>
            <a:off x="425658" y="3655060"/>
            <a:ext cx="11331356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09BF7B-506F-4CBD-80CF-3C31A0CD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74" t="13738" r="4317" b="30504"/>
          <a:stretch/>
        </p:blipFill>
        <p:spPr>
          <a:xfrm>
            <a:off x="1267691" y="585216"/>
            <a:ext cx="9476509" cy="55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9E572F-3148-427D-A42A-DD5F3085D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0" t="14222" r="39250" b="30667"/>
          <a:stretch/>
        </p:blipFill>
        <p:spPr>
          <a:xfrm>
            <a:off x="1297940" y="41831"/>
            <a:ext cx="7970520" cy="68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8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212D-1610-4A06-869B-4D218374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Types of Borrowing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78435-B71E-41B6-BFEA-C3192407E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pages 124 -125 complete the table in your workbooks.</a:t>
            </a:r>
          </a:p>
        </p:txBody>
      </p:sp>
    </p:spTree>
    <p:extLst>
      <p:ext uri="{BB962C8B-B14F-4D97-AF65-F5344CB8AC3E}">
        <p14:creationId xmlns:p14="http://schemas.microsoft.com/office/powerpoint/2010/main" val="281531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Saving and investment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Personal Finance</a:t>
            </a:r>
          </a:p>
          <a:p>
            <a:r>
              <a:rPr lang="en-GB" dirty="0" smtClean="0"/>
              <a:t>Learning Aim A4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854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926EAD-066F-41DA-B7EB-99E3BF1CD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8A3170-7020-4CE1-AB15-216F700497A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F72464-8FD4-4C16-8A0C-29F57FC4D2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1954</TotalTime>
  <Words>1270</Words>
  <Application>Microsoft Office PowerPoint</Application>
  <PresentationFormat>Widescreen</PresentationFormat>
  <Paragraphs>156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Tw Cen MT</vt:lpstr>
      <vt:lpstr>Tw Cen MT Condensed</vt:lpstr>
      <vt:lpstr>Wingdings</vt:lpstr>
      <vt:lpstr>Wingdings 3</vt:lpstr>
      <vt:lpstr>Integral</vt:lpstr>
      <vt:lpstr>Types of borrowing</vt:lpstr>
      <vt:lpstr>Different types of borrowing</vt:lpstr>
      <vt:lpstr>Different types of borrowing</vt:lpstr>
      <vt:lpstr>Different types of borrowing</vt:lpstr>
      <vt:lpstr>Different types of borrowing</vt:lpstr>
      <vt:lpstr>PowerPoint Presentation</vt:lpstr>
      <vt:lpstr>PowerPoint Presentation</vt:lpstr>
      <vt:lpstr>Different Types of Borrowing</vt:lpstr>
      <vt:lpstr>Saving and investment</vt:lpstr>
      <vt:lpstr>ISA</vt:lpstr>
      <vt:lpstr>Deposit and savings account</vt:lpstr>
      <vt:lpstr>Premium Bonds</vt:lpstr>
      <vt:lpstr>Premium Bonds</vt:lpstr>
      <vt:lpstr>Bonds and gilts</vt:lpstr>
      <vt:lpstr>Shares</vt:lpstr>
      <vt:lpstr>Pensions</vt:lpstr>
      <vt:lpstr>Risks and Rewards of saving versus investment</vt:lpstr>
      <vt:lpstr>Risks and Rewards of Saving Versus Investment</vt:lpstr>
      <vt:lpstr>insurance</vt:lpstr>
      <vt:lpstr>Insurance</vt:lpstr>
      <vt:lpstr>Car Insurance</vt:lpstr>
      <vt:lpstr>Home and contents</vt:lpstr>
      <vt:lpstr>Life assurance and insurance</vt:lpstr>
      <vt:lpstr>travel</vt:lpstr>
      <vt:lpstr>pet</vt:lpstr>
      <vt:lpstr>Health</vt:lpstr>
      <vt:lpstr>Insurance</vt:lpstr>
      <vt:lpstr>Task</vt:lpstr>
      <vt:lpstr>Car insurance</vt:lpstr>
      <vt:lpstr>Third Party</vt:lpstr>
      <vt:lpstr>Third Party</vt:lpstr>
      <vt:lpstr>Third Party, fire and theft</vt:lpstr>
      <vt:lpstr>Third Party, fire and theft</vt:lpstr>
      <vt:lpstr>Comprehensive</vt:lpstr>
      <vt:lpstr>Comprehensive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Seonaid Botfield</dc:creator>
  <cp:lastModifiedBy>Seonaid Botfield</cp:lastModifiedBy>
  <cp:revision>30</cp:revision>
  <dcterms:created xsi:type="dcterms:W3CDTF">2018-05-16T10:15:25Z</dcterms:created>
  <dcterms:modified xsi:type="dcterms:W3CDTF">2019-06-12T08:09:55Z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