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75" r:id="rId8"/>
    <p:sldId id="263" r:id="rId9"/>
    <p:sldId id="272" r:id="rId10"/>
    <p:sldId id="273" r:id="rId11"/>
    <p:sldId id="265" r:id="rId12"/>
    <p:sldId id="266" r:id="rId13"/>
    <p:sldId id="267" r:id="rId14"/>
    <p:sldId id="268" r:id="rId15"/>
    <p:sldId id="269" r:id="rId16"/>
    <p:sldId id="276" r:id="rId17"/>
    <p:sldId id="277" r:id="rId18"/>
    <p:sldId id="278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24A3-7489-4FB9-BF2D-0088DA054069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ACA25-F860-462C-A153-3F3CEC309A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73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Aims and objectives.</a:t>
            </a:r>
            <a:r>
              <a:rPr lang="en-GB" baseline="0" dirty="0"/>
              <a:t>  Introduction:  overview of the </a:t>
            </a:r>
            <a:r>
              <a:rPr lang="en-GB" baseline="0" dirty="0" err="1"/>
              <a:t>Aos</a:t>
            </a:r>
            <a:r>
              <a:rPr lang="en-GB" baseline="0" dirty="0"/>
              <a:t>; tackling the question of the way in which this text adheres to or subverts the comic or tragic genre, applying our findings to the text, and completing a piece of work responding to either pp 6-7 or p 17. 5 mins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5396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we deduce about the employment of the Shakespearean comedic structure?  What do we deduce about the relevance of the Greek tragedy stages? </a:t>
            </a:r>
            <a:r>
              <a:rPr lang="en-GB" dirty="0"/>
              <a:t>On a continuum:  where does </a:t>
            </a:r>
            <a:r>
              <a:rPr lang="en-GB" i="1" dirty="0"/>
              <a:t>Jerusalem</a:t>
            </a:r>
            <a:r>
              <a:rPr lang="en-GB" dirty="0"/>
              <a:t> sit?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If time, run a debate.  20</a:t>
            </a:r>
            <a:r>
              <a:rPr lang="en-GB" baseline="0" dirty="0"/>
              <a:t> mins.  Read on to p 30. 20 mins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680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 we deduce about the employment of the Shakespearean comedic structure?  What do we deduce about the relevance of the Greek tragedy stages? </a:t>
            </a:r>
            <a:r>
              <a:rPr lang="en-GB" dirty="0"/>
              <a:t>On a continuum:  where does </a:t>
            </a:r>
            <a:r>
              <a:rPr lang="en-GB" i="1" dirty="0"/>
              <a:t>Jerusalem</a:t>
            </a:r>
            <a:r>
              <a:rPr lang="en-GB" dirty="0"/>
              <a:t> sit?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660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Given 10 minutes to respond.  Pulling</a:t>
            </a:r>
            <a:r>
              <a:rPr lang="en-GB" baseline="0" dirty="0"/>
              <a:t> together dramatic, stylistic, discourse, context….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92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Students to summarise each</a:t>
            </a:r>
            <a:r>
              <a:rPr lang="en-GB" baseline="0" dirty="0"/>
              <a:t> AO to one word.  Note the weightings.  5 mins  </a:t>
            </a:r>
            <a:r>
              <a:rPr lang="en-GB" dirty="0"/>
              <a:t>The language of poetry and plays (02) Closed text 64 marks Written paper: 2 hours 32% of total A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31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pairs:  to decide which of these fits into which</a:t>
            </a:r>
            <a:r>
              <a:rPr lang="en-GB" baseline="0" dirty="0"/>
              <a:t> AO – these are taken from the specification (Content and Learners should be able to).  Compare to following slides. 10 mins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547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605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03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866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Hand out Shakespearean comedy structure cards.  They need to find their pair:  a match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 ingredient from Jerusalem. 10 mins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42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Discussion about what</a:t>
            </a:r>
            <a:r>
              <a:rPr lang="en-GB" baseline="0" dirty="0"/>
              <a:t> has happened in terms of the comedic structure.  Where does the festival come in the play?  Where does the reconciliation appear?  What has Butterworth done? 5 mins  Lead to the idea that perhaps it is a tragedy?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836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pairs to repeat with tragedy – plotting an event against each stage of the Greek tragedy.  Does it fit more neatly?  Could you repeat this with any structural overview?  Discuss.  20 mins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25BB36-0D66-49F5-B2A5-F25DA433EA5D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136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57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27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56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60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8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72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21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9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25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9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C39DA-0DAE-458C-A2FC-13603D5B7035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1A7FA-5EEA-4108-8510-E1E78C27C3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1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... genres, and add a few more for good measure (he was limited to just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6925" y="3127692"/>
            <a:ext cx="5285232" cy="3621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Week 4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/>
              <a:t>Exam and Genre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Assessment Objectives.</a:t>
            </a:r>
          </a:p>
        </p:txBody>
      </p:sp>
    </p:spTree>
    <p:extLst>
      <p:ext uri="{BB962C8B-B14F-4D97-AF65-F5344CB8AC3E}">
        <p14:creationId xmlns:p14="http://schemas.microsoft.com/office/powerpoint/2010/main" val="12660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notice?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6267"/>
            <a:ext cx="10811933" cy="4720696"/>
          </a:xfrm>
        </p:spPr>
        <p:txBody>
          <a:bodyPr numCol="2">
            <a:normAutofit fontScale="3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900" dirty="0" smtClean="0"/>
              <a:t>A celebration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FF0000"/>
                </a:solidFill>
              </a:rPr>
              <a:t>An argument or misunderstanding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0070C0"/>
                </a:solidFill>
              </a:rPr>
              <a:t>A new arrival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00B050"/>
                </a:solidFill>
              </a:rPr>
              <a:t>Legal order or decree from someone in authority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7030A0"/>
                </a:solidFill>
              </a:rPr>
              <a:t>Character (villainous) is punished or expelled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 journey to another space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FFC000"/>
                </a:solidFill>
              </a:rPr>
              <a:t>A muddle/disguise adopted/malicious trick exacted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chemeClr val="accent1">
                    <a:lumMod val="75000"/>
                  </a:schemeClr>
                </a:solidFill>
              </a:rPr>
              <a:t>Thwarted love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rgbClr val="00B0F0"/>
                </a:solidFill>
              </a:rPr>
              <a:t>Muddle/misunderstanding sorted/disguise thrown off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>
                <a:solidFill>
                  <a:srgbClr val="FF33CC"/>
                </a:solidFill>
              </a:rPr>
              <a:t>Journey back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chemeClr val="accent2">
                    <a:lumMod val="75000"/>
                  </a:schemeClr>
                </a:solidFill>
              </a:rPr>
              <a:t>Reconciliation of characters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900" dirty="0" smtClean="0">
                <a:solidFill>
                  <a:schemeClr val="accent2">
                    <a:lumMod val="75000"/>
                  </a:schemeClr>
                </a:solidFill>
              </a:rPr>
              <a:t>Festival, song, dance, carnival, party, marriage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3700" dirty="0" smtClean="0"/>
              <a:t>Party at the start ("Thumping music… People dancing wildly, with abandon."  p 6)</a:t>
            </a:r>
          </a:p>
          <a:p>
            <a:r>
              <a:rPr lang="en-GB" sz="3700" dirty="0" smtClean="0">
                <a:solidFill>
                  <a:srgbClr val="0070C0"/>
                </a:solidFill>
              </a:rPr>
              <a:t>The council officials arrive to evict Johnny (p 7) </a:t>
            </a:r>
          </a:p>
          <a:p>
            <a:r>
              <a:rPr lang="en-GB" sz="3700" dirty="0" smtClean="0">
                <a:solidFill>
                  <a:srgbClr val="00B050"/>
                </a:solidFill>
              </a:rPr>
              <a:t>Fawcett serves Notice F-17003 (p 7)</a:t>
            </a:r>
          </a:p>
          <a:p>
            <a:r>
              <a:rPr lang="en-GB" sz="3700" dirty="0" smtClean="0">
                <a:solidFill>
                  <a:srgbClr val="FFC000"/>
                </a:solidFill>
              </a:rPr>
              <a:t>Professor mistakes Ginger for a female university lecturer (p 7)</a:t>
            </a:r>
          </a:p>
          <a:p>
            <a:r>
              <a:rPr lang="en-GB" sz="3700" dirty="0" smtClean="0">
                <a:solidFill>
                  <a:srgbClr val="7030A0"/>
                </a:solidFill>
              </a:rPr>
              <a:t>Johnny is barred from the pubs (p 14)</a:t>
            </a:r>
          </a:p>
          <a:p>
            <a:r>
              <a:rPr lang="en-GB" sz="3700" dirty="0" smtClean="0"/>
              <a:t>There is the village fair taking place off stage. (p 19)  </a:t>
            </a:r>
          </a:p>
          <a:p>
            <a:r>
              <a:rPr lang="en-GB" sz="3700" dirty="0" smtClean="0"/>
              <a:t>Johnny delivers a speech about how they will feast and celebrate in his    "kingdom" (p 50)</a:t>
            </a:r>
          </a:p>
          <a:p>
            <a:r>
              <a:rPr lang="en-GB" sz="3700" dirty="0" smtClean="0">
                <a:solidFill>
                  <a:schemeClr val="accent1">
                    <a:lumMod val="75000"/>
                  </a:schemeClr>
                </a:solidFill>
              </a:rPr>
              <a:t>Lee explains to Pea that he doesn't want to have a relationship with her (p 72)</a:t>
            </a:r>
          </a:p>
          <a:p>
            <a:r>
              <a:rPr lang="en-GB" sz="37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Pea, Tanya, Davey all come to the wood because (in Johnny's words) "half of them are safer here than they are at home". (p 98)</a:t>
            </a:r>
          </a:p>
          <a:p>
            <a:r>
              <a:rPr lang="en-GB" sz="3700" dirty="0" smtClean="0">
                <a:solidFill>
                  <a:srgbClr val="FF0000"/>
                </a:solidFill>
              </a:rPr>
              <a:t>Johnny's friends betray him by urinating on him while he is unconscious (p 82)</a:t>
            </a:r>
          </a:p>
          <a:p>
            <a:r>
              <a:rPr lang="en-GB" sz="3700" dirty="0" smtClean="0">
                <a:solidFill>
                  <a:srgbClr val="FFC000"/>
                </a:solidFill>
              </a:rPr>
              <a:t>Phaedra is dressed as a fairy (prologue and p 84</a:t>
            </a:r>
          </a:p>
          <a:p>
            <a:r>
              <a:rPr lang="en-GB" sz="3700" dirty="0" smtClean="0">
                <a:solidFill>
                  <a:srgbClr val="FF0000"/>
                </a:solidFill>
              </a:rPr>
              <a:t>Lee and Davey return to Johnny to say sorry, but Johnny doesn't acknowledge their apology (p 85)</a:t>
            </a:r>
          </a:p>
          <a:p>
            <a:r>
              <a:rPr lang="en-GB" sz="3700" dirty="0" smtClean="0">
                <a:solidFill>
                  <a:schemeClr val="accent2">
                    <a:lumMod val="75000"/>
                  </a:schemeClr>
                </a:solidFill>
              </a:rPr>
              <a:t>Lee and Davey leave singing (p 91)</a:t>
            </a:r>
          </a:p>
          <a:p>
            <a:r>
              <a:rPr lang="en-GB" sz="3700" dirty="0" smtClean="0">
                <a:solidFill>
                  <a:srgbClr val="FF0000"/>
                </a:solidFill>
              </a:rPr>
              <a:t>Johnny rejects Ginger at the end so that he can fight alone (p 106)</a:t>
            </a:r>
          </a:p>
          <a:p>
            <a:r>
              <a:rPr lang="en-GB" sz="3700" dirty="0" smtClean="0">
                <a:solidFill>
                  <a:srgbClr val="00B0F0"/>
                </a:solidFill>
              </a:rPr>
              <a:t>Phaedra realises that she will no longer be the May Queen after the end of the day.  (p 150)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84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Order…  what has happened in </a:t>
            </a:r>
            <a:r>
              <a:rPr lang="en-GB" i="1" dirty="0"/>
              <a:t>Jerusalem</a:t>
            </a:r>
            <a:r>
              <a:rPr lang="en-GB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smtClean="0"/>
              <a:t>Reconciliation </a:t>
            </a:r>
            <a:r>
              <a:rPr lang="en-GB" dirty="0"/>
              <a:t>of characters</a:t>
            </a:r>
          </a:p>
          <a:p>
            <a:r>
              <a:rPr lang="en-GB" dirty="0"/>
              <a:t>Festival, carnival, party, </a:t>
            </a:r>
            <a:r>
              <a:rPr lang="en-GB" dirty="0" smtClean="0"/>
              <a:t>marriage</a:t>
            </a:r>
          </a:p>
          <a:p>
            <a:r>
              <a:rPr lang="en-GB" dirty="0" smtClean="0"/>
              <a:t>Journey back</a:t>
            </a:r>
          </a:p>
          <a:p>
            <a:endParaRPr lang="en-GB" dirty="0" smtClean="0"/>
          </a:p>
          <a:p>
            <a:r>
              <a:rPr lang="en-GB" dirty="0" smtClean="0"/>
              <a:t>Reconciliation of characters – denied at the end of the play</a:t>
            </a:r>
          </a:p>
          <a:p>
            <a:r>
              <a:rPr lang="en-GB" dirty="0" smtClean="0"/>
              <a:t>Festival, carnival, party, marriage – predominantly at the start and the middle of the play</a:t>
            </a:r>
          </a:p>
          <a:p>
            <a:r>
              <a:rPr lang="en-GB" dirty="0" smtClean="0"/>
              <a:t>Journey back – there is very little movement between the worlds, and no sense that Johnny will be welcomed back into the wider </a:t>
            </a:r>
            <a:r>
              <a:rPr lang="en-GB" dirty="0" err="1" smtClean="0"/>
              <a:t>Flintock</a:t>
            </a:r>
            <a:r>
              <a:rPr lang="en-GB" dirty="0" smtClean="0"/>
              <a:t> society.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241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Aristotle (384-322 BC) provided a structure for the genre of tragedy</a:t>
            </a:r>
            <a:b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each stage, work in a pair to 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 a quote 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illustrate it.  Include the page reference.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start, there are clues that all will not be well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hero starts at a high position of happiness, prosperity and success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hero, due to some tragic flaw in his nature, begins to fall and reaches a moment of extreme suffering (“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pathos”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results in “</a:t>
            </a:r>
            <a:r>
              <a:rPr lang="en-GB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anagnorisis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 where the hero begins to understand and realise his mistakes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a cleansing of the old order; the hero dies and another one prepares to take over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3477260" algn="l"/>
              </a:tabLst>
            </a:pP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the hero’s suffering and death, the audience experiences “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catharsis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– a kind of purification.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9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Comedy or tragedy?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Decide in pairs whether this text sits more neatly in comedy or tragedy</a:t>
            </a:r>
          </a:p>
          <a:p>
            <a:r>
              <a:rPr lang="en-GB" dirty="0"/>
              <a:t>Select the single event that proves that </a:t>
            </a:r>
            <a:r>
              <a:rPr lang="en-GB" i="1" dirty="0"/>
              <a:t>Jerusalem</a:t>
            </a:r>
            <a:r>
              <a:rPr lang="en-GB" dirty="0"/>
              <a:t> is adhering to either the comic sub-genre.  </a:t>
            </a:r>
          </a:p>
          <a:p>
            <a:r>
              <a:rPr lang="en-GB" dirty="0"/>
              <a:t>Select one event/quote to prove that it is adhering to the tragic sub-genre.  </a:t>
            </a:r>
          </a:p>
        </p:txBody>
      </p:sp>
    </p:spTree>
    <p:extLst>
      <p:ext uri="{BB962C8B-B14F-4D97-AF65-F5344CB8AC3E}">
        <p14:creationId xmlns:p14="http://schemas.microsoft.com/office/powerpoint/2010/main" val="401638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Comedy or tragedy?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Comedy is not the opposite of tragedy but the same, viewed from a different perspective.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1925" y="2589667"/>
            <a:ext cx="3675355" cy="3341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98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on…. p 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Ginger </a:t>
            </a:r>
            <a:r>
              <a:rPr lang="en-GB" dirty="0" err="1" smtClean="0"/>
              <a:t>paralinguistically</a:t>
            </a:r>
            <a:r>
              <a:rPr lang="en-GB" dirty="0" smtClean="0"/>
              <a:t> takes control (</a:t>
            </a:r>
            <a:r>
              <a:rPr lang="en-GB" i="1" dirty="0" smtClean="0"/>
              <a:t>points to….)  </a:t>
            </a:r>
            <a:r>
              <a:rPr lang="en-GB" dirty="0" smtClean="0"/>
              <a:t>Taboo language.  The disconnection is obvious in that the Professor doesn't respond to the taboo language and maintains formality in his term of address ("Doctor Pringle" </a:t>
            </a:r>
            <a:r>
              <a:rPr lang="en-GB" dirty="0" err="1" smtClean="0"/>
              <a:t>etc</a:t>
            </a:r>
            <a:r>
              <a:rPr lang="en-GB" dirty="0" smtClean="0"/>
              <a:t>…)</a:t>
            </a:r>
          </a:p>
          <a:p>
            <a:r>
              <a:rPr lang="en-GB" dirty="0" smtClean="0"/>
              <a:t>Mixed register of Ginger's speech, parodying the Professor's formality ("delightful") and use of taboo language ("cock and balls")</a:t>
            </a:r>
          </a:p>
          <a:p>
            <a:r>
              <a:rPr lang="en-GB" dirty="0" smtClean="0"/>
              <a:t>Sergeant Major's – inclusion of whiskey.  Repeated reference to military.</a:t>
            </a:r>
          </a:p>
          <a:p>
            <a:r>
              <a:rPr lang="en-GB" dirty="0" smtClean="0"/>
              <a:t>Archaic references of the Professor – "</a:t>
            </a:r>
            <a:r>
              <a:rPr lang="en-GB" dirty="0" err="1" smtClean="0"/>
              <a:t>Woden</a:t>
            </a:r>
            <a:r>
              <a:rPr lang="en-GB" dirty="0" smtClean="0"/>
              <a:t>" (an Anglo-Saxon warrior god, who used to ride his eight legged horse through the forests.  It was believed that if you saw </a:t>
            </a:r>
            <a:r>
              <a:rPr lang="en-GB" dirty="0" err="1" smtClean="0"/>
              <a:t>Woden's</a:t>
            </a:r>
            <a:r>
              <a:rPr lang="en-GB" dirty="0" smtClean="0"/>
              <a:t> wild hunt then some disaster would befall you.)  Direct reference to </a:t>
            </a:r>
            <a:r>
              <a:rPr lang="en-GB" dirty="0" err="1" smtClean="0"/>
              <a:t>Titania</a:t>
            </a:r>
            <a:r>
              <a:rPr lang="en-GB" dirty="0" smtClean="0"/>
              <a:t>, the fairy queen of </a:t>
            </a:r>
            <a:r>
              <a:rPr lang="en-GB" i="1" dirty="0" smtClean="0"/>
              <a:t>Midsummer's Night Dream.</a:t>
            </a:r>
          </a:p>
          <a:p>
            <a:r>
              <a:rPr lang="en-GB" dirty="0" smtClean="0"/>
              <a:t>Unity of the two signified in the synchronised actions (</a:t>
            </a:r>
            <a:r>
              <a:rPr lang="en-GB" i="1" dirty="0" smtClean="0"/>
              <a:t>Drain their cups.  Slap them down</a:t>
            </a:r>
            <a:r>
              <a:rPr lang="en-GB" dirty="0" smtClean="0"/>
              <a:t>.)  Celebration of the ancient.</a:t>
            </a:r>
          </a:p>
          <a:p>
            <a:r>
              <a:rPr lang="en-GB" dirty="0" smtClean="0"/>
              <a:t>Johnny tells a story about the council officials to make sure that the Professor doesn't worry.  He will offer another version later.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45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 19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Personification of the morn ("him") – suggesting Johnny's affinity with nature</a:t>
            </a:r>
          </a:p>
          <a:p>
            <a:r>
              <a:rPr lang="en-GB" dirty="0" smtClean="0"/>
              <a:t>Sense of the ancient celebration of May Day ("magic morn" "wild green time"), contrasting to the modern celebrations of the </a:t>
            </a:r>
            <a:r>
              <a:rPr lang="en-GB" dirty="0" err="1" smtClean="0"/>
              <a:t>Flintock</a:t>
            </a:r>
            <a:r>
              <a:rPr lang="en-GB" dirty="0" smtClean="0"/>
              <a:t> Fair ("Hot-dog vans"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Johnny takes the more adult role here ("Don't worry yourself" "Take care, Professor") and answers his questions ("Are you sure… What about Mary?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</a:p>
          <a:p>
            <a:r>
              <a:rPr lang="en-GB" dirty="0" smtClean="0"/>
              <a:t>Use of second person pronoun ("your Mary") echoes the Professor's earlier use of "my Mary".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69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 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Incongruity of Lee appearing from the couch – theatricality of this – the audience is surprised by his appearance.</a:t>
            </a:r>
          </a:p>
          <a:p>
            <a:r>
              <a:rPr lang="en-GB" dirty="0" smtClean="0"/>
              <a:t>Repetition is a component of comedy – here the noun "gathering" is repeated again – see p 21 ("gathering.  Gathering.") and p 11</a:t>
            </a:r>
          </a:p>
          <a:p>
            <a:r>
              <a:rPr lang="en-GB" dirty="0" smtClean="0"/>
              <a:t>Lexical repetition of "right. Then." (x 11) Comic repetition.</a:t>
            </a:r>
          </a:p>
          <a:p>
            <a:r>
              <a:rPr lang="en-GB" dirty="0" smtClean="0"/>
              <a:t>Sense of anarchy in Johnny's destruction of his television – he denies it three times until he sees the evidence.  A repeated pattern, when characters don't believe a story until they see physical evidence.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741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 21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Shift from the lexis of Rooster's wood, which is often idiomatic and taboo, and repetitive, to that of the outside world, with proper nouns and numerals:  ("Heathrow Airport.  6 am)</a:t>
            </a:r>
          </a:p>
          <a:p>
            <a:r>
              <a:rPr lang="en-GB" dirty="0" smtClean="0"/>
              <a:t>This is a play featuring characters who are stuck – in grief, adolescence, apathy, and Lee is alone in his ability to leave the world</a:t>
            </a:r>
          </a:p>
          <a:p>
            <a:r>
              <a:rPr lang="en-GB" dirty="0" smtClean="0"/>
              <a:t>Parallel to the Professor, in the sense that Lee demonstrates knowledge of worlds and cultures beyond that of </a:t>
            </a:r>
            <a:r>
              <a:rPr lang="en-GB" dirty="0" err="1" smtClean="0"/>
              <a:t>Flintock</a:t>
            </a:r>
            <a:r>
              <a:rPr lang="en-GB" dirty="0" smtClean="0"/>
              <a:t> and Roosters Wood.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94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on For Next Week… and…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a review of </a:t>
            </a:r>
            <a:r>
              <a:rPr lang="en-GB" i="1" dirty="0" smtClean="0"/>
              <a:t>Jerusalem.  </a:t>
            </a:r>
            <a:r>
              <a:rPr lang="en-GB" dirty="0" smtClean="0"/>
              <a:t>Read it, and summarise it.</a:t>
            </a:r>
          </a:p>
          <a:p>
            <a:r>
              <a:rPr lang="en-GB" dirty="0" smtClean="0"/>
              <a:t>Identify the most interesting point that the reviewer makes about the play.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910334"/>
            <a:ext cx="5833533" cy="388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4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Reduce each to one word….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AO1 Apply concepts and methods from integrated linguistic and literary study as appropriate, using associated terminology and coherent written expression. 9% </a:t>
            </a:r>
          </a:p>
          <a:p>
            <a:r>
              <a:rPr lang="en-GB" dirty="0"/>
              <a:t>AO2 Analyse ways in which meanings are shaped in texts. </a:t>
            </a:r>
            <a:r>
              <a:rPr lang="en-GB" dirty="0">
                <a:solidFill>
                  <a:srgbClr val="FF0000"/>
                </a:solidFill>
              </a:rPr>
              <a:t>12% </a:t>
            </a:r>
          </a:p>
          <a:p>
            <a:r>
              <a:rPr lang="en-GB" dirty="0"/>
              <a:t>AO3 Demonstrate understanding of the significance and influence of the contexts in which texts are produced and received. 8.5%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468" y="3928656"/>
            <a:ext cx="6501340" cy="328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63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Plays: dramatic and stylistic </a:t>
            </a:r>
            <a:r>
              <a:rPr lang="en-GB" dirty="0" smtClean="0"/>
              <a:t>analysis.  Which is which?  Sort into A01, A02, and A03.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• Use linguistic and stylistic approaches and an understanding of dramatic techniques to develop an analysis of the text</a:t>
            </a:r>
          </a:p>
          <a:p>
            <a:pPr marL="0" indent="0">
              <a:buNone/>
            </a:pPr>
            <a:r>
              <a:rPr lang="en-GB" dirty="0"/>
              <a:t>• analyse aspects of the text foregrounded through the use of repetition, pattern-making, pattern breaking and deviation </a:t>
            </a:r>
          </a:p>
          <a:p>
            <a:pPr marL="0" indent="0">
              <a:buNone/>
            </a:pPr>
            <a:r>
              <a:rPr lang="en-GB" dirty="0"/>
              <a:t>• explore dramatic techniques such as on-stage and off-stage action, paralinguistic features (gesture/ manner of speech/facial expressions), soliloquy, asides and dramatic irony </a:t>
            </a:r>
          </a:p>
          <a:p>
            <a:pPr marL="0" indent="0">
              <a:buNone/>
            </a:pPr>
            <a:r>
              <a:rPr lang="en-GB" dirty="0"/>
              <a:t>• Apply relevant methods for text analysis, drawing on linguistic and literary fields.</a:t>
            </a:r>
          </a:p>
          <a:p>
            <a:pPr marL="0" indent="0">
              <a:buNone/>
            </a:pPr>
            <a:r>
              <a:rPr lang="en-GB" dirty="0"/>
              <a:t> • Explore contexts and connections between the scene and the play as a whole, as well as literary and generic contexts. </a:t>
            </a:r>
          </a:p>
          <a:p>
            <a:r>
              <a:rPr lang="en-GB" dirty="0"/>
              <a:t>consider the significance of relevant dramatic or other contexts </a:t>
            </a:r>
          </a:p>
          <a:p>
            <a:pPr marL="0" indent="0">
              <a:buNone/>
            </a:pPr>
            <a:r>
              <a:rPr lang="en-GB" dirty="0"/>
              <a:t>• make accurate references to texts.</a:t>
            </a:r>
          </a:p>
          <a:p>
            <a:pPr marL="0" indent="0">
              <a:buNone/>
            </a:pPr>
            <a:r>
              <a:rPr lang="en-GB" dirty="0"/>
              <a:t>• identify and describe how meanings and effects are created and conveyed through language </a:t>
            </a:r>
          </a:p>
          <a:p>
            <a:pPr marL="0" indent="0">
              <a:buNone/>
            </a:pPr>
            <a:r>
              <a:rPr lang="en-GB" dirty="0"/>
              <a:t>• use English and terminology appropriately and coherently </a:t>
            </a:r>
          </a:p>
        </p:txBody>
      </p:sp>
    </p:spTree>
    <p:extLst>
      <p:ext uri="{BB962C8B-B14F-4D97-AF65-F5344CB8AC3E}">
        <p14:creationId xmlns:p14="http://schemas.microsoft.com/office/powerpoint/2010/main" val="4756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AO1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Use linguistic and stylistic approaches and an understanding of dramatic techniques to develop an analysis of the text </a:t>
            </a:r>
          </a:p>
          <a:p>
            <a:r>
              <a:rPr lang="en-GB" dirty="0"/>
              <a:t>use English and terminology appropriately and coherently </a:t>
            </a:r>
          </a:p>
          <a:p>
            <a:r>
              <a:rPr lang="en-GB" dirty="0"/>
              <a:t>explore dramatic techniques such as on-stage and off-stage action, paralinguistic features (gesture/ manner of speech/facial expressions), soliloquy, asides and dramatic irony </a:t>
            </a:r>
          </a:p>
          <a:p>
            <a:r>
              <a:rPr lang="en-GB" dirty="0"/>
              <a:t>Apply relevant methods for text analysis, drawing on linguistic and literary fields.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9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A02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analyse aspects of the text foregrounded through the use of repetition, pattern-making, pattern breaking and deviation </a:t>
            </a:r>
          </a:p>
          <a:p>
            <a:r>
              <a:rPr lang="en-GB" dirty="0"/>
              <a:t>make accurate references to texts. </a:t>
            </a:r>
          </a:p>
          <a:p>
            <a:pPr marL="0" indent="0">
              <a:buNone/>
            </a:pPr>
            <a:r>
              <a:rPr lang="en-GB" dirty="0"/>
              <a:t>• identify and describe how meanings and effects are created and conveyed through language</a:t>
            </a:r>
          </a:p>
        </p:txBody>
      </p:sp>
    </p:spTree>
    <p:extLst>
      <p:ext uri="{BB962C8B-B14F-4D97-AF65-F5344CB8AC3E}">
        <p14:creationId xmlns:p14="http://schemas.microsoft.com/office/powerpoint/2010/main" val="21917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AO3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Explore contexts and connections between the scene and the play as a whole, as well as literary and generic contexts. </a:t>
            </a:r>
          </a:p>
          <a:p>
            <a:endParaRPr lang="en-GB" dirty="0"/>
          </a:p>
          <a:p>
            <a:r>
              <a:rPr lang="en-GB" dirty="0"/>
              <a:t>consider the significance of relevant dramatic or other contexts</a:t>
            </a:r>
          </a:p>
        </p:txBody>
      </p:sp>
    </p:spTree>
    <p:extLst>
      <p:ext uri="{BB962C8B-B14F-4D97-AF65-F5344CB8AC3E}">
        <p14:creationId xmlns:p14="http://schemas.microsoft.com/office/powerpoint/2010/main" val="65394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What do you know about Shakespearean comedy?  What sort of things would you expect to see?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468" y="1889423"/>
            <a:ext cx="3456398" cy="454929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507" y="2382349"/>
            <a:ext cx="4480560" cy="356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85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Ingredients of a Shakespearean </a:t>
            </a:r>
            <a:r>
              <a:rPr lang="en-GB" dirty="0" smtClean="0"/>
              <a:t>comedy – find some parallels in </a:t>
            </a:r>
            <a:r>
              <a:rPr lang="en-GB" i="1" dirty="0" smtClean="0"/>
              <a:t>Jerusalem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GB" dirty="0"/>
              <a:t>A celebration</a:t>
            </a:r>
          </a:p>
          <a:p>
            <a:r>
              <a:rPr lang="en-GB" dirty="0"/>
              <a:t>An argument or misunderstanding</a:t>
            </a:r>
          </a:p>
          <a:p>
            <a:r>
              <a:rPr lang="en-GB" dirty="0"/>
              <a:t>A new arrival</a:t>
            </a:r>
          </a:p>
          <a:p>
            <a:r>
              <a:rPr lang="en-GB" dirty="0"/>
              <a:t>Legal order or decree from someone in authority</a:t>
            </a:r>
          </a:p>
          <a:p>
            <a:r>
              <a:rPr lang="en-GB" dirty="0"/>
              <a:t>Character (villainous) is punished or expelled</a:t>
            </a:r>
          </a:p>
          <a:p>
            <a:r>
              <a:rPr lang="en-GB" dirty="0"/>
              <a:t>A journey to another space</a:t>
            </a:r>
          </a:p>
          <a:p>
            <a:r>
              <a:rPr lang="en-GB" dirty="0"/>
              <a:t>A muddle/disguise adopted/malicious trick exacted</a:t>
            </a:r>
          </a:p>
          <a:p>
            <a:r>
              <a:rPr lang="en-GB" dirty="0"/>
              <a:t>Thwarted love</a:t>
            </a:r>
          </a:p>
          <a:p>
            <a:r>
              <a:rPr lang="en-GB" dirty="0"/>
              <a:t>Muddle/misunderstanding sorted/disguise thrown off</a:t>
            </a:r>
          </a:p>
          <a:p>
            <a:r>
              <a:rPr lang="en-GB" dirty="0"/>
              <a:t>Journey back</a:t>
            </a:r>
          </a:p>
          <a:p>
            <a:r>
              <a:rPr lang="en-GB" dirty="0"/>
              <a:t>Reconciliation of characters</a:t>
            </a:r>
          </a:p>
          <a:p>
            <a:r>
              <a:rPr lang="en-GB" dirty="0"/>
              <a:t>Festival, carnival, party, marriage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6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ideas.  What has happened to the order in </a:t>
            </a:r>
            <a:r>
              <a:rPr lang="en-GB" i="1" dirty="0" smtClean="0"/>
              <a:t>Jerusalem</a:t>
            </a:r>
            <a:r>
              <a:rPr lang="en-GB" dirty="0" smtClean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40000" lnSpcReduction="20000"/>
          </a:bodyPr>
          <a:lstStyle/>
          <a:p>
            <a:r>
              <a:rPr lang="en-GB" dirty="0" smtClean="0"/>
              <a:t>A celebration</a:t>
            </a:r>
          </a:p>
          <a:p>
            <a:r>
              <a:rPr lang="en-GB" dirty="0" smtClean="0"/>
              <a:t>An argument or misunderstanding</a:t>
            </a:r>
          </a:p>
          <a:p>
            <a:r>
              <a:rPr lang="en-GB" dirty="0" smtClean="0"/>
              <a:t>A new arrival</a:t>
            </a:r>
          </a:p>
          <a:p>
            <a:r>
              <a:rPr lang="en-GB" dirty="0" smtClean="0"/>
              <a:t>Legal order or decree from someone in authority</a:t>
            </a:r>
          </a:p>
          <a:p>
            <a:r>
              <a:rPr lang="en-GB" dirty="0" smtClean="0"/>
              <a:t>Character (villainous) is punished or expelled</a:t>
            </a:r>
          </a:p>
          <a:p>
            <a:r>
              <a:rPr lang="en-GB" dirty="0" smtClean="0"/>
              <a:t>A journey to another space</a:t>
            </a:r>
          </a:p>
          <a:p>
            <a:r>
              <a:rPr lang="en-GB" dirty="0" smtClean="0"/>
              <a:t>A muddle/disguise adopted/malicious trick exacted</a:t>
            </a:r>
          </a:p>
          <a:p>
            <a:r>
              <a:rPr lang="en-GB" dirty="0" smtClean="0"/>
              <a:t>Thwarted love</a:t>
            </a:r>
          </a:p>
          <a:p>
            <a:r>
              <a:rPr lang="en-GB" dirty="0" smtClean="0"/>
              <a:t>Muddle/misunderstanding sorted/disguise thrown off</a:t>
            </a:r>
          </a:p>
          <a:p>
            <a:r>
              <a:rPr lang="en-GB" dirty="0" smtClean="0"/>
              <a:t>Journey back</a:t>
            </a:r>
          </a:p>
          <a:p>
            <a:r>
              <a:rPr lang="en-GB" dirty="0" smtClean="0"/>
              <a:t>Reconciliation of characters</a:t>
            </a:r>
          </a:p>
          <a:p>
            <a:r>
              <a:rPr lang="en-GB" dirty="0" smtClean="0"/>
              <a:t>Festival, carnival, party, marriage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The council officials arrive to evict Johnny (p 7) </a:t>
            </a:r>
          </a:p>
          <a:p>
            <a:r>
              <a:rPr lang="en-GB" dirty="0" smtClean="0"/>
              <a:t>Pea, Tanya, Davey all come to the wood because (in Johnny's words) "half of them are safer here than they are at home". (p 98)</a:t>
            </a:r>
          </a:p>
          <a:p>
            <a:r>
              <a:rPr lang="en-GB" dirty="0" smtClean="0"/>
              <a:t>Johnny's friends betray him by urinating on him while he is unconscious (p 82)</a:t>
            </a:r>
          </a:p>
          <a:p>
            <a:r>
              <a:rPr lang="en-GB" dirty="0" smtClean="0"/>
              <a:t>Lee and Davey return to Johnny to say sorry (p 85)</a:t>
            </a:r>
          </a:p>
          <a:p>
            <a:r>
              <a:rPr lang="en-GB" dirty="0" smtClean="0"/>
              <a:t>Johnny delivers a speech about how they will feast and celebrate in his "kingdom" (p 50)</a:t>
            </a:r>
          </a:p>
          <a:p>
            <a:r>
              <a:rPr lang="en-GB" dirty="0" smtClean="0"/>
              <a:t>Phaedra realises that she will no longer be the May Queen after the end of the day.  (p 150)</a:t>
            </a:r>
          </a:p>
          <a:p>
            <a:r>
              <a:rPr lang="en-GB" dirty="0" smtClean="0"/>
              <a:t>Phaedra is dressed as a fairy (prologue and p 84)</a:t>
            </a:r>
          </a:p>
          <a:p>
            <a:r>
              <a:rPr lang="en-GB" dirty="0" smtClean="0"/>
              <a:t>Professor mistakes Ginger for a female university lecturer (p 7)</a:t>
            </a:r>
          </a:p>
          <a:p>
            <a:r>
              <a:rPr lang="en-GB" dirty="0" smtClean="0"/>
              <a:t>Johnny rejects Ginger at the end so that he can fight alone (p 106)</a:t>
            </a:r>
          </a:p>
          <a:p>
            <a:r>
              <a:rPr lang="en-GB" dirty="0" smtClean="0"/>
              <a:t>Lee explains to Pea that he doesn't want to have a relationship with her (p 72)</a:t>
            </a:r>
          </a:p>
          <a:p>
            <a:r>
              <a:rPr lang="en-GB" dirty="0" smtClean="0"/>
              <a:t>There is the village fair taking place off stage. (p 19)  </a:t>
            </a:r>
          </a:p>
          <a:p>
            <a:r>
              <a:rPr lang="en-GB" dirty="0" smtClean="0"/>
              <a:t>Johnny is barred from the pubs (p 14)</a:t>
            </a:r>
          </a:p>
          <a:p>
            <a:r>
              <a:rPr lang="en-GB" dirty="0" smtClean="0"/>
              <a:t>Lee and Davey leave singing (p 91)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4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2173</Words>
  <Application>Microsoft Office PowerPoint</Application>
  <PresentationFormat>Widescreen</PresentationFormat>
  <Paragraphs>178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Week 4 The Exam and Genre</vt:lpstr>
      <vt:lpstr>Reduce each to one word….</vt:lpstr>
      <vt:lpstr>Plays: dramatic and stylistic analysis.  Which is which?  Sort into A01, A02, and A03.</vt:lpstr>
      <vt:lpstr>AO1</vt:lpstr>
      <vt:lpstr>A02</vt:lpstr>
      <vt:lpstr>AO3</vt:lpstr>
      <vt:lpstr> What do you know about Shakespearean comedy?  What sort of things would you expect to see?</vt:lpstr>
      <vt:lpstr>Some Ingredients of a Shakespearean comedy – find some parallels in Jerusalem</vt:lpstr>
      <vt:lpstr>Some ideas.  What has happened to the order in Jerusalem?</vt:lpstr>
      <vt:lpstr>What do you notice?</vt:lpstr>
      <vt:lpstr>Order…  what has happened in Jerusalem?</vt:lpstr>
      <vt:lpstr>Aristotle (384-322 BC) provided a structure for the genre of tragedy </vt:lpstr>
      <vt:lpstr>Comedy or tragedy?</vt:lpstr>
      <vt:lpstr>Comedy or tragedy?</vt:lpstr>
      <vt:lpstr>Reading on…. p 18</vt:lpstr>
      <vt:lpstr>p 19</vt:lpstr>
      <vt:lpstr>p 20</vt:lpstr>
      <vt:lpstr>p 21</vt:lpstr>
      <vt:lpstr>Read on For Next Week… and…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Kinder</dc:creator>
  <cp:lastModifiedBy>Juliet Harrison</cp:lastModifiedBy>
  <cp:revision>12</cp:revision>
  <dcterms:created xsi:type="dcterms:W3CDTF">2020-09-23T07:49:19Z</dcterms:created>
  <dcterms:modified xsi:type="dcterms:W3CDTF">2020-09-28T07:35:01Z</dcterms:modified>
</cp:coreProperties>
</file>