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77" r:id="rId5"/>
    <p:sldId id="278" r:id="rId6"/>
    <p:sldId id="279" r:id="rId7"/>
    <p:sldId id="280"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3" r:id="rId22"/>
    <p:sldId id="284" r:id="rId23"/>
    <p:sldId id="285" r:id="rId24"/>
    <p:sldId id="28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76E42-307F-4A7C-9B08-61B85DBC8350}" type="datetimeFigureOut">
              <a:rPr lang="en-GB" smtClean="0"/>
              <a:t>23/09/2020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63603-8DFB-42FC-8855-2C14E5AF5E8E}" type="slidenum">
              <a:rPr lang="en-GB" smtClean="0"/>
              <a:t>‹#›</a:t>
            </a:fld>
            <a:endParaRPr lang="en-GB"/>
          </a:p>
        </p:txBody>
      </p:sp>
    </p:spTree>
    <p:extLst>
      <p:ext uri="{BB962C8B-B14F-4D97-AF65-F5344CB8AC3E}">
        <p14:creationId xmlns:p14="http://schemas.microsoft.com/office/powerpoint/2010/main" val="211769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Aims and objectives:  to revise chapter 2, to examine the AOs of A level English Lit; to introduce the concept of science and society; to examine the method by which to write a paragraph; to apply this knowledge to extracts from the text. 5 mins</a:t>
            </a:r>
            <a:endParaRPr lang="en-GB" dirty="0"/>
          </a:p>
        </p:txBody>
      </p:sp>
      <p:sp>
        <p:nvSpPr>
          <p:cNvPr id="4" name="Slide Number Placeholder 3"/>
          <p:cNvSpPr>
            <a:spLocks noGrp="1"/>
          </p:cNvSpPr>
          <p:nvPr>
            <p:ph type="sldNum" sz="quarter" idx="10"/>
          </p:nvPr>
        </p:nvSpPr>
        <p:spPr/>
        <p:txBody>
          <a:bodyPr/>
          <a:lstStyle/>
          <a:p>
            <a:fld id="{9DA563C3-F1DC-410F-8AE1-151E0A3186B4}" type="slidenum">
              <a:rPr lang="en-GB" smtClean="0"/>
              <a:t>1</a:t>
            </a:fld>
            <a:endParaRPr lang="en-GB"/>
          </a:p>
        </p:txBody>
      </p:sp>
    </p:spTree>
    <p:extLst>
      <p:ext uri="{BB962C8B-B14F-4D97-AF65-F5344CB8AC3E}">
        <p14:creationId xmlns:p14="http://schemas.microsoft.com/office/powerpoint/2010/main" val="192120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22</a:t>
            </a:fld>
            <a:endParaRPr lang="en-GB"/>
          </a:p>
        </p:txBody>
      </p:sp>
    </p:spTree>
    <p:extLst>
      <p:ext uri="{BB962C8B-B14F-4D97-AF65-F5344CB8AC3E}">
        <p14:creationId xmlns:p14="http://schemas.microsoft.com/office/powerpoint/2010/main" val="72565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23</a:t>
            </a:fld>
            <a:endParaRPr lang="en-GB"/>
          </a:p>
        </p:txBody>
      </p:sp>
    </p:spTree>
    <p:extLst>
      <p:ext uri="{BB962C8B-B14F-4D97-AF65-F5344CB8AC3E}">
        <p14:creationId xmlns:p14="http://schemas.microsoft.com/office/powerpoint/2010/main" val="427627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24</a:t>
            </a:fld>
            <a:endParaRPr lang="en-GB"/>
          </a:p>
        </p:txBody>
      </p:sp>
    </p:spTree>
    <p:extLst>
      <p:ext uri="{BB962C8B-B14F-4D97-AF65-F5344CB8AC3E}">
        <p14:creationId xmlns:p14="http://schemas.microsoft.com/office/powerpoint/2010/main" val="170151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a:t>
            </a:r>
            <a:r>
              <a:rPr lang="en-GB" baseline="0" dirty="0"/>
              <a:t> consequences on Chapter 2 around the class:  one person starts off with what happens in the first part of the first page, then the next person takes over etc. 10 mins  In response to this slide:  in pairs to reduce each AO to one word.  Compare words 10 mins</a:t>
            </a:r>
            <a:endParaRPr lang="en-GB" dirty="0"/>
          </a:p>
        </p:txBody>
      </p:sp>
      <p:sp>
        <p:nvSpPr>
          <p:cNvPr id="4" name="Slide Number Placeholder 3"/>
          <p:cNvSpPr>
            <a:spLocks noGrp="1"/>
          </p:cNvSpPr>
          <p:nvPr>
            <p:ph type="sldNum" sz="quarter" idx="10"/>
          </p:nvPr>
        </p:nvSpPr>
        <p:spPr/>
        <p:txBody>
          <a:bodyPr/>
          <a:lstStyle/>
          <a:p>
            <a:fld id="{9DA563C3-F1DC-410F-8AE1-151E0A3186B4}" type="slidenum">
              <a:rPr lang="en-GB" smtClean="0"/>
              <a:t>2</a:t>
            </a:fld>
            <a:endParaRPr lang="en-GB"/>
          </a:p>
        </p:txBody>
      </p:sp>
    </p:spTree>
    <p:extLst>
      <p:ext uri="{BB962C8B-B14F-4D97-AF65-F5344CB8AC3E}">
        <p14:creationId xmlns:p14="http://schemas.microsoft.com/office/powerpoint/2010/main" val="345193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on how to create</a:t>
            </a:r>
            <a:r>
              <a:rPr lang="en-GB" baseline="0" dirty="0"/>
              <a:t> a perfect paragraph. 5 mins</a:t>
            </a:r>
            <a:endParaRPr lang="en-GB" dirty="0"/>
          </a:p>
        </p:txBody>
      </p:sp>
      <p:sp>
        <p:nvSpPr>
          <p:cNvPr id="4" name="Slide Number Placeholder 3"/>
          <p:cNvSpPr>
            <a:spLocks noGrp="1"/>
          </p:cNvSpPr>
          <p:nvPr>
            <p:ph type="sldNum" sz="quarter" idx="10"/>
          </p:nvPr>
        </p:nvSpPr>
        <p:spPr/>
        <p:txBody>
          <a:bodyPr/>
          <a:lstStyle/>
          <a:p>
            <a:fld id="{9DA563C3-F1DC-410F-8AE1-151E0A3186B4}" type="slidenum">
              <a:rPr lang="en-GB" smtClean="0"/>
              <a:t>3</a:t>
            </a:fld>
            <a:endParaRPr lang="en-GB"/>
          </a:p>
        </p:txBody>
      </p:sp>
    </p:spTree>
    <p:extLst>
      <p:ext uri="{BB962C8B-B14F-4D97-AF65-F5344CB8AC3E}">
        <p14:creationId xmlns:p14="http://schemas.microsoft.com/office/powerpoint/2010/main" val="1742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way in which the author creates a sense of credibility is through the choice of setting….</a:t>
            </a:r>
          </a:p>
        </p:txBody>
      </p:sp>
      <p:sp>
        <p:nvSpPr>
          <p:cNvPr id="4" name="Slide Number Placeholder 3"/>
          <p:cNvSpPr>
            <a:spLocks noGrp="1"/>
          </p:cNvSpPr>
          <p:nvPr>
            <p:ph type="sldNum" sz="quarter" idx="10"/>
          </p:nvPr>
        </p:nvSpPr>
        <p:spPr/>
        <p:txBody>
          <a:bodyPr/>
          <a:lstStyle/>
          <a:p>
            <a:fld id="{A032D1A0-C805-4ABB-9285-8432061684D1}" type="slidenum">
              <a:rPr lang="en-GB" smtClean="0"/>
              <a:t>8</a:t>
            </a:fld>
            <a:endParaRPr lang="en-GB"/>
          </a:p>
        </p:txBody>
      </p:sp>
    </p:spTree>
    <p:extLst>
      <p:ext uri="{BB962C8B-B14F-4D97-AF65-F5344CB8AC3E}">
        <p14:creationId xmlns:p14="http://schemas.microsoft.com/office/powerpoint/2010/main" val="216146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 association with these images – to highlight the symbolic nature of the settings:  to create contrast etc</a:t>
            </a:r>
          </a:p>
        </p:txBody>
      </p:sp>
      <p:sp>
        <p:nvSpPr>
          <p:cNvPr id="4" name="Slide Number Placeholder 3"/>
          <p:cNvSpPr>
            <a:spLocks noGrp="1"/>
          </p:cNvSpPr>
          <p:nvPr>
            <p:ph type="sldNum" sz="quarter" idx="10"/>
          </p:nvPr>
        </p:nvSpPr>
        <p:spPr/>
        <p:txBody>
          <a:bodyPr/>
          <a:lstStyle/>
          <a:p>
            <a:fld id="{A032D1A0-C805-4ABB-9285-8432061684D1}" type="slidenum">
              <a:rPr lang="en-GB" smtClean="0"/>
              <a:t>9</a:t>
            </a:fld>
            <a:endParaRPr lang="en-GB"/>
          </a:p>
        </p:txBody>
      </p:sp>
    </p:spTree>
    <p:extLst>
      <p:ext uri="{BB962C8B-B14F-4D97-AF65-F5344CB8AC3E}">
        <p14:creationId xmlns:p14="http://schemas.microsoft.com/office/powerpoint/2010/main" val="182559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student has a list of settings – identify the function…. 15 mins</a:t>
            </a:r>
          </a:p>
        </p:txBody>
      </p:sp>
      <p:sp>
        <p:nvSpPr>
          <p:cNvPr id="4" name="Slide Number Placeholder 3"/>
          <p:cNvSpPr>
            <a:spLocks noGrp="1"/>
          </p:cNvSpPr>
          <p:nvPr>
            <p:ph type="sldNum" sz="quarter" idx="10"/>
          </p:nvPr>
        </p:nvSpPr>
        <p:spPr/>
        <p:txBody>
          <a:bodyPr/>
          <a:lstStyle/>
          <a:p>
            <a:fld id="{A032D1A0-C805-4ABB-9285-8432061684D1}" type="slidenum">
              <a:rPr lang="en-GB" smtClean="0"/>
              <a:t>17</a:t>
            </a:fld>
            <a:endParaRPr lang="en-GB"/>
          </a:p>
        </p:txBody>
      </p:sp>
    </p:spTree>
    <p:extLst>
      <p:ext uri="{BB962C8B-B14F-4D97-AF65-F5344CB8AC3E}">
        <p14:creationId xmlns:p14="http://schemas.microsoft.com/office/powerpoint/2010/main" val="179078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given an extract in their pairs.  Feedback ideas to the class.  15 mins</a:t>
            </a:r>
          </a:p>
        </p:txBody>
      </p:sp>
      <p:sp>
        <p:nvSpPr>
          <p:cNvPr id="4" name="Slide Number Placeholder 3"/>
          <p:cNvSpPr>
            <a:spLocks noGrp="1"/>
          </p:cNvSpPr>
          <p:nvPr>
            <p:ph type="sldNum" sz="quarter" idx="10"/>
          </p:nvPr>
        </p:nvSpPr>
        <p:spPr/>
        <p:txBody>
          <a:bodyPr/>
          <a:lstStyle/>
          <a:p>
            <a:fld id="{9DA563C3-F1DC-410F-8AE1-151E0A3186B4}" type="slidenum">
              <a:rPr lang="en-GB" smtClean="0"/>
              <a:t>18</a:t>
            </a:fld>
            <a:endParaRPr lang="en-GB"/>
          </a:p>
        </p:txBody>
      </p:sp>
    </p:spTree>
    <p:extLst>
      <p:ext uri="{BB962C8B-B14F-4D97-AF65-F5344CB8AC3E}">
        <p14:creationId xmlns:p14="http://schemas.microsoft.com/office/powerpoint/2010/main" val="423301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a perfect paragraph, with reference to these notes if they prefer.  15 mins</a:t>
            </a:r>
          </a:p>
        </p:txBody>
      </p:sp>
      <p:sp>
        <p:nvSpPr>
          <p:cNvPr id="4" name="Slide Number Placeholder 3"/>
          <p:cNvSpPr>
            <a:spLocks noGrp="1"/>
          </p:cNvSpPr>
          <p:nvPr>
            <p:ph type="sldNum" sz="quarter" idx="10"/>
          </p:nvPr>
        </p:nvSpPr>
        <p:spPr/>
        <p:txBody>
          <a:bodyPr/>
          <a:lstStyle/>
          <a:p>
            <a:fld id="{9DA563C3-F1DC-410F-8AE1-151E0A3186B4}" type="slidenum">
              <a:rPr lang="en-GB" smtClean="0"/>
              <a:t>19</a:t>
            </a:fld>
            <a:endParaRPr lang="en-GB"/>
          </a:p>
        </p:txBody>
      </p:sp>
    </p:spTree>
    <p:extLst>
      <p:ext uri="{BB962C8B-B14F-4D97-AF65-F5344CB8AC3E}">
        <p14:creationId xmlns:p14="http://schemas.microsoft.com/office/powerpoint/2010/main" val="410779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21</a:t>
            </a:fld>
            <a:endParaRPr lang="en-GB"/>
          </a:p>
        </p:txBody>
      </p:sp>
    </p:spTree>
    <p:extLst>
      <p:ext uri="{BB962C8B-B14F-4D97-AF65-F5344CB8AC3E}">
        <p14:creationId xmlns:p14="http://schemas.microsoft.com/office/powerpoint/2010/main" val="235511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4C2576-41DA-4ED3-B04E-D3C381194C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398971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C2576-41DA-4ED3-B04E-D3C381194C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268870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C2576-41DA-4ED3-B04E-D3C381194C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36306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C2576-41DA-4ED3-B04E-D3C381194C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5957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C2576-41DA-4ED3-B04E-D3C381194C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9882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4C2576-41DA-4ED3-B04E-D3C381194C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386702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4C2576-41DA-4ED3-B04E-D3C381194CE4}"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337981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4C2576-41DA-4ED3-B04E-D3C381194CE4}"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132558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C2576-41DA-4ED3-B04E-D3C381194CE4}"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387234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C2576-41DA-4ED3-B04E-D3C381194C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8402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C2576-41DA-4ED3-B04E-D3C381194C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80FDA-D14D-495E-9E8C-B3A2B56B3592}" type="slidenum">
              <a:rPr lang="en-GB" smtClean="0"/>
              <a:t>‹#›</a:t>
            </a:fld>
            <a:endParaRPr lang="en-GB"/>
          </a:p>
        </p:txBody>
      </p:sp>
    </p:spTree>
    <p:extLst>
      <p:ext uri="{BB962C8B-B14F-4D97-AF65-F5344CB8AC3E}">
        <p14:creationId xmlns:p14="http://schemas.microsoft.com/office/powerpoint/2010/main" val="217599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2576-41DA-4ED3-B04E-D3C381194CE4}" type="datetimeFigureOut">
              <a:rPr lang="en-GB" smtClean="0"/>
              <a:t>23/09/2020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80FDA-D14D-495E-9E8C-B3A2B56B3592}" type="slidenum">
              <a:rPr lang="en-GB" smtClean="0"/>
              <a:t>‹#›</a:t>
            </a:fld>
            <a:endParaRPr lang="en-GB"/>
          </a:p>
        </p:txBody>
      </p:sp>
    </p:spTree>
    <p:extLst>
      <p:ext uri="{BB962C8B-B14F-4D97-AF65-F5344CB8AC3E}">
        <p14:creationId xmlns:p14="http://schemas.microsoft.com/office/powerpoint/2010/main" val="209102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468" y="-341405"/>
            <a:ext cx="9144000" cy="2387600"/>
          </a:xfrm>
        </p:spPr>
        <p:txBody>
          <a:bodyPr/>
          <a:lstStyle/>
          <a:p>
            <a:r>
              <a:rPr lang="en-GB" dirty="0" smtClean="0"/>
              <a:t>Week 3 – Never Let Me Go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1387">
            <a:off x="-72058" y="2637632"/>
            <a:ext cx="7208522" cy="3643256"/>
          </a:xfrm>
          <a:prstGeom prst="rect">
            <a:avLst/>
          </a:prstGeom>
        </p:spPr>
      </p:pic>
      <p:sp>
        <p:nvSpPr>
          <p:cNvPr id="3" name="Subtitle 2"/>
          <p:cNvSpPr>
            <a:spLocks noGrp="1"/>
          </p:cNvSpPr>
          <p:nvPr>
            <p:ph type="subTitle" idx="1"/>
          </p:nvPr>
        </p:nvSpPr>
        <p:spPr>
          <a:xfrm>
            <a:off x="78377" y="2468014"/>
            <a:ext cx="9144000" cy="1655762"/>
          </a:xfrm>
        </p:spPr>
        <p:txBody>
          <a:bodyPr/>
          <a:lstStyle/>
          <a:p>
            <a:r>
              <a:rPr lang="en-GB" dirty="0"/>
              <a:t>Assessment Objectives and the Perfect Paragraph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474" y="1881050"/>
            <a:ext cx="2452571" cy="4486411"/>
          </a:xfrm>
          <a:prstGeom prst="rect">
            <a:avLst/>
          </a:prstGeom>
        </p:spPr>
      </p:pic>
    </p:spTree>
    <p:extLst>
      <p:ext uri="{BB962C8B-B14F-4D97-AF65-F5344CB8AC3E}">
        <p14:creationId xmlns:p14="http://schemas.microsoft.com/office/powerpoint/2010/main" val="203203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75" b="11971"/>
          <a:stretch/>
        </p:blipFill>
        <p:spPr>
          <a:xfrm>
            <a:off x="2531906" y="876659"/>
            <a:ext cx="7320548" cy="4848637"/>
          </a:xfrm>
          <a:prstGeom prst="rect">
            <a:avLst/>
          </a:prstGeom>
        </p:spPr>
      </p:pic>
    </p:spTree>
    <p:extLst>
      <p:ext uri="{BB962C8B-B14F-4D97-AF65-F5344CB8AC3E}">
        <p14:creationId xmlns:p14="http://schemas.microsoft.com/office/powerpoint/2010/main" val="447237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3587" y="1143000"/>
            <a:ext cx="8124825" cy="4572000"/>
          </a:xfrm>
          <a:prstGeom prst="rect">
            <a:avLst/>
          </a:prstGeom>
        </p:spPr>
      </p:pic>
    </p:spTree>
    <p:extLst>
      <p:ext uri="{BB962C8B-B14F-4D97-AF65-F5344CB8AC3E}">
        <p14:creationId xmlns:p14="http://schemas.microsoft.com/office/powerpoint/2010/main" val="2409835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2320" y="1287860"/>
            <a:ext cx="5902210" cy="4420961"/>
          </a:xfrm>
          <a:prstGeom prst="rect">
            <a:avLst/>
          </a:prstGeom>
        </p:spPr>
      </p:pic>
    </p:spTree>
    <p:extLst>
      <p:ext uri="{BB962C8B-B14F-4D97-AF65-F5344CB8AC3E}">
        <p14:creationId xmlns:p14="http://schemas.microsoft.com/office/powerpoint/2010/main" val="142637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347" y="984738"/>
            <a:ext cx="9706707" cy="2031325"/>
          </a:xfrm>
          <a:prstGeom prst="rect">
            <a:avLst/>
          </a:prstGeom>
        </p:spPr>
        <p:txBody>
          <a:bodyPr wrap="square">
            <a:spAutoFit/>
          </a:bodyPr>
          <a:lstStyle/>
          <a:p>
            <a:pPr algn="ctr"/>
            <a:r>
              <a:rPr lang="en-GB" sz="3600" b="1" dirty="0"/>
              <a:t>The Function of Setting – a few ideas:</a:t>
            </a:r>
          </a:p>
          <a:p>
            <a:pPr algn="ctr"/>
            <a:endParaRPr lang="en-GB" dirty="0"/>
          </a:p>
          <a:p>
            <a:pPr marL="342900" indent="-342900">
              <a:buFont typeface="Arial" panose="020B0604020202020204" pitchFamily="34" charset="0"/>
              <a:buChar char="•"/>
            </a:pPr>
            <a:r>
              <a:rPr lang="en-GB" sz="2400" b="1" dirty="0"/>
              <a:t>To create the illusion of reality within the novel  (</a:t>
            </a:r>
            <a:r>
              <a:rPr lang="en-GB" sz="2400" b="1" i="1" dirty="0"/>
              <a:t>referential function</a:t>
            </a:r>
            <a:r>
              <a:rPr lang="en-GB" sz="2400" b="1" dirty="0"/>
              <a:t>)  </a:t>
            </a:r>
          </a:p>
          <a:p>
            <a:pPr marL="342900" indent="-342900">
              <a:buFont typeface="Arial" panose="020B0604020202020204" pitchFamily="34" charset="0"/>
              <a:buChar char="•"/>
            </a:pPr>
            <a:r>
              <a:rPr lang="en-GB" sz="2400" b="1" dirty="0">
                <a:solidFill>
                  <a:srgbClr val="FF0000"/>
                </a:solidFill>
              </a:rPr>
              <a:t>In other words: this is a fictional place where the fictional characters could actually exist.</a:t>
            </a:r>
            <a:endParaRPr lang="en-GB" sz="2400" b="1" dirty="0"/>
          </a:p>
        </p:txBody>
      </p:sp>
    </p:spTree>
    <p:extLst>
      <p:ext uri="{BB962C8B-B14F-4D97-AF65-F5344CB8AC3E}">
        <p14:creationId xmlns:p14="http://schemas.microsoft.com/office/powerpoint/2010/main" val="13042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1028343"/>
            <a:ext cx="10311618" cy="3046988"/>
          </a:xfrm>
          <a:prstGeom prst="rect">
            <a:avLst/>
          </a:prstGeom>
        </p:spPr>
        <p:txBody>
          <a:bodyPr wrap="square">
            <a:spAutoFit/>
          </a:bodyPr>
          <a:lstStyle/>
          <a:p>
            <a:pPr marL="342900" indent="-342900">
              <a:buFont typeface="Arial" panose="020B0604020202020204" pitchFamily="34" charset="0"/>
              <a:buChar char="•"/>
            </a:pPr>
            <a:r>
              <a:rPr lang="en-GB" sz="3200" b="1" dirty="0"/>
              <a:t>To imitate the “real” world outside the novel (by using place names, names of cars </a:t>
            </a:r>
            <a:r>
              <a:rPr lang="en-GB" sz="3200" b="1" dirty="0" err="1"/>
              <a:t>etc</a:t>
            </a:r>
            <a:r>
              <a:rPr lang="en-GB" sz="3200" b="1" dirty="0"/>
              <a:t>) (</a:t>
            </a:r>
            <a:r>
              <a:rPr lang="en-GB" sz="3200" b="1" i="1" dirty="0" err="1"/>
              <a:t>verisimilitudinal</a:t>
            </a:r>
            <a:r>
              <a:rPr lang="en-GB" sz="3200" b="1" i="1" dirty="0"/>
              <a:t> function</a:t>
            </a:r>
            <a:r>
              <a:rPr lang="en-GB" sz="3200" b="1" dirty="0"/>
              <a:t>)</a:t>
            </a:r>
          </a:p>
          <a:p>
            <a:pPr marL="342900" indent="-342900">
              <a:buFont typeface="Arial" panose="020B0604020202020204" pitchFamily="34" charset="0"/>
              <a:buChar char="•"/>
            </a:pPr>
            <a:r>
              <a:rPr lang="en-GB" sz="3200" b="1" dirty="0">
                <a:solidFill>
                  <a:srgbClr val="FF0000"/>
                </a:solidFill>
              </a:rPr>
              <a:t>I O W: this novel is not disconnected from our world completely.</a:t>
            </a:r>
          </a:p>
          <a:p>
            <a:endParaRPr lang="en-GB" sz="3200" b="1" dirty="0">
              <a:solidFill>
                <a:srgbClr val="FF0000"/>
              </a:solidFill>
            </a:endParaRPr>
          </a:p>
        </p:txBody>
      </p:sp>
    </p:spTree>
    <p:extLst>
      <p:ext uri="{BB962C8B-B14F-4D97-AF65-F5344CB8AC3E}">
        <p14:creationId xmlns:p14="http://schemas.microsoft.com/office/powerpoint/2010/main" val="33345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926" y="1582340"/>
            <a:ext cx="8328074" cy="3816429"/>
          </a:xfrm>
          <a:prstGeom prst="rect">
            <a:avLst/>
          </a:prstGeom>
        </p:spPr>
        <p:txBody>
          <a:bodyPr wrap="square">
            <a:spAutoFit/>
          </a:bodyPr>
          <a:lstStyle/>
          <a:p>
            <a:pPr marL="342900" indent="-342900">
              <a:buFont typeface="Arial" panose="020B0604020202020204" pitchFamily="34" charset="0"/>
              <a:buChar char="•"/>
            </a:pPr>
            <a:r>
              <a:rPr lang="en-GB" sz="2800" b="1" dirty="0"/>
              <a:t>To build up atmosphere or to suggest a message (in the use of repetitions or contrasts, for example) (</a:t>
            </a:r>
            <a:r>
              <a:rPr lang="en-GB" sz="2800" b="1" i="1" dirty="0"/>
              <a:t>symbolic function</a:t>
            </a:r>
            <a:r>
              <a:rPr lang="en-GB" sz="2800" b="1" dirty="0"/>
              <a:t>)</a:t>
            </a:r>
          </a:p>
          <a:p>
            <a:pPr marL="342900" indent="-342900">
              <a:buFont typeface="Arial" panose="020B0604020202020204" pitchFamily="34" charset="0"/>
              <a:buChar char="•"/>
            </a:pPr>
            <a:r>
              <a:rPr lang="en-GB" sz="2800" b="1" dirty="0">
                <a:solidFill>
                  <a:srgbClr val="FF0000"/>
                </a:solidFill>
              </a:rPr>
              <a:t>I O W:   these two settings contrast dramatically because of the type of people who live there/because different settings allow different actions to happen/the contrasts heighten our perception of each setting etc.  </a:t>
            </a:r>
          </a:p>
          <a:p>
            <a:endParaRPr lang="en-GB" b="1" dirty="0">
              <a:solidFill>
                <a:srgbClr val="FF0000"/>
              </a:solidFill>
            </a:endParaRPr>
          </a:p>
        </p:txBody>
      </p:sp>
    </p:spTree>
    <p:extLst>
      <p:ext uri="{BB962C8B-B14F-4D97-AF65-F5344CB8AC3E}">
        <p14:creationId xmlns:p14="http://schemas.microsoft.com/office/powerpoint/2010/main" val="35856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92" y="1491175"/>
            <a:ext cx="9242474" cy="2677656"/>
          </a:xfrm>
          <a:prstGeom prst="rect">
            <a:avLst/>
          </a:prstGeom>
        </p:spPr>
        <p:txBody>
          <a:bodyPr wrap="square">
            <a:spAutoFit/>
          </a:bodyPr>
          <a:lstStyle/>
          <a:p>
            <a:pPr marL="342900" indent="-342900">
              <a:buFont typeface="Arial" panose="020B0604020202020204" pitchFamily="34" charset="0"/>
              <a:buChar char="•"/>
            </a:pPr>
            <a:r>
              <a:rPr lang="en-GB" sz="2800" b="1" dirty="0"/>
              <a:t>To suggest or reveal a character’s state of mind as a parallel becomes obvious between the setting and the character (</a:t>
            </a:r>
            <a:r>
              <a:rPr lang="en-GB" sz="2800" b="1" i="1" dirty="0"/>
              <a:t>analogical function</a:t>
            </a:r>
            <a:r>
              <a:rPr lang="en-GB" sz="2800" b="1" dirty="0"/>
              <a:t>)</a:t>
            </a:r>
          </a:p>
          <a:p>
            <a:pPr marL="342900" indent="-342900">
              <a:buFont typeface="Arial" panose="020B0604020202020204" pitchFamily="34" charset="0"/>
              <a:buChar char="•"/>
            </a:pPr>
            <a:r>
              <a:rPr lang="en-GB" sz="2800" b="1" dirty="0">
                <a:solidFill>
                  <a:srgbClr val="FF0000"/>
                </a:solidFill>
              </a:rPr>
              <a:t>I O W:  this is the same setting, but the adjectives used/the focus is very different – it is the character whose perception has altered.</a:t>
            </a:r>
          </a:p>
        </p:txBody>
      </p:sp>
    </p:spTree>
    <p:extLst>
      <p:ext uri="{BB962C8B-B14F-4D97-AF65-F5344CB8AC3E}">
        <p14:creationId xmlns:p14="http://schemas.microsoft.com/office/powerpoint/2010/main" val="39049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Settings – what function do each of these have?</a:t>
            </a:r>
          </a:p>
        </p:txBody>
      </p:sp>
      <p:sp>
        <p:nvSpPr>
          <p:cNvPr id="3" name="Content Placeholder 2"/>
          <p:cNvSpPr>
            <a:spLocks noGrp="1"/>
          </p:cNvSpPr>
          <p:nvPr>
            <p:ph idx="1"/>
          </p:nvPr>
        </p:nvSpPr>
        <p:spPr/>
        <p:txBody>
          <a:bodyPr>
            <a:normAutofit fontScale="40000" lnSpcReduction="20000"/>
          </a:bodyPr>
          <a:lstStyle/>
          <a:p>
            <a:r>
              <a:rPr lang="en-GB" dirty="0"/>
              <a:t>The pond lay to the south of the house.  To get there you went to the back entrance, and down the narrow twisting path, pushing past the overgrown bracken that, in the early autumn, would still be blocking your way.  p25</a:t>
            </a:r>
          </a:p>
          <a:p>
            <a:r>
              <a:rPr lang="en-GB" dirty="0"/>
              <a:t>The way the sound travelled across the water was hard to predict; if people wanted to eavesdrop, it was the easiest thing to walk down the outer path and crouch in the bushes on the other side of the pond. p25</a:t>
            </a:r>
          </a:p>
          <a:p>
            <a:r>
              <a:rPr lang="en-GB" dirty="0"/>
              <a:t>It was well into October by then, but the sun was out that day… p25</a:t>
            </a:r>
          </a:p>
          <a:p>
            <a:r>
              <a:rPr lang="en-GB" dirty="0"/>
              <a:t>We were in Room 7 on a sunny winter’s morning. p32</a:t>
            </a:r>
          </a:p>
          <a:p>
            <a:r>
              <a:rPr lang="en-GB" dirty="0" err="1"/>
              <a:t>Hailsham</a:t>
            </a:r>
            <a:r>
              <a:rPr lang="en-GB" dirty="0"/>
              <a:t> stood in a smooth hollow with fields rising on all sides.  That meant that from almost any of the classroom windows in the main house – and even from the pavilion – you had a good view of the long narrow road that came down across the fields and arrived at the main gate.  p34</a:t>
            </a:r>
          </a:p>
          <a:p>
            <a:r>
              <a:rPr lang="en-GB" dirty="0"/>
              <a:t>The afternoon Madame’s car was spotted coming across the fields, it was windy and sunny, with a few storm clouds starting to gather.  p34</a:t>
            </a:r>
          </a:p>
          <a:p>
            <a:r>
              <a:rPr lang="en-GB" dirty="0"/>
              <a:t>We were in the library, sitting around the big oak table.  I remember there was a log burning in the fire-place… p40</a:t>
            </a:r>
          </a:p>
          <a:p>
            <a:r>
              <a:rPr lang="en-GB" dirty="0" err="1"/>
              <a:t>Hailsham</a:t>
            </a:r>
            <a:r>
              <a:rPr lang="en-GB" dirty="0"/>
              <a:t> was full of hiding places, indoors and out:  cupboards, nooks, bushes, hedges.  p43</a:t>
            </a:r>
          </a:p>
          <a:p>
            <a:r>
              <a:rPr lang="en-GB" dirty="0"/>
              <a:t>The little footpath that went all round the back of the main house was a real favourite of mine.  It followed all the nooks, all the extensions; you had to squeeze past shrubs, you went under two ivy-covered arches and through a rusted gate.  All the time you could peer in through the windows, one after the other.  I suppose part of the reason I like the path so much was because I was never sure if it was out of bounds.  p44</a:t>
            </a:r>
          </a:p>
          <a:p>
            <a:r>
              <a:rPr lang="en-GB" dirty="0"/>
              <a:t>Because more and more these days, I’ll be driving past fields on a long afternoon, or maybe drinking my coffee in front of a huge window in motorway service station… p45</a:t>
            </a:r>
          </a:p>
          <a:p>
            <a:r>
              <a:rPr lang="en-GB" dirty="0"/>
              <a:t>We’re in the open, under a warm sun, so it’s probably the sandpit in the Infants’ play area… p45</a:t>
            </a:r>
          </a:p>
          <a:p>
            <a:r>
              <a:rPr lang="en-GB" dirty="0"/>
              <a:t>The woods were at the top of the hill that rose behind </a:t>
            </a:r>
            <a:r>
              <a:rPr lang="en-GB" dirty="0" err="1"/>
              <a:t>Hailsham</a:t>
            </a:r>
            <a:r>
              <a:rPr lang="en-GB" dirty="0"/>
              <a:t> House.  All we could see really was a dark fringe of trees, but I certainly wasn’t the only one of my age to feel their presence day and night.  p49</a:t>
            </a:r>
          </a:p>
          <a:p>
            <a:r>
              <a:rPr lang="en-GB" dirty="0"/>
              <a:t>Even now, if I’m driving on a long grey road… p55</a:t>
            </a:r>
          </a:p>
          <a:p>
            <a:endParaRPr lang="en-GB" dirty="0"/>
          </a:p>
        </p:txBody>
      </p:sp>
    </p:spTree>
    <p:extLst>
      <p:ext uri="{BB962C8B-B14F-4D97-AF65-F5344CB8AC3E}">
        <p14:creationId xmlns:p14="http://schemas.microsoft.com/office/powerpoint/2010/main" val="258092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does the writer attempt to make the story credible? </a:t>
            </a:r>
            <a:r>
              <a:rPr lang="en-GB" sz="3100" dirty="0"/>
              <a:t>(e.g. voice, </a:t>
            </a:r>
            <a:r>
              <a:rPr lang="en-GB" sz="3100" dirty="0" err="1"/>
              <a:t>verisimilitudinal</a:t>
            </a:r>
            <a:r>
              <a:rPr lang="en-GB" sz="3100" dirty="0"/>
              <a:t> function of setting, referential function of setting, semantic field of numbers)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This was all a long time ago so I might have some of it wrong; but my memory of it is that my approaching Tommy that afternoon was part of a phase I was going through around that time – something to do with compulsively setting myself challenges – and I’d more or less forgotten all about it when Tommy stopped me a few days later.</a:t>
            </a:r>
          </a:p>
          <a:p>
            <a:pPr marL="0" indent="0">
              <a:buNone/>
            </a:pPr>
            <a:r>
              <a:rPr lang="en-GB" dirty="0"/>
              <a:t>I don’t know how it was where you were, but at </a:t>
            </a:r>
            <a:r>
              <a:rPr lang="en-GB" dirty="0" err="1"/>
              <a:t>Hailsham</a:t>
            </a:r>
            <a:r>
              <a:rPr lang="en-GB" dirty="0"/>
              <a:t> we had to have some form of medical almost every week – usually up in Room 18 at the very top of the house – with stern Nurse Trisha, or Crow Face, as we called her.  That sunny morning a crowd of us was going up the central stair case to be examine by her, while another lot she’d just finished with was on its way down.  So the stairwell was filled with echoing noise, and I was climbing the steps head down, just following the heels of the person in front, when a voice near me went:  “Kath!”</a:t>
            </a:r>
          </a:p>
          <a:p>
            <a:endParaRPr lang="en-GB" dirty="0"/>
          </a:p>
        </p:txBody>
      </p:sp>
    </p:spTree>
    <p:extLst>
      <p:ext uri="{BB962C8B-B14F-4D97-AF65-F5344CB8AC3E}">
        <p14:creationId xmlns:p14="http://schemas.microsoft.com/office/powerpoint/2010/main" val="1287510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Close Analysis</a:t>
            </a:r>
          </a:p>
        </p:txBody>
      </p:sp>
      <p:sp>
        <p:nvSpPr>
          <p:cNvPr id="3" name="Content Placeholder 2"/>
          <p:cNvSpPr>
            <a:spLocks noGrp="1"/>
          </p:cNvSpPr>
          <p:nvPr>
            <p:ph idx="1"/>
          </p:nvPr>
        </p:nvSpPr>
        <p:spPr>
          <a:xfrm>
            <a:off x="5519350" y="1825625"/>
            <a:ext cx="5834449" cy="4351338"/>
          </a:xfrm>
        </p:spPr>
        <p:txBody>
          <a:bodyPr>
            <a:normAutofit fontScale="70000" lnSpcReduction="20000"/>
          </a:bodyPr>
          <a:lstStyle/>
          <a:p>
            <a:pPr marL="0" indent="0">
              <a:buNone/>
            </a:pPr>
            <a:r>
              <a:rPr lang="en-GB" dirty="0"/>
              <a:t>This was all a long time ago so I might have some of it wrong; but my memory of it is that my approaching Tommy that afternoon was part of a phase I was going through around that time – something to do with compulsively setting myself challenges – and I’d more or less forgotten all about it when Tommy stopped me a few days later.</a:t>
            </a:r>
          </a:p>
          <a:p>
            <a:pPr marL="0" indent="0">
              <a:buNone/>
            </a:pPr>
            <a:r>
              <a:rPr lang="en-GB" dirty="0"/>
              <a:t>I don’t know how it was where you were, but at </a:t>
            </a:r>
            <a:r>
              <a:rPr lang="en-GB" dirty="0" err="1"/>
              <a:t>Hailsham</a:t>
            </a:r>
            <a:r>
              <a:rPr lang="en-GB" dirty="0"/>
              <a:t> we had to have some form of medical almost every week – usually up in Room 18 at the very top of the house – with stern Nurse Trisha, or Crow Face, as we called her.  That sunny morning a crowd of us was going up the central stair case to be examine by her, while another lot she’d just finished with was on its way down.  So the stairwell was filled with echoing noise, and I was climbing the steps head down, just following the heels of the person in front, when a voice near me went:  “Kath!”</a:t>
            </a:r>
          </a:p>
        </p:txBody>
      </p:sp>
      <p:sp>
        <p:nvSpPr>
          <p:cNvPr id="4" name="TextBox 3"/>
          <p:cNvSpPr txBox="1"/>
          <p:nvPr/>
        </p:nvSpPr>
        <p:spPr>
          <a:xfrm>
            <a:off x="980303" y="1589903"/>
            <a:ext cx="4193059" cy="5078313"/>
          </a:xfrm>
          <a:prstGeom prst="rect">
            <a:avLst/>
          </a:prstGeom>
          <a:noFill/>
        </p:spPr>
        <p:txBody>
          <a:bodyPr wrap="square" rtlCol="0">
            <a:spAutoFit/>
          </a:bodyPr>
          <a:lstStyle/>
          <a:p>
            <a:pPr marL="285750" indent="-285750">
              <a:buFont typeface="Arial" panose="020B0604020202020204" pitchFamily="34" charset="0"/>
              <a:buChar char="•"/>
            </a:pPr>
            <a:r>
              <a:rPr lang="en-GB" dirty="0"/>
              <a:t>Inclusion of question of unreliability:  undermining the certainty of the narrative voice</a:t>
            </a:r>
          </a:p>
          <a:p>
            <a:pPr marL="285750" indent="-285750">
              <a:buFont typeface="Arial" panose="020B0604020202020204" pitchFamily="34" charset="0"/>
              <a:buChar char="•"/>
            </a:pPr>
            <a:r>
              <a:rPr lang="en-GB" dirty="0"/>
              <a:t>Use of hyphens to create the sense of the spoken voice:  attempting to engage the reader</a:t>
            </a:r>
          </a:p>
          <a:p>
            <a:pPr marL="285750" indent="-285750">
              <a:buFont typeface="Arial" panose="020B0604020202020204" pitchFamily="34" charset="0"/>
              <a:buChar char="•"/>
            </a:pPr>
            <a:r>
              <a:rPr lang="en-GB" dirty="0"/>
              <a:t>Assumption of shared experience of Kathy and the reader:  shared society.</a:t>
            </a:r>
          </a:p>
          <a:p>
            <a:pPr marL="285750" indent="-285750">
              <a:buFont typeface="Arial" panose="020B0604020202020204" pitchFamily="34" charset="0"/>
              <a:buChar char="•"/>
            </a:pPr>
            <a:r>
              <a:rPr lang="en-GB" dirty="0"/>
              <a:t>Broken, elliptical sentences – creating sense of immediacy, of the thought process</a:t>
            </a:r>
          </a:p>
          <a:p>
            <a:pPr marL="285750" indent="-285750">
              <a:buFont typeface="Arial" panose="020B0604020202020204" pitchFamily="34" charset="0"/>
              <a:buChar char="•"/>
            </a:pPr>
            <a:r>
              <a:rPr lang="en-GB" dirty="0"/>
              <a:t>Science is part of the normality of this society – in the form of a medical and examination</a:t>
            </a:r>
          </a:p>
          <a:p>
            <a:pPr marL="285750" indent="-285750">
              <a:buFont typeface="Arial" panose="020B0604020202020204" pitchFamily="34" charset="0"/>
              <a:buChar char="•"/>
            </a:pPr>
            <a:r>
              <a:rPr lang="en-GB" dirty="0"/>
              <a:t>“finished with” suggests a casualness</a:t>
            </a:r>
          </a:p>
          <a:p>
            <a:pPr marL="285750" indent="-285750">
              <a:buFont typeface="Arial" panose="020B0604020202020204" pitchFamily="34" charset="0"/>
              <a:buChar char="•"/>
            </a:pPr>
            <a:r>
              <a:rPr lang="en-GB" dirty="0"/>
              <a:t>“following the heels”:  sense of acceptance of fate </a:t>
            </a:r>
          </a:p>
          <a:p>
            <a:endParaRPr lang="en-GB" dirty="0"/>
          </a:p>
        </p:txBody>
      </p:sp>
    </p:spTree>
    <p:extLst>
      <p:ext uri="{BB962C8B-B14F-4D97-AF65-F5344CB8AC3E}">
        <p14:creationId xmlns:p14="http://schemas.microsoft.com/office/powerpoint/2010/main" val="36327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Assessment Objectives and </a:t>
            </a:r>
            <a:r>
              <a:rPr lang="en-GB" dirty="0" smtClean="0"/>
              <a:t>weightings.  Can you reduce them to one wor</a:t>
            </a:r>
            <a:r>
              <a:rPr lang="en-GB" dirty="0" smtClean="0"/>
              <a:t>d each?</a:t>
            </a:r>
            <a:r>
              <a:rPr lang="en-GB" dirty="0" smtClean="0"/>
              <a:t> </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solidFill>
                  <a:srgbClr val="0070C0"/>
                </a:solidFill>
              </a:rPr>
              <a:t>AO1</a:t>
            </a:r>
            <a:r>
              <a:rPr lang="en-GB" dirty="0"/>
              <a:t> Articulate informed, personal and creative responses to literary texts, using associated concepts and terminology, and coherent, accurate written expression </a:t>
            </a:r>
            <a:r>
              <a:rPr lang="en-GB" dirty="0" smtClean="0">
                <a:solidFill>
                  <a:srgbClr val="FF0000"/>
                </a:solidFill>
              </a:rPr>
              <a:t>5%</a:t>
            </a:r>
          </a:p>
          <a:p>
            <a:r>
              <a:rPr lang="en-GB" dirty="0" smtClean="0"/>
              <a:t>A01 Writing</a:t>
            </a:r>
            <a:endParaRPr lang="en-GB" dirty="0"/>
          </a:p>
          <a:p>
            <a:r>
              <a:rPr lang="en-GB" dirty="0">
                <a:solidFill>
                  <a:srgbClr val="0070C0"/>
                </a:solidFill>
              </a:rPr>
              <a:t>AO2 </a:t>
            </a:r>
            <a:r>
              <a:rPr lang="en-GB" dirty="0"/>
              <a:t>Analyse ways in which meanings are shaped in literary texts </a:t>
            </a:r>
            <a:r>
              <a:rPr lang="en-GB" dirty="0">
                <a:solidFill>
                  <a:srgbClr val="FF0000"/>
                </a:solidFill>
              </a:rPr>
              <a:t>5</a:t>
            </a:r>
            <a:r>
              <a:rPr lang="en-GB" dirty="0" smtClean="0">
                <a:solidFill>
                  <a:srgbClr val="FF0000"/>
                </a:solidFill>
              </a:rPr>
              <a:t>%</a:t>
            </a:r>
          </a:p>
          <a:p>
            <a:r>
              <a:rPr lang="en-GB" dirty="0" smtClean="0"/>
              <a:t>A02 Analysis</a:t>
            </a:r>
            <a:endParaRPr lang="en-GB" dirty="0"/>
          </a:p>
          <a:p>
            <a:r>
              <a:rPr lang="en-GB" dirty="0" smtClean="0">
                <a:solidFill>
                  <a:srgbClr val="0070C0"/>
                </a:solidFill>
              </a:rPr>
              <a:t>AO3 </a:t>
            </a:r>
            <a:r>
              <a:rPr lang="en-GB" dirty="0"/>
              <a:t>Demonstrate understanding of the significance and </a:t>
            </a:r>
            <a:r>
              <a:rPr lang="en-GB" dirty="0" smtClean="0"/>
              <a:t>influence </a:t>
            </a:r>
            <a:r>
              <a:rPr lang="en-GB" dirty="0"/>
              <a:t>of the contexts in which literary texts are written and received </a:t>
            </a:r>
            <a:r>
              <a:rPr lang="en-GB" dirty="0">
                <a:solidFill>
                  <a:srgbClr val="FF0000"/>
                </a:solidFill>
              </a:rPr>
              <a:t> 5</a:t>
            </a:r>
            <a:r>
              <a:rPr lang="en-GB" dirty="0" smtClean="0">
                <a:solidFill>
                  <a:srgbClr val="FF0000"/>
                </a:solidFill>
              </a:rPr>
              <a:t>%</a:t>
            </a:r>
          </a:p>
          <a:p>
            <a:r>
              <a:rPr lang="en-GB" dirty="0" smtClean="0"/>
              <a:t>A03 Context</a:t>
            </a:r>
            <a:endParaRPr lang="en-GB" dirty="0"/>
          </a:p>
          <a:p>
            <a:r>
              <a:rPr lang="en-GB" dirty="0" smtClean="0">
                <a:solidFill>
                  <a:srgbClr val="0070C0"/>
                </a:solidFill>
              </a:rPr>
              <a:t>AO4</a:t>
            </a:r>
            <a:r>
              <a:rPr lang="en-GB" dirty="0" smtClean="0"/>
              <a:t> </a:t>
            </a:r>
            <a:r>
              <a:rPr lang="en-GB" dirty="0"/>
              <a:t>Explore connections across literary texts </a:t>
            </a:r>
            <a:r>
              <a:rPr lang="en-GB" dirty="0">
                <a:solidFill>
                  <a:srgbClr val="FF0000"/>
                </a:solidFill>
              </a:rPr>
              <a:t>5</a:t>
            </a:r>
            <a:r>
              <a:rPr lang="en-GB" dirty="0" smtClean="0">
                <a:solidFill>
                  <a:srgbClr val="FF0000"/>
                </a:solidFill>
              </a:rPr>
              <a:t>%</a:t>
            </a:r>
          </a:p>
          <a:p>
            <a:r>
              <a:rPr lang="en-GB" dirty="0" smtClean="0"/>
              <a:t>A04 Connections</a:t>
            </a:r>
            <a:endParaRPr lang="en-GB" dirty="0"/>
          </a:p>
          <a:p>
            <a:endParaRPr lang="en-GB" dirty="0"/>
          </a:p>
        </p:txBody>
      </p:sp>
    </p:spTree>
    <p:extLst>
      <p:ext uri="{BB962C8B-B14F-4D97-AF65-F5344CB8AC3E}">
        <p14:creationId xmlns:p14="http://schemas.microsoft.com/office/powerpoint/2010/main" val="4248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using the extract that you have been given….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Write a piece of analysis using the Perfect Paragraph structure, answering the question “How does the writer attempt to make the story credible”?</a:t>
            </a:r>
          </a:p>
          <a:p>
            <a:pPr marL="514350" indent="-514350">
              <a:buFont typeface="+mj-lt"/>
              <a:buAutoNum type="arabicPeriod"/>
            </a:pPr>
            <a:r>
              <a:rPr lang="en-GB" dirty="0" smtClean="0"/>
              <a:t>Topic sentence</a:t>
            </a:r>
          </a:p>
          <a:p>
            <a:pPr marL="514350" indent="-514350">
              <a:buFont typeface="+mj-lt"/>
              <a:buAutoNum type="arabicPeriod"/>
            </a:pPr>
            <a:r>
              <a:rPr lang="en-GB" dirty="0" smtClean="0"/>
              <a:t>Specific point</a:t>
            </a:r>
          </a:p>
          <a:p>
            <a:pPr marL="514350" indent="-514350">
              <a:buFont typeface="+mj-lt"/>
              <a:buAutoNum type="arabicPeriod"/>
            </a:pPr>
            <a:r>
              <a:rPr lang="en-GB" dirty="0" smtClean="0"/>
              <a:t>Quote</a:t>
            </a:r>
          </a:p>
          <a:p>
            <a:pPr marL="514350" indent="-514350">
              <a:buFont typeface="+mj-lt"/>
              <a:buAutoNum type="arabicPeriod"/>
            </a:pPr>
            <a:r>
              <a:rPr lang="en-GB" dirty="0" smtClean="0"/>
              <a:t>Analysis</a:t>
            </a:r>
          </a:p>
          <a:p>
            <a:pPr marL="514350" indent="-514350">
              <a:buFont typeface="+mj-lt"/>
              <a:buAutoNum type="arabicPeriod"/>
            </a:pPr>
            <a:r>
              <a:rPr lang="en-GB" dirty="0" smtClean="0"/>
              <a:t>Wider context</a:t>
            </a:r>
          </a:p>
          <a:p>
            <a:pPr marL="514350" indent="-514350">
              <a:buFont typeface="+mj-lt"/>
              <a:buAutoNum type="arabicPeriod"/>
            </a:pPr>
            <a:r>
              <a:rPr lang="en-GB" dirty="0" smtClean="0"/>
              <a:t>Link back to question and onto next paragraph.</a:t>
            </a:r>
          </a:p>
          <a:p>
            <a:endParaRPr lang="en-GB" dirty="0"/>
          </a:p>
          <a:p>
            <a:r>
              <a:rPr lang="en-GB" dirty="0" smtClean="0"/>
              <a:t>You have 10 minutes to complete this task.</a:t>
            </a:r>
            <a:endParaRPr lang="en-GB" dirty="0"/>
          </a:p>
        </p:txBody>
      </p:sp>
    </p:spTree>
    <p:extLst>
      <p:ext uri="{BB962C8B-B14F-4D97-AF65-F5344CB8AC3E}">
        <p14:creationId xmlns:p14="http://schemas.microsoft.com/office/powerpoint/2010/main" val="1135227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r>
              <a:rPr lang="en-GB" dirty="0" smtClean="0"/>
              <a:t>?  </a:t>
            </a:r>
            <a:endParaRPr lang="en-GB" dirty="0"/>
          </a:p>
        </p:txBody>
      </p:sp>
      <p:sp>
        <p:nvSpPr>
          <p:cNvPr id="3" name="Content Placeholder 2"/>
          <p:cNvSpPr>
            <a:spLocks noGrp="1"/>
          </p:cNvSpPr>
          <p:nvPr>
            <p:ph idx="1"/>
          </p:nvPr>
        </p:nvSpPr>
        <p:spPr/>
        <p:txBody>
          <a:bodyPr/>
          <a:lstStyle/>
          <a:p>
            <a:r>
              <a:rPr lang="en-GB" dirty="0"/>
              <a:t>I saw a few of the incidents myself.  But mostly I heard about them, and when I did, I quizzed people until I’d got a more or less full account.  There were more temper tantrums, like the time Tommy was supposed to have heaved over two desks in Room 14, spilling all the contents on the floor, while the rest of the class, having escaped onto the landing, barricaded the door to stop him coming out</a:t>
            </a:r>
            <a:r>
              <a:rPr lang="en-GB" dirty="0" smtClean="0"/>
              <a:t>. p 14</a:t>
            </a:r>
            <a:endParaRPr lang="en-GB" dirty="0"/>
          </a:p>
        </p:txBody>
      </p:sp>
    </p:spTree>
    <p:extLst>
      <p:ext uri="{BB962C8B-B14F-4D97-AF65-F5344CB8AC3E}">
        <p14:creationId xmlns:p14="http://schemas.microsoft.com/office/powerpoint/2010/main" val="206494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r>
              <a:rPr lang="en-GB" dirty="0"/>
              <a:t>Looking back now, I can see why the Exchanges became so important to us.  For a start, they were our only means, aside from the Sales – the Sales were something else, which I’ll come to later – of building up a collection of personal possessions.  … Ruth and I often found ourselves remembering these things a few years ago, when I was caring for her down at the recovery centre in Dover</a:t>
            </a:r>
            <a:r>
              <a:rPr lang="en-GB" dirty="0" smtClean="0"/>
              <a:t>. p 16</a:t>
            </a:r>
            <a:endParaRPr lang="en-GB" dirty="0"/>
          </a:p>
        </p:txBody>
      </p:sp>
    </p:spTree>
    <p:extLst>
      <p:ext uri="{BB962C8B-B14F-4D97-AF65-F5344CB8AC3E}">
        <p14:creationId xmlns:p14="http://schemas.microsoft.com/office/powerpoint/2010/main" val="195660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r>
              <a:rPr lang="en-GB" dirty="0"/>
              <a:t>I’m not sure when the big temper tantrums started.  My own memory of it is that Tommy was always known for his temper, even in the Infants, but he claimed to me they only began after the teasing got bad.  Anyway, it was those temper tantrums that really got people going, escalating everything, and around the time I’m talking about – the summer of our Senior 2, when we were thirteen – that was when the persecution reached its peak</a:t>
            </a:r>
            <a:r>
              <a:rPr lang="en-GB" dirty="0" smtClean="0"/>
              <a:t>. pp 20-21</a:t>
            </a:r>
            <a:endParaRPr lang="en-GB" dirty="0"/>
          </a:p>
        </p:txBody>
      </p:sp>
    </p:spTree>
    <p:extLst>
      <p:ext uri="{BB962C8B-B14F-4D97-AF65-F5344CB8AC3E}">
        <p14:creationId xmlns:p14="http://schemas.microsoft.com/office/powerpoint/2010/main" val="413669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I was mystified, and decided to probe him a bit the next time we could talk in private.  The chance came along before too long, when I was lining up for lunch and spotted him a few places ahead in the queue.</a:t>
            </a:r>
          </a:p>
          <a:p>
            <a:pPr marL="0" indent="0">
              <a:buNone/>
            </a:pPr>
            <a:r>
              <a:rPr lang="en-GB" dirty="0"/>
              <a:t>I suppose this might sound odd, but at </a:t>
            </a:r>
            <a:r>
              <a:rPr lang="en-GB" dirty="0" err="1"/>
              <a:t>Hailsham</a:t>
            </a:r>
            <a:r>
              <a:rPr lang="en-GB" dirty="0"/>
              <a:t>, the lunch queue </a:t>
            </a:r>
            <a:r>
              <a:rPr lang="en-GB" i="1" dirty="0"/>
              <a:t>was</a:t>
            </a:r>
            <a:r>
              <a:rPr lang="en-GB" dirty="0"/>
              <a:t> one of the better places to have a private talk</a:t>
            </a:r>
            <a:r>
              <a:rPr lang="en-GB" dirty="0" smtClean="0"/>
              <a:t>. p 22</a:t>
            </a:r>
            <a:endParaRPr lang="en-GB" dirty="0"/>
          </a:p>
        </p:txBody>
      </p:sp>
    </p:spTree>
    <p:extLst>
      <p:ext uri="{BB962C8B-B14F-4D97-AF65-F5344CB8AC3E}">
        <p14:creationId xmlns:p14="http://schemas.microsoft.com/office/powerpoint/2010/main" val="3003828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Read on, in preparation for a quiz and work on Chapters Three, Four and Five for next week.</a:t>
            </a:r>
            <a:endParaRPr lang="en-GB" dirty="0"/>
          </a:p>
        </p:txBody>
      </p:sp>
      <p:sp>
        <p:nvSpPr>
          <p:cNvPr id="3" name="Content Placeholder 2"/>
          <p:cNvSpPr>
            <a:spLocks noGrp="1"/>
          </p:cNvSpPr>
          <p:nvPr>
            <p:ph idx="1"/>
          </p:nvPr>
        </p:nvSpPr>
        <p:spPr/>
        <p:txBody>
          <a:bodyPr/>
          <a:lstStyle/>
          <a:p>
            <a:r>
              <a:rPr lang="en-GB" dirty="0" smtClean="0"/>
              <a:t>Please bring in your annotated texts to class.</a:t>
            </a:r>
          </a:p>
          <a:p>
            <a:endParaRPr lang="en-GB" dirty="0" smtClean="0"/>
          </a:p>
          <a:p>
            <a:r>
              <a:rPr lang="en-GB" dirty="0" smtClean="0"/>
              <a:t>You should look in particular at </a:t>
            </a:r>
          </a:p>
          <a:p>
            <a:endParaRPr lang="en-GB" dirty="0"/>
          </a:p>
          <a:p>
            <a:r>
              <a:rPr lang="en-GB" dirty="0" smtClean="0"/>
              <a:t>the function of setting, </a:t>
            </a:r>
          </a:p>
          <a:p>
            <a:r>
              <a:rPr lang="en-GB" dirty="0" smtClean="0"/>
              <a:t>the narrative voice, </a:t>
            </a:r>
          </a:p>
          <a:p>
            <a:r>
              <a:rPr lang="en-GB" dirty="0" smtClean="0"/>
              <a:t>the narrative choices, </a:t>
            </a:r>
          </a:p>
          <a:p>
            <a:r>
              <a:rPr lang="en-GB" dirty="0" smtClean="0"/>
              <a:t>at patterns of lexis, syntax and imagery.</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277" y="3572934"/>
            <a:ext cx="2530590" cy="2277532"/>
          </a:xfrm>
          <a:prstGeom prst="rect">
            <a:avLst/>
          </a:prstGeom>
        </p:spPr>
      </p:pic>
    </p:spTree>
    <p:extLst>
      <p:ext uri="{BB962C8B-B14F-4D97-AF65-F5344CB8AC3E}">
        <p14:creationId xmlns:p14="http://schemas.microsoft.com/office/powerpoint/2010/main" val="2623699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Perfect Paragraph:  e.g. how does the writer attempt to make his story believable?</a:t>
            </a:r>
          </a:p>
        </p:txBody>
      </p:sp>
      <p:sp>
        <p:nvSpPr>
          <p:cNvPr id="3" name="Content Placeholder 2"/>
          <p:cNvSpPr>
            <a:spLocks noGrp="1"/>
          </p:cNvSpPr>
          <p:nvPr>
            <p:ph idx="1"/>
          </p:nvPr>
        </p:nvSpPr>
        <p:spPr/>
        <p:txBody>
          <a:bodyPr>
            <a:normAutofit fontScale="85000" lnSpcReduction="20000"/>
          </a:bodyPr>
          <a:lstStyle/>
          <a:p>
            <a:r>
              <a:rPr lang="en-GB" dirty="0">
                <a:solidFill>
                  <a:srgbClr val="0070C0"/>
                </a:solidFill>
              </a:rPr>
              <a:t>Topic sentence – link to question  </a:t>
            </a:r>
            <a:r>
              <a:rPr lang="en-GB" dirty="0"/>
              <a:t>Ishiguro creates a parallel society within </a:t>
            </a:r>
            <a:r>
              <a:rPr lang="en-GB" i="1" dirty="0"/>
              <a:t>Never Let Me Go </a:t>
            </a:r>
            <a:r>
              <a:rPr lang="en-GB" dirty="0"/>
              <a:t>that is set in the 1990s in England</a:t>
            </a:r>
          </a:p>
          <a:p>
            <a:r>
              <a:rPr lang="en-GB" dirty="0">
                <a:solidFill>
                  <a:srgbClr val="0070C0"/>
                </a:solidFill>
              </a:rPr>
              <a:t>Specific point   </a:t>
            </a:r>
            <a:r>
              <a:rPr lang="en-GB" dirty="0"/>
              <a:t>This forces the reader to read against the grain, as Kathy presumes that the reader shares her own experiences</a:t>
            </a:r>
          </a:p>
          <a:p>
            <a:r>
              <a:rPr lang="en-GB" dirty="0">
                <a:solidFill>
                  <a:srgbClr val="0070C0"/>
                </a:solidFill>
              </a:rPr>
              <a:t>Quote</a:t>
            </a:r>
            <a:r>
              <a:rPr lang="en-GB" dirty="0"/>
              <a:t> In her statement that “I don’t know how it was where you were”</a:t>
            </a:r>
          </a:p>
          <a:p>
            <a:r>
              <a:rPr lang="en-GB" dirty="0">
                <a:solidFill>
                  <a:srgbClr val="0070C0"/>
                </a:solidFill>
              </a:rPr>
              <a:t>Analysis</a:t>
            </a:r>
            <a:r>
              <a:rPr lang="en-GB" dirty="0"/>
              <a:t> we are addressed in the second pronoun “you”, but the past tense of “were” suggests that  we have experienced a similar childhood.  Logically, this would leave the reader nearing completion.</a:t>
            </a:r>
          </a:p>
          <a:p>
            <a:r>
              <a:rPr lang="en-GB" dirty="0">
                <a:solidFill>
                  <a:srgbClr val="0070C0"/>
                </a:solidFill>
              </a:rPr>
              <a:t>Context – wider angle </a:t>
            </a:r>
            <a:r>
              <a:rPr lang="en-GB" dirty="0"/>
              <a:t>The first person narrative voice enables Ishiguro to create the society of the novel through a limited viewpoint, that assumes that the world of carers and donations is normality.</a:t>
            </a:r>
            <a:endParaRPr lang="en-GB" dirty="0">
              <a:solidFill>
                <a:srgbClr val="0070C0"/>
              </a:solidFill>
            </a:endParaRPr>
          </a:p>
          <a:p>
            <a:r>
              <a:rPr lang="en-GB" dirty="0">
                <a:solidFill>
                  <a:srgbClr val="0070C0"/>
                </a:solidFill>
              </a:rPr>
              <a:t>Link back to question – and on to next paragraph  </a:t>
            </a:r>
            <a:r>
              <a:rPr lang="en-GB" dirty="0"/>
              <a:t>The use of the first person narrator helps to increase the credibility of the novel, creating a link between the world of the novel and that of the reader.</a:t>
            </a:r>
            <a:endParaRPr lang="en-US" dirty="0"/>
          </a:p>
          <a:p>
            <a:endParaRPr lang="en-GB" dirty="0"/>
          </a:p>
        </p:txBody>
      </p:sp>
    </p:spTree>
    <p:extLst>
      <p:ext uri="{BB962C8B-B14F-4D97-AF65-F5344CB8AC3E}">
        <p14:creationId xmlns:p14="http://schemas.microsoft.com/office/powerpoint/2010/main" val="350093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on through Chapter 1… a few things to note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 6 "Driving around the country now" – adverb of time ("now") shifts the reader back to the present tense of narration.  Also worth noting the repeated activity of driving ("I go on driving…" "I drive"  "I was driving" (p 6) see Chapter 10 "I'll be driving…")</a:t>
            </a:r>
          </a:p>
          <a:p>
            <a:r>
              <a:rPr lang="en-GB" dirty="0" smtClean="0"/>
              <a:t>p 6 "misty" suggests confusion.  Fog will become increasingly obvious at the close of the novel</a:t>
            </a:r>
          </a:p>
          <a:p>
            <a:r>
              <a:rPr lang="en-GB" dirty="0" smtClean="0"/>
              <a:t>p 6 "empty stretch" – desolate nature of the landscape through which Kathy drives increases the sense of her isolation and sadness</a:t>
            </a:r>
          </a:p>
          <a:p>
            <a:r>
              <a:rPr lang="en-GB" dirty="0" smtClean="0"/>
              <a:t>p 6 role of the pavilion – a space that is outside the institution of </a:t>
            </a:r>
            <a:r>
              <a:rPr lang="en-GB" dirty="0" err="1" smtClean="0"/>
              <a:t>Hailsham</a:t>
            </a:r>
            <a:r>
              <a:rPr lang="en-GB" dirty="0" smtClean="0"/>
              <a:t>, and beyond the surveillance of the guardians – evidence of this in the repeated reference to "hide out" and "hidden away"</a:t>
            </a:r>
          </a:p>
          <a:p>
            <a:r>
              <a:rPr lang="en-GB" dirty="0" smtClean="0"/>
              <a:t>p 6 also repeated reference to "closest" (p 7) and "best friends" foregrounds the importance of this to Kathy</a:t>
            </a:r>
          </a:p>
          <a:p>
            <a:endParaRPr lang="en-GB" dirty="0" smtClean="0"/>
          </a:p>
          <a:p>
            <a:endParaRPr lang="en-GB" dirty="0"/>
          </a:p>
        </p:txBody>
      </p:sp>
    </p:spTree>
    <p:extLst>
      <p:ext uri="{BB962C8B-B14F-4D97-AF65-F5344CB8AC3E}">
        <p14:creationId xmlns:p14="http://schemas.microsoft.com/office/powerpoint/2010/main" val="11919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7 and p 8</a:t>
            </a:r>
            <a:endParaRPr lang="en-GB" dirty="0"/>
          </a:p>
        </p:txBody>
      </p:sp>
      <p:sp>
        <p:nvSpPr>
          <p:cNvPr id="3" name="Content Placeholder 2"/>
          <p:cNvSpPr>
            <a:spLocks noGrp="1"/>
          </p:cNvSpPr>
          <p:nvPr>
            <p:ph idx="1"/>
          </p:nvPr>
        </p:nvSpPr>
        <p:spPr/>
        <p:txBody>
          <a:bodyPr/>
          <a:lstStyle/>
          <a:p>
            <a:r>
              <a:rPr lang="en-GB" dirty="0" smtClean="0"/>
              <a:t>Analogical function of the setting to suggest Kathy's happiness – "bright sunshine"</a:t>
            </a:r>
          </a:p>
          <a:p>
            <a:r>
              <a:rPr lang="en-GB" dirty="0" smtClean="0"/>
              <a:t>Repeated references to windows, ("gathered around the windows" throughout the novel, as characters observe others, while remaining separate from them</a:t>
            </a:r>
          </a:p>
          <a:p>
            <a:r>
              <a:rPr lang="en-GB" dirty="0" smtClean="0"/>
              <a:t>p 8 sense of her fallibility ("Maybe I'm remembering it wrong…") unreliable narrator.  Seen also on P 10 and 11 in her expression of uncertainty "I suppose"</a:t>
            </a:r>
          </a:p>
          <a:p>
            <a:r>
              <a:rPr lang="en-GB" dirty="0" smtClean="0"/>
              <a:t>p 8 Tommy's first tantrum</a:t>
            </a:r>
          </a:p>
          <a:p>
            <a:endParaRPr lang="en-GB" dirty="0"/>
          </a:p>
        </p:txBody>
      </p:sp>
    </p:spTree>
    <p:extLst>
      <p:ext uri="{BB962C8B-B14F-4D97-AF65-F5344CB8AC3E}">
        <p14:creationId xmlns:p14="http://schemas.microsoft.com/office/powerpoint/2010/main" val="35561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9 - 12</a:t>
            </a:r>
            <a:endParaRPr lang="en-GB" dirty="0"/>
          </a:p>
        </p:txBody>
      </p:sp>
      <p:sp>
        <p:nvSpPr>
          <p:cNvPr id="3" name="Content Placeholder 2"/>
          <p:cNvSpPr>
            <a:spLocks noGrp="1"/>
          </p:cNvSpPr>
          <p:nvPr>
            <p:ph idx="1"/>
          </p:nvPr>
        </p:nvSpPr>
        <p:spPr/>
        <p:txBody>
          <a:bodyPr/>
          <a:lstStyle/>
          <a:p>
            <a:r>
              <a:rPr lang="en-GB" dirty="0" smtClean="0"/>
              <a:t>Repeated tantrum in Chapter 22, seen, too, in the lexis – (E.g. "Jumble of swear words" (p 9) and "jumbled swear words" (</a:t>
            </a:r>
            <a:r>
              <a:rPr lang="en-GB" dirty="0" err="1" smtClean="0"/>
              <a:t>Ch</a:t>
            </a:r>
            <a:r>
              <a:rPr lang="en-GB" dirty="0" smtClean="0"/>
              <a:t> 22) "nearest fence post" (p 9) "the fence post" (</a:t>
            </a:r>
            <a:r>
              <a:rPr lang="en-GB" dirty="0" err="1" smtClean="0"/>
              <a:t>Ch</a:t>
            </a:r>
            <a:r>
              <a:rPr lang="en-GB" dirty="0" smtClean="0"/>
              <a:t> 22) "flinging his limbs" (p 9) and "flinging his fists" (</a:t>
            </a:r>
            <a:r>
              <a:rPr lang="en-GB" dirty="0" err="1" smtClean="0"/>
              <a:t>Ch</a:t>
            </a:r>
            <a:r>
              <a:rPr lang="en-GB" dirty="0" smtClean="0"/>
              <a:t> 22) </a:t>
            </a:r>
            <a:r>
              <a:rPr lang="en-GB" dirty="0" err="1" smtClean="0"/>
              <a:t>etc</a:t>
            </a:r>
            <a:endParaRPr lang="en-GB" dirty="0" smtClean="0"/>
          </a:p>
          <a:p>
            <a:r>
              <a:rPr lang="en-GB" dirty="0" smtClean="0"/>
              <a:t>First reference to the importance of possessions to the clones, here it is Tommy's T shirt ("the one he was so proud of…").  They hold onto things because they have so little, and they lose so much.</a:t>
            </a:r>
          </a:p>
          <a:p>
            <a:r>
              <a:rPr lang="en-GB" dirty="0" smtClean="0"/>
              <a:t>Often the characters "walk away" or "turn away" at the end of the chapters, but their separations are temporary – they have nowhere else to go. </a:t>
            </a:r>
          </a:p>
          <a:p>
            <a:endParaRPr lang="en-GB" dirty="0"/>
          </a:p>
        </p:txBody>
      </p:sp>
    </p:spTree>
    <p:extLst>
      <p:ext uri="{BB962C8B-B14F-4D97-AF65-F5344CB8AC3E}">
        <p14:creationId xmlns:p14="http://schemas.microsoft.com/office/powerpoint/2010/main" val="38815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Consequences </a:t>
            </a:r>
            <a:r>
              <a:rPr lang="en-GB" dirty="0"/>
              <a:t> </a:t>
            </a:r>
            <a:r>
              <a:rPr lang="en-GB" dirty="0" smtClean="0"/>
              <a:t>- Chapter 2:  o</a:t>
            </a:r>
            <a:r>
              <a:rPr lang="en-GB" dirty="0" smtClean="0"/>
              <a:t>ne student starts the story from the start of the chapter, then the next student takes over from them.</a:t>
            </a:r>
            <a:br>
              <a:rPr lang="en-GB" dirty="0" smtClean="0"/>
            </a:br>
            <a:endParaRPr lang="en-GB" dirty="0"/>
          </a:p>
        </p:txBody>
      </p:sp>
      <p:sp>
        <p:nvSpPr>
          <p:cNvPr id="3" name="Content Placeholder 2"/>
          <p:cNvSpPr>
            <a:spLocks noGrp="1"/>
          </p:cNvSpPr>
          <p:nvPr>
            <p:ph idx="1"/>
          </p:nvPr>
        </p:nvSpPr>
        <p:spPr>
          <a:xfrm>
            <a:off x="838200" y="1837267"/>
            <a:ext cx="10811933" cy="5020733"/>
          </a:xfrm>
        </p:spPr>
        <p:txBody>
          <a:bodyPr>
            <a:normAutofit fontScale="77500" lnSpcReduction="20000"/>
          </a:bodyPr>
          <a:lstStyle/>
          <a:p>
            <a:r>
              <a:rPr lang="en-GB" dirty="0" smtClean="0"/>
              <a:t>p13 Realisation that the clones have a medical every week</a:t>
            </a:r>
          </a:p>
          <a:p>
            <a:r>
              <a:rPr lang="en-GB" dirty="0" smtClean="0"/>
              <a:t>p 14 Tommy tries to apologise to Kathy.  She feels embarrassed</a:t>
            </a:r>
          </a:p>
          <a:p>
            <a:r>
              <a:rPr lang="en-GB" dirty="0" smtClean="0"/>
              <a:t>p 15  Exposition – we hear about past tantrums.  Ruth is not sympathetic – "he's got to change his attitude" – the difference in their characters is already obvious</a:t>
            </a:r>
          </a:p>
          <a:p>
            <a:r>
              <a:rPr lang="en-GB" dirty="0" smtClean="0"/>
              <a:t>p 16 Explanation of exchanges, where their art work is exchanged for tokens, which the clones use to buy other students' artwork</a:t>
            </a:r>
          </a:p>
          <a:p>
            <a:r>
              <a:rPr lang="en-GB" dirty="0" smtClean="0"/>
              <a:t>p 17 Conversation with Ruth in Dover.</a:t>
            </a:r>
          </a:p>
          <a:p>
            <a:r>
              <a:rPr lang="en-GB" dirty="0" smtClean="0"/>
              <a:t>p 18 Conversation about poetry with Ruth</a:t>
            </a:r>
          </a:p>
          <a:p>
            <a:r>
              <a:rPr lang="en-GB" dirty="0" smtClean="0"/>
              <a:t>p 19 Revelation that Tommy can't draw (elephant incident)</a:t>
            </a:r>
          </a:p>
          <a:p>
            <a:r>
              <a:rPr lang="en-GB" dirty="0" smtClean="0"/>
              <a:t>p 20 Explanation that this is why the other clones started to reject him</a:t>
            </a:r>
          </a:p>
          <a:p>
            <a:r>
              <a:rPr lang="en-GB" dirty="0" smtClean="0"/>
              <a:t>p 21 Unexplained cessation of Tommy's tantrums</a:t>
            </a:r>
          </a:p>
          <a:p>
            <a:r>
              <a:rPr lang="en-GB" dirty="0" smtClean="0"/>
              <a:t>p 22 Kathy decides to ask him what has happened</a:t>
            </a:r>
          </a:p>
          <a:p>
            <a:r>
              <a:rPr lang="en-GB" dirty="0" smtClean="0"/>
              <a:t>p 23 Tommy reveals that it is related to something Miss Lucy said to him</a:t>
            </a:r>
          </a:p>
          <a:p>
            <a:r>
              <a:rPr lang="en-GB" dirty="0" smtClean="0"/>
              <a:t>p 24 He says that he will explain it to her later, down at the pond.</a:t>
            </a:r>
          </a:p>
          <a:p>
            <a:endParaRPr lang="en-GB" dirty="0" smtClean="0"/>
          </a:p>
        </p:txBody>
      </p:sp>
    </p:spTree>
    <p:extLst>
      <p:ext uri="{BB962C8B-B14F-4D97-AF65-F5344CB8AC3E}">
        <p14:creationId xmlns:p14="http://schemas.microsoft.com/office/powerpoint/2010/main" val="31447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Never Let Me Go</a:t>
            </a:r>
          </a:p>
        </p:txBody>
      </p:sp>
      <p:sp>
        <p:nvSpPr>
          <p:cNvPr id="3" name="Subtitle 2"/>
          <p:cNvSpPr>
            <a:spLocks noGrp="1"/>
          </p:cNvSpPr>
          <p:nvPr>
            <p:ph type="subTitle" idx="1"/>
          </p:nvPr>
        </p:nvSpPr>
        <p:spPr/>
        <p:txBody>
          <a:bodyPr/>
          <a:lstStyle/>
          <a:p>
            <a:r>
              <a:rPr lang="en-GB" dirty="0"/>
              <a:t>Chapter 3 and 4, setting and genre</a:t>
            </a:r>
          </a:p>
        </p:txBody>
      </p:sp>
    </p:spTree>
    <p:extLst>
      <p:ext uri="{BB962C8B-B14F-4D97-AF65-F5344CB8AC3E}">
        <p14:creationId xmlns:p14="http://schemas.microsoft.com/office/powerpoint/2010/main" val="320641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75279" y="1037967"/>
            <a:ext cx="7420656" cy="4643895"/>
          </a:xfrm>
          <a:prstGeom prst="rect">
            <a:avLst/>
          </a:prstGeom>
        </p:spPr>
      </p:pic>
    </p:spTree>
    <p:extLst>
      <p:ext uri="{BB962C8B-B14F-4D97-AF65-F5344CB8AC3E}">
        <p14:creationId xmlns:p14="http://schemas.microsoft.com/office/powerpoint/2010/main" val="2938070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2798</Words>
  <Application>Microsoft Office PowerPoint</Application>
  <PresentationFormat>Widescreen</PresentationFormat>
  <Paragraphs>134</Paragraphs>
  <Slides>25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Week 3 – Never Let Me Go</vt:lpstr>
      <vt:lpstr>Assessment Objectives and weightings.  Can you reduce them to one word each?  </vt:lpstr>
      <vt:lpstr>Perfect Paragraph:  e.g. how does the writer attempt to make his story believable?</vt:lpstr>
      <vt:lpstr>Reading on through Chapter 1… a few things to note</vt:lpstr>
      <vt:lpstr>p 7 and p 8</vt:lpstr>
      <vt:lpstr>p 9 - 12</vt:lpstr>
      <vt:lpstr>Consequences  - Chapter 2:  one student starts the story from the start of the chapter, then the next student takes over from them. </vt:lpstr>
      <vt:lpstr>Never Let Me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Settings – what function do each of these have?</vt:lpstr>
      <vt:lpstr>How does the writer attempt to make the story credible? (e.g. voice, verisimilitudinal function of setting, referential function of setting, semantic field of numbers)</vt:lpstr>
      <vt:lpstr>Close Analysis</vt:lpstr>
      <vt:lpstr>Your Task:  using the extract that you have been given….</vt:lpstr>
      <vt:lpstr>How does the writer attempt to make the story credible?  </vt:lpstr>
      <vt:lpstr>How does the writer attempt to make the story credible?</vt:lpstr>
      <vt:lpstr>How does the writer attempt to make the story credible?</vt:lpstr>
      <vt:lpstr>How does the writer attempt to make the story credible?</vt:lpstr>
      <vt:lpstr>Read on, in preparation for a quiz and work on Chapters Three, Four and Five for 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 Never Let Me Go</dc:title>
  <dc:creator>David Kinder</dc:creator>
  <cp:lastModifiedBy>David Kinder</cp:lastModifiedBy>
  <cp:revision>7</cp:revision>
  <dcterms:created xsi:type="dcterms:W3CDTF">2020-09-23T09:43:11Z</dcterms:created>
  <dcterms:modified xsi:type="dcterms:W3CDTF">2020-09-23T10:49:01Z</dcterms:modified>
</cp:coreProperties>
</file>