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handoutMasterIdLst>
    <p:handoutMasterId r:id="rId21"/>
  </p:handoutMasterIdLst>
  <p:sldIdLst>
    <p:sldId id="275" r:id="rId2"/>
    <p:sldId id="256" r:id="rId3"/>
    <p:sldId id="257" r:id="rId4"/>
    <p:sldId id="259" r:id="rId5"/>
    <p:sldId id="260" r:id="rId6"/>
    <p:sldId id="261" r:id="rId7"/>
    <p:sldId id="268" r:id="rId8"/>
    <p:sldId id="269" r:id="rId9"/>
    <p:sldId id="277" r:id="rId10"/>
    <p:sldId id="280" r:id="rId11"/>
    <p:sldId id="271" r:id="rId12"/>
    <p:sldId id="270" r:id="rId13"/>
    <p:sldId id="278" r:id="rId14"/>
    <p:sldId id="279" r:id="rId15"/>
    <p:sldId id="276" r:id="rId16"/>
    <p:sldId id="272" r:id="rId17"/>
    <p:sldId id="273" r:id="rId18"/>
    <p:sldId id="274" r:id="rId19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1304" autoAdjust="0"/>
  </p:normalViewPr>
  <p:slideViewPr>
    <p:cSldViewPr>
      <p:cViewPr varScale="1">
        <p:scale>
          <a:sx n="90" d="100"/>
          <a:sy n="90" d="100"/>
        </p:scale>
        <p:origin x="2136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D30DD1-9DB8-45C1-8B6D-869E36771AA6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78F05A-973F-4669-ADE4-6ECB785FB5A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93432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1D5229-7A75-4F4C-B055-F49AE6D31F2A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E8A9908-4951-4052-9730-0DF8C1FF807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72792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A9908-4951-4052-9730-0DF8C1FF8075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706536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Work with person sat</a:t>
            </a:r>
            <a:r>
              <a:rPr lang="en-GB" baseline="0" dirty="0" smtClean="0"/>
              <a:t> next to.</a:t>
            </a:r>
          </a:p>
          <a:p>
            <a:r>
              <a:rPr lang="en-GB" baseline="0" dirty="0" smtClean="0"/>
              <a:t>Compare with other class mates.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A9908-4951-4052-9730-0DF8C1FF8075}" type="slidenum">
              <a:rPr lang="en-GB" smtClean="0"/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831787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A9908-4951-4052-9730-0DF8C1FF8075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845906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A9908-4951-4052-9730-0DF8C1FF8075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965165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A9908-4951-4052-9730-0DF8C1FF8075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694283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A9908-4951-4052-9730-0DF8C1FF8075}" type="slidenum">
              <a:rPr lang="en-GB" smtClean="0"/>
              <a:t>18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28920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A9908-4951-4052-9730-0DF8C1FF8075}" type="slidenum">
              <a:rPr lang="en-GB" smtClean="0"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001122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i="1" dirty="0" smtClean="0">
                <a:solidFill>
                  <a:srgbClr val="7030A0"/>
                </a:solidFill>
              </a:rPr>
              <a:t>Write your ideas on a post-it note and stick it on the whiteboard.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A9908-4951-4052-9730-0DF8C1FF8075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8688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A9908-4951-4052-9730-0DF8C1FF8075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961695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A9908-4951-4052-9730-0DF8C1FF8075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8022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A9908-4951-4052-9730-0DF8C1FF8075}" type="slidenum">
              <a:rPr lang="en-GB" smtClean="0"/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4038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A9908-4951-4052-9730-0DF8C1FF8075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81438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It applies to every Household Reference Persons (HRP) aged 16 to 64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A9908-4951-4052-9730-0DF8C1FF8075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7241406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E8A9908-4951-4052-9730-0DF8C1FF8075}" type="slidenum">
              <a:rPr lang="en-GB" smtClean="0"/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6977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000D9313-32C6-4FE1-96A4-F9369F8C917A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DF69CC32-126E-4945-AA50-73E7C605FBE7}" type="slidenum">
              <a:rPr lang="en-GB" smtClean="0"/>
              <a:t>‹#›</a:t>
            </a:fld>
            <a:endParaRPr lang="en-GB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D9313-32C6-4FE1-96A4-F9369F8C917A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CC32-126E-4945-AA50-73E7C605FBE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D9313-32C6-4FE1-96A4-F9369F8C917A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CC32-126E-4945-AA50-73E7C605FBE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D9313-32C6-4FE1-96A4-F9369F8C917A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CC32-126E-4945-AA50-73E7C605FBE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D9313-32C6-4FE1-96A4-F9369F8C917A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CC32-126E-4945-AA50-73E7C605FBE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D9313-32C6-4FE1-96A4-F9369F8C917A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CC32-126E-4945-AA50-73E7C605FBE7}" type="slidenum">
              <a:rPr lang="en-GB" smtClean="0"/>
              <a:t>‹#›</a:t>
            </a:fld>
            <a:endParaRPr lang="en-GB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D9313-32C6-4FE1-96A4-F9369F8C917A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CC32-126E-4945-AA50-73E7C605FBE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D9313-32C6-4FE1-96A4-F9369F8C917A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CC32-126E-4945-AA50-73E7C605FBE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D9313-32C6-4FE1-96A4-F9369F8C917A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CC32-126E-4945-AA50-73E7C605FBE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D9313-32C6-4FE1-96A4-F9369F8C917A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CC32-126E-4945-AA50-73E7C605FBE7}" type="slidenum">
              <a:rPr lang="en-GB" smtClean="0"/>
              <a:t>‹#›</a:t>
            </a:fld>
            <a:endParaRPr lang="en-GB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0D9313-32C6-4FE1-96A4-F9369F8C917A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69CC32-126E-4945-AA50-73E7C605FBE7}" type="slidenum">
              <a:rPr lang="en-GB" smtClean="0"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000D9313-32C6-4FE1-96A4-F9369F8C917A}" type="datetimeFigureOut">
              <a:rPr lang="en-GB" smtClean="0"/>
              <a:t>02/10/2020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DF69CC32-126E-4945-AA50-73E7C605FBE7}" type="slidenum">
              <a:rPr lang="en-GB" smtClean="0"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https://www.youtube.com/watch?v=0srjdRDh99Y&amp;t=0s&amp;list=PLp8BSCLLWBUCTDvRtruUQE7Auli3N_kxk&amp;index=30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34.jpe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12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11" Type="http://schemas.openxmlformats.org/officeDocument/2006/relationships/image" Target="../media/image32.png"/><Relationship Id="rId5" Type="http://schemas.openxmlformats.org/officeDocument/2006/relationships/image" Target="../media/image26.jpeg"/><Relationship Id="rId15" Type="http://schemas.openxmlformats.org/officeDocument/2006/relationships/image" Target="../media/image36.jpeg"/><Relationship Id="rId10" Type="http://schemas.openxmlformats.org/officeDocument/2006/relationships/image" Target="../media/image31.png"/><Relationship Id="rId4" Type="http://schemas.openxmlformats.org/officeDocument/2006/relationships/image" Target="../media/image25.jpeg"/><Relationship Id="rId9" Type="http://schemas.openxmlformats.org/officeDocument/2006/relationships/image" Target="../media/image30.png"/><Relationship Id="rId14" Type="http://schemas.openxmlformats.org/officeDocument/2006/relationships/image" Target="../media/image35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817" y="1013160"/>
            <a:ext cx="1847240" cy="104768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013160"/>
            <a:ext cx="2169253" cy="104768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1" y="2355977"/>
            <a:ext cx="2016223" cy="96455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/>
          <a:srcRect b="15789"/>
          <a:stretch/>
        </p:blipFill>
        <p:spPr>
          <a:xfrm>
            <a:off x="2627784" y="2329850"/>
            <a:ext cx="2154426" cy="990678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7"/>
          <a:srcRect l="32610" r="11880" b="16109"/>
          <a:stretch/>
        </p:blipFill>
        <p:spPr>
          <a:xfrm>
            <a:off x="251521" y="3685278"/>
            <a:ext cx="1800200" cy="122991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55776" y="3664413"/>
            <a:ext cx="2093760" cy="123319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51520" y="5301208"/>
            <a:ext cx="1871193" cy="125656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195736" y="5301208"/>
            <a:ext cx="1296144" cy="129614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707904" y="5327397"/>
            <a:ext cx="1584176" cy="1241146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467544" y="-14244"/>
            <a:ext cx="8229600" cy="904022"/>
          </a:xfrm>
        </p:spPr>
        <p:txBody>
          <a:bodyPr>
            <a:normAutofit/>
          </a:bodyPr>
          <a:lstStyle/>
          <a:p>
            <a:r>
              <a:rPr lang="en-GB" sz="2800" b="1" u="sng" dirty="0" smtClean="0"/>
              <a:t>Identify the Market</a:t>
            </a:r>
            <a:endParaRPr lang="en-GB" sz="2800" b="1" u="sng" dirty="0"/>
          </a:p>
        </p:txBody>
      </p:sp>
      <p:sp>
        <p:nvSpPr>
          <p:cNvPr id="7" name="Rectangle 6"/>
          <p:cNvSpPr/>
          <p:nvPr/>
        </p:nvSpPr>
        <p:spPr>
          <a:xfrm>
            <a:off x="5379116" y="1152283"/>
            <a:ext cx="302518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Global 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/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Local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501744" y="2502023"/>
            <a:ext cx="277992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Mass 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/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Niche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015233" y="3709956"/>
            <a:ext cx="37529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Trade </a:t>
            </a:r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/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Consumer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5280872" y="5179822"/>
            <a:ext cx="3419526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Product/Service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en-US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/</a:t>
            </a:r>
            <a:r>
              <a:rPr lang="en-US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Seasonal</a:t>
            </a:r>
            <a:endParaRPr lang="en-US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4498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3" grpId="0"/>
      <p:bldP spid="14" grpId="0"/>
      <p:bldP spid="1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Market Segmentation </a:t>
            </a:r>
            <a:endParaRPr lang="en-GB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26230" y="2564904"/>
            <a:ext cx="4859263" cy="3061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37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3496" y="1522254"/>
            <a:ext cx="2343657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5397" y="339861"/>
            <a:ext cx="7024744" cy="504056"/>
          </a:xfrm>
        </p:spPr>
        <p:txBody>
          <a:bodyPr>
            <a:normAutofit fontScale="90000"/>
          </a:bodyPr>
          <a:lstStyle/>
          <a:p>
            <a:r>
              <a:rPr lang="en-GB" sz="3200" b="1" dirty="0" smtClean="0"/>
              <a:t>Socio-economic groups activity </a:t>
            </a:r>
            <a:endParaRPr lang="en-GB" sz="32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5397" y="841370"/>
            <a:ext cx="7920880" cy="1008112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GB" sz="2400" dirty="0" smtClean="0"/>
              <a:t>In pairs, can you link the newspapers to socio economic groups? Why would a newspaper want to do this?</a:t>
            </a:r>
          </a:p>
          <a:p>
            <a:endParaRPr lang="en-GB" dirty="0"/>
          </a:p>
          <a:p>
            <a:pPr marL="0" indent="0">
              <a:buNone/>
            </a:pPr>
            <a:endParaRPr lang="en-GB" dirty="0"/>
          </a:p>
          <a:p>
            <a:endParaRPr lang="en-GB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7987" y="4597729"/>
            <a:ext cx="295275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0928" y="1578419"/>
            <a:ext cx="2231152" cy="334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110638"/>
            <a:ext cx="1866390" cy="23625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8648" y="2331492"/>
            <a:ext cx="1789695" cy="2334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086" y="2990278"/>
            <a:ext cx="1733683" cy="2241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3435" y="3530199"/>
            <a:ext cx="216217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925148"/>
            <a:ext cx="2088654" cy="17614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3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7343" y="4111194"/>
            <a:ext cx="1883071" cy="2334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458934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0" name="Picture 16" descr="http://tse1.mm.bing.net/th?&amp;id=OIP.M8153ea63520d1eb249d7bad861e9a8bco0&amp;w=300&amp;h=300&amp;c=0&amp;pid=1.9&amp;rs=0&amp;p=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94230">
            <a:off x="6305407" y="257889"/>
            <a:ext cx="2323040" cy="2323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1" name="Picture 7" descr="http://tse1.mm.bing.net/th?&amp;id=OIP.M1603e853466f75c51eb68c1c537d69b5o0&amp;w=300&amp;h=300&amp;c=0&amp;pid=1.9&amp;rs=0&amp;p=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6502">
            <a:off x="4862883" y="756599"/>
            <a:ext cx="2065412" cy="2065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tse1.mm.bing.net/th?&amp;id=OIP.M555d0a3493b5679cd022845972525d8eo0&amp;w=300&amp;h=300&amp;c=0&amp;pid=1.9&amp;rs=0&amp;p=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7927" y="613990"/>
            <a:ext cx="192405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536" y="3068960"/>
            <a:ext cx="2004814" cy="20048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452" y="3405486"/>
            <a:ext cx="2857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4359878"/>
            <a:ext cx="28575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05430" y="2976861"/>
            <a:ext cx="2857500" cy="1381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89255">
            <a:off x="2293066" y="5237410"/>
            <a:ext cx="1368152" cy="1368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465" y="1662175"/>
            <a:ext cx="3095625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2936" y="550813"/>
            <a:ext cx="8229600" cy="1143000"/>
          </a:xfrm>
        </p:spPr>
        <p:txBody>
          <a:bodyPr>
            <a:noAutofit/>
          </a:bodyPr>
          <a:lstStyle/>
          <a:p>
            <a:r>
              <a:rPr lang="en-GB" sz="4400" b="1" dirty="0" smtClean="0">
                <a:latin typeface="Arial" pitchFamily="34" charset="0"/>
                <a:cs typeface="Arial" pitchFamily="34" charset="0"/>
              </a:rPr>
              <a:t>Choose </a:t>
            </a:r>
            <a:r>
              <a:rPr lang="en-GB" sz="4400" b="1" dirty="0">
                <a:latin typeface="Arial" pitchFamily="34" charset="0"/>
                <a:cs typeface="Arial" pitchFamily="34" charset="0"/>
              </a:rPr>
              <a:t>2</a:t>
            </a:r>
            <a:r>
              <a:rPr lang="en-GB" sz="4400" b="1" dirty="0" smtClean="0">
                <a:latin typeface="Arial" pitchFamily="34" charset="0"/>
                <a:cs typeface="Arial" pitchFamily="34" charset="0"/>
              </a:rPr>
              <a:t> products to segment</a:t>
            </a:r>
            <a:endParaRPr lang="en-GB" sz="4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986" y="5085184"/>
            <a:ext cx="1885984" cy="141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 descr="http://tse1.mm.bing.net/th?&amp;id=OIP.Me0b2448df1bb7c09310439d7cde0376eH0&amp;w=300&amp;h=300&amp;c=0&amp;pid=1.9&amp;rs=0&amp;p=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8596" y="5428039"/>
            <a:ext cx="1705372" cy="13586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845" y="3964379"/>
            <a:ext cx="2775728" cy="16561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 descr="http://tse1.mm.bing.net/th?&amp;id=OIP.M0628c9997098c1d7c7d4f51ad23450bdH0&amp;w=300&amp;h=300&amp;c=0&amp;pid=1.9&amp;rs=0&amp;p=0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1964" y="2348880"/>
            <a:ext cx="2124276" cy="1515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9122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Benefits of segmentation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To increase market share</a:t>
            </a:r>
          </a:p>
          <a:p>
            <a:r>
              <a:rPr lang="en-GB" dirty="0" smtClean="0"/>
              <a:t>To assist new product development</a:t>
            </a:r>
          </a:p>
          <a:p>
            <a:r>
              <a:rPr lang="en-GB" dirty="0" smtClean="0"/>
              <a:t>To extend products into new markets</a:t>
            </a:r>
          </a:p>
          <a:p>
            <a:r>
              <a:rPr lang="en-GB" dirty="0" smtClean="0"/>
              <a:t>To identify new ways of marketing a product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1517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Drawbacks of segmentation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Difficulty in identifying the most important segments for a product</a:t>
            </a:r>
          </a:p>
          <a:p>
            <a:r>
              <a:rPr lang="en-GB" dirty="0" smtClean="0"/>
              <a:t>Reaching the chosen segment with marketing</a:t>
            </a:r>
          </a:p>
          <a:p>
            <a:r>
              <a:rPr lang="en-GB" dirty="0" smtClean="0"/>
              <a:t>Recognising changes in the segments interested in the product</a:t>
            </a:r>
          </a:p>
          <a:p>
            <a:r>
              <a:rPr lang="en-GB" dirty="0" smtClean="0"/>
              <a:t>Meeting the needs of customers not included in the chosen segment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6489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332656"/>
            <a:ext cx="7024744" cy="1143000"/>
          </a:xfrm>
        </p:spPr>
        <p:txBody>
          <a:bodyPr/>
          <a:lstStyle/>
          <a:p>
            <a:r>
              <a:rPr lang="en-GB" dirty="0" smtClean="0"/>
              <a:t>Activities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7584" y="1556792"/>
            <a:ext cx="7632848" cy="4896544"/>
          </a:xfrm>
        </p:spPr>
        <p:txBody>
          <a:bodyPr>
            <a:normAutofit fontScale="92500" lnSpcReduction="10000"/>
          </a:bodyPr>
          <a:lstStyle/>
          <a:p>
            <a:r>
              <a:rPr lang="en-GB" dirty="0" smtClean="0"/>
              <a:t>Work your way through the market segmentation </a:t>
            </a:r>
            <a:r>
              <a:rPr lang="en-GB" dirty="0" smtClean="0"/>
              <a:t>workbook on Godalming Online (just write your answers to the questions into your notes)</a:t>
            </a:r>
            <a:endParaRPr lang="en-GB" dirty="0" smtClean="0"/>
          </a:p>
          <a:p>
            <a:pPr marL="68580" indent="0">
              <a:buNone/>
            </a:pPr>
            <a:endParaRPr lang="en-GB" dirty="0" smtClean="0"/>
          </a:p>
          <a:p>
            <a:r>
              <a:rPr lang="en-GB" dirty="0" smtClean="0"/>
              <a:t>Use the exam board notes (at the top of the Markets section) together with the </a:t>
            </a:r>
            <a:r>
              <a:rPr lang="en-GB" dirty="0" err="1" smtClean="0"/>
              <a:t>Wolinski</a:t>
            </a:r>
            <a:r>
              <a:rPr lang="en-GB" dirty="0" smtClean="0"/>
              <a:t> Market Segmentation Notes and my lesson slides (all on GOL)</a:t>
            </a:r>
            <a:endParaRPr lang="en-GB" dirty="0" smtClean="0"/>
          </a:p>
          <a:p>
            <a:r>
              <a:rPr lang="en-GB" dirty="0" smtClean="0"/>
              <a:t>Internet for question 6.</a:t>
            </a:r>
          </a:p>
          <a:p>
            <a:pPr marL="68580" indent="0">
              <a:buNone/>
            </a:pPr>
            <a:endParaRPr lang="en-GB" dirty="0"/>
          </a:p>
          <a:p>
            <a:pPr marL="68580" indent="0" algn="ctr">
              <a:buNone/>
            </a:pPr>
            <a:r>
              <a:rPr lang="en-GB" dirty="0" smtClean="0">
                <a:solidFill>
                  <a:srgbClr val="7030A0"/>
                </a:solidFill>
              </a:rPr>
              <a:t>Please read questions carefully if you are being asked to explain, make sure you do actually explain your answer. </a:t>
            </a:r>
          </a:p>
          <a:p>
            <a:pPr marL="68580" indent="0" algn="ctr">
              <a:buNone/>
            </a:pPr>
            <a:r>
              <a:rPr lang="en-GB" b="1" dirty="0" smtClean="0">
                <a:solidFill>
                  <a:srgbClr val="7030A0"/>
                </a:solidFill>
              </a:rPr>
              <a:t>It is all good exam practice!</a:t>
            </a:r>
          </a:p>
          <a:p>
            <a:pPr marL="68580" indent="0" algn="ctr">
              <a:buNone/>
            </a:pPr>
            <a:endParaRPr lang="en-GB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3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476672"/>
            <a:ext cx="7024744" cy="1143000"/>
          </a:xfrm>
        </p:spPr>
        <p:txBody>
          <a:bodyPr/>
          <a:lstStyle/>
          <a:p>
            <a:r>
              <a:rPr lang="en-GB" dirty="0" smtClean="0"/>
              <a:t>Exam Question Example</a:t>
            </a:r>
            <a:endParaRPr lang="en-GB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5535"/>
          <a:stretch/>
        </p:blipFill>
        <p:spPr bwMode="auto">
          <a:xfrm>
            <a:off x="1028167" y="1751923"/>
            <a:ext cx="7114121" cy="31683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15616" y="4941168"/>
            <a:ext cx="7056784" cy="92333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GB" b="1" dirty="0" smtClean="0">
                <a:solidFill>
                  <a:srgbClr val="7030A0"/>
                </a:solidFill>
              </a:rPr>
              <a:t>How to approach this type of question ....</a:t>
            </a:r>
          </a:p>
          <a:p>
            <a:r>
              <a:rPr lang="en-GB" dirty="0" smtClean="0">
                <a:solidFill>
                  <a:srgbClr val="7030A0"/>
                </a:solidFill>
              </a:rPr>
              <a:t>Choose two segmentation examples, explain the benefits to Ford and then the benefits to the customers</a:t>
            </a:r>
            <a:endParaRPr lang="en-GB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3995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2825"/>
          <a:stretch/>
        </p:blipFill>
        <p:spPr bwMode="auto">
          <a:xfrm>
            <a:off x="1043608" y="2348880"/>
            <a:ext cx="7128792" cy="3299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755576" y="836712"/>
            <a:ext cx="7704856" cy="1143000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GB" dirty="0" smtClean="0"/>
              <a:t>How are the marks allocated?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47531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794"/>
          <a:stretch/>
        </p:blipFill>
        <p:spPr bwMode="auto">
          <a:xfrm>
            <a:off x="1165590" y="836712"/>
            <a:ext cx="6646770" cy="527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8169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dirty="0" smtClean="0"/>
              <a:t>Market Segmentation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8150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dirty="0"/>
              <a:t>What would this person spend their money on</a:t>
            </a:r>
            <a:r>
              <a:rPr lang="en-GB" dirty="0" smtClean="0"/>
              <a:t>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6777317" cy="4129684"/>
          </a:xfrm>
        </p:spPr>
        <p:txBody>
          <a:bodyPr>
            <a:normAutofit/>
          </a:bodyPr>
          <a:lstStyle/>
          <a:p>
            <a:pPr lvl="0"/>
            <a:r>
              <a:rPr lang="en-GB" dirty="0"/>
              <a:t>Male</a:t>
            </a:r>
          </a:p>
          <a:p>
            <a:pPr lvl="0"/>
            <a:r>
              <a:rPr lang="en-GB" dirty="0"/>
              <a:t>Mid 30’s</a:t>
            </a:r>
          </a:p>
          <a:p>
            <a:pPr lvl="0"/>
            <a:r>
              <a:rPr lang="en-GB" dirty="0"/>
              <a:t>Family (Partner, 2 kids under 8 years old)</a:t>
            </a:r>
          </a:p>
          <a:p>
            <a:pPr lvl="0"/>
            <a:r>
              <a:rPr lang="en-GB" dirty="0"/>
              <a:t>Professional</a:t>
            </a:r>
          </a:p>
          <a:p>
            <a:pPr lvl="0"/>
            <a:r>
              <a:rPr lang="en-GB" dirty="0"/>
              <a:t>Vegetarian</a:t>
            </a:r>
          </a:p>
          <a:p>
            <a:pPr lvl="0"/>
            <a:r>
              <a:rPr lang="en-GB" dirty="0"/>
              <a:t>Enjoys Music, Sport (taking part and watching</a:t>
            </a:r>
            <a:r>
              <a:rPr lang="en-GB" dirty="0" smtClean="0"/>
              <a:t>)</a:t>
            </a:r>
          </a:p>
          <a:p>
            <a:pPr lvl="0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856647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608" y="476672"/>
            <a:ext cx="7024744" cy="1143000"/>
          </a:xfrm>
        </p:spPr>
        <p:txBody>
          <a:bodyPr/>
          <a:lstStyle/>
          <a:p>
            <a:r>
              <a:rPr lang="en-GB" dirty="0" smtClean="0"/>
              <a:t>Learning Objectives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608" y="1988840"/>
            <a:ext cx="7056784" cy="4032448"/>
          </a:xfrm>
        </p:spPr>
        <p:txBody>
          <a:bodyPr/>
          <a:lstStyle/>
          <a:p>
            <a:r>
              <a:rPr lang="en-GB" dirty="0" smtClean="0"/>
              <a:t>Explain what is meant by market segmentation </a:t>
            </a:r>
            <a:r>
              <a:rPr lang="en-GB" sz="1800" dirty="0" smtClean="0"/>
              <a:t>(and the reasons for it)</a:t>
            </a:r>
          </a:p>
          <a:p>
            <a:endParaRPr lang="en-GB" dirty="0"/>
          </a:p>
          <a:p>
            <a:r>
              <a:rPr lang="en-GB" dirty="0" smtClean="0"/>
              <a:t>Explain how markets are segmented</a:t>
            </a:r>
          </a:p>
          <a:p>
            <a:endParaRPr lang="en-GB" dirty="0"/>
          </a:p>
          <a:p>
            <a:r>
              <a:rPr lang="en-GB" dirty="0" smtClean="0"/>
              <a:t>Evaluate the importance and impact of segmentation to a business and its customers</a:t>
            </a:r>
          </a:p>
          <a:p>
            <a:endParaRPr lang="en-GB" dirty="0" smtClean="0"/>
          </a:p>
          <a:p>
            <a:endParaRPr lang="en-GB" dirty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048579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>
                <a:cs typeface="Arial" pitchFamily="34" charset="0"/>
              </a:rPr>
              <a:t>What is it?</a:t>
            </a:r>
            <a:endParaRPr lang="en-GB" dirty="0"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en-GB" sz="2000" dirty="0" smtClean="0">
              <a:latin typeface="+mj-lt"/>
            </a:endParaRPr>
          </a:p>
          <a:p>
            <a:pPr marL="0" indent="0">
              <a:buNone/>
            </a:pPr>
            <a:r>
              <a:rPr lang="en-GB" sz="2800" dirty="0" smtClean="0">
                <a:latin typeface="+mj-lt"/>
              </a:rPr>
              <a:t>It is a way of breaking down the market into segments (sub-groups) that have common features or individuals who make purchasing decisions on common factors.</a:t>
            </a:r>
            <a:endParaRPr lang="en-GB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67327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200" dirty="0" smtClean="0">
                <a:cs typeface="Arial" pitchFamily="34" charset="0"/>
              </a:rPr>
              <a:t>What makes targeting a segment worthwhile?</a:t>
            </a:r>
            <a:endParaRPr lang="en-GB" sz="3200" dirty="0">
              <a:cs typeface="Arial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43492" y="2323652"/>
            <a:ext cx="7128908" cy="3841652"/>
          </a:xfrm>
        </p:spPr>
        <p:txBody>
          <a:bodyPr>
            <a:normAutofit lnSpcReduction="10000"/>
          </a:bodyPr>
          <a:lstStyle/>
          <a:p>
            <a:r>
              <a:rPr lang="en-GB" sz="2800" dirty="0" smtClean="0">
                <a:latin typeface="+mj-lt"/>
              </a:rPr>
              <a:t>They must be </a:t>
            </a:r>
            <a:r>
              <a:rPr lang="en-GB" sz="2800" b="1" dirty="0" smtClean="0">
                <a:latin typeface="+mj-lt"/>
              </a:rPr>
              <a:t>recognisable </a:t>
            </a:r>
          </a:p>
          <a:p>
            <a:r>
              <a:rPr lang="en-GB" sz="1900" dirty="0" smtClean="0">
                <a:latin typeface="+mj-lt"/>
              </a:rPr>
              <a:t>(i.e. different enough </a:t>
            </a:r>
            <a:r>
              <a:rPr lang="en-GB" sz="1900" dirty="0">
                <a:latin typeface="+mj-lt"/>
              </a:rPr>
              <a:t>f</a:t>
            </a:r>
            <a:r>
              <a:rPr lang="en-GB" sz="1900" dirty="0" smtClean="0">
                <a:latin typeface="+mj-lt"/>
              </a:rPr>
              <a:t>rom other segments to make producing for that segment worthwhile e.g. housing)</a:t>
            </a:r>
          </a:p>
          <a:p>
            <a:pPr marL="68580" indent="0">
              <a:buNone/>
            </a:pPr>
            <a:endParaRPr lang="en-GB" sz="2800" b="1" dirty="0" smtClean="0">
              <a:latin typeface="+mj-lt"/>
            </a:endParaRPr>
          </a:p>
          <a:p>
            <a:r>
              <a:rPr lang="en-GB" sz="2800" dirty="0" smtClean="0">
                <a:latin typeface="+mj-lt"/>
              </a:rPr>
              <a:t>Must have </a:t>
            </a:r>
            <a:r>
              <a:rPr lang="en-GB" sz="2800" b="1" dirty="0" smtClean="0">
                <a:latin typeface="+mj-lt"/>
              </a:rPr>
              <a:t>critical mass </a:t>
            </a:r>
            <a:r>
              <a:rPr lang="en-GB" sz="1900" dirty="0">
                <a:latin typeface="+mj-lt"/>
              </a:rPr>
              <a:t>(be big enough to be </a:t>
            </a:r>
            <a:r>
              <a:rPr lang="en-GB" sz="1900" dirty="0" smtClean="0">
                <a:latin typeface="+mj-lt"/>
              </a:rPr>
              <a:t>worthwhile i.e. produce enough sales value to make the production worthwhile e.g. two seater sports cars)</a:t>
            </a:r>
            <a:endParaRPr lang="en-GB" sz="1900" dirty="0">
              <a:latin typeface="+mj-lt"/>
            </a:endParaRPr>
          </a:p>
          <a:p>
            <a:pPr marL="68580" indent="0">
              <a:buNone/>
            </a:pPr>
            <a:endParaRPr lang="en-GB" sz="2800" dirty="0" smtClean="0">
              <a:latin typeface="+mj-lt"/>
            </a:endParaRPr>
          </a:p>
          <a:p>
            <a:r>
              <a:rPr lang="en-GB" sz="2800" b="1" dirty="0" smtClean="0">
                <a:latin typeface="+mj-lt"/>
              </a:rPr>
              <a:t>Targetable </a:t>
            </a:r>
            <a:r>
              <a:rPr lang="en-GB" sz="2800" dirty="0" smtClean="0">
                <a:latin typeface="+mj-lt"/>
              </a:rPr>
              <a:t>– have their own identity that can be promoted to</a:t>
            </a:r>
            <a:endParaRPr lang="en-GB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288502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3-eu-west-1.amazonaws.com/tutor2u-media/subjects/business/diagrams/marketing-segmentation-bases1.jpg?mtime=201503131446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143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3-eu-west-1.amazonaws.com/tutor2u-media/subjects/business/diagrams/marketing-segmentation-bases1.jpg?mtime=201503131446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975" y="381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s3-eu-west-1.amazonaws.com/tutor2u-media/subjects/business/diagrams/marketing-segmentation-bases1.jpg?mtime=201503131446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75" y="1905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://s3-eu-west-1.amazonaws.com/tutor2u-media/subjects/business/diagrams/marketing-segmentation-bases1.jpg?mtime=201503131446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3429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s3-eu-west-1.amazonaws.com/tutor2u-media/subjects/business/diagrams/marketing-segmentation-bases1.jpg?mtime=201503131446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5" y="-1143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s3-eu-west-1.amazonaws.com/tutor2u-media/subjects/business/diagrams/marketing-segmentation-bases1.jpg?mtime=201503131446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175" y="4953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s3-eu-west-1.amazonaws.com/tutor2u-media/subjects/business/diagrams/marketing-segmentation-bases1.jpg?mtime=201503131446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6477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http://s3-eu-west-1.amazonaws.com/tutor2u-media/subjects/business/diagrams/marketing-segmentation-bases1.jpg?mtime=201503131446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800100"/>
            <a:ext cx="9525" cy="9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771"/>
            <a:ext cx="9144000" cy="68775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17500" y="6039442"/>
            <a:ext cx="72788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7030A0"/>
                </a:solidFill>
              </a:rPr>
              <a:t>NOTE! You have to give specifics in your exam answers not just the category!!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25314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772816"/>
            <a:ext cx="8832981" cy="36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fontAlgn="auto">
              <a:spcAft>
                <a:spcPts val="0"/>
              </a:spcAft>
            </a:pPr>
            <a:r>
              <a:rPr lang="en-GB" sz="3200" dirty="0">
                <a:solidFill>
                  <a:schemeClr val="accent1"/>
                </a:solidFill>
                <a:cs typeface="Arial" pitchFamily="34" charset="0"/>
              </a:rPr>
              <a:t>Socio-economic groups</a:t>
            </a:r>
          </a:p>
        </p:txBody>
      </p:sp>
    </p:spTree>
    <p:extLst>
      <p:ext uri="{BB962C8B-B14F-4D97-AF65-F5344CB8AC3E}">
        <p14:creationId xmlns:p14="http://schemas.microsoft.com/office/powerpoint/2010/main" val="770072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3492" y="332656"/>
            <a:ext cx="7024744" cy="1143000"/>
          </a:xfrm>
        </p:spPr>
        <p:txBody>
          <a:bodyPr/>
          <a:lstStyle/>
          <a:p>
            <a:r>
              <a:rPr lang="en-GB" dirty="0" smtClean="0"/>
              <a:t>Why segment?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5079" y="1844824"/>
            <a:ext cx="7157321" cy="4464496"/>
          </a:xfrm>
        </p:spPr>
        <p:txBody>
          <a:bodyPr>
            <a:normAutofit fontScale="85000" lnSpcReduction="20000"/>
          </a:bodyPr>
          <a:lstStyle/>
          <a:p>
            <a:r>
              <a:rPr lang="en-GB" dirty="0" smtClean="0"/>
              <a:t>Businesses can use a </a:t>
            </a:r>
            <a:r>
              <a:rPr lang="en-GB" b="1" dirty="0" smtClean="0"/>
              <a:t>segment oriented marketing approach</a:t>
            </a:r>
          </a:p>
          <a:p>
            <a:pPr marL="68580" indent="0">
              <a:buNone/>
            </a:pPr>
            <a:endParaRPr lang="en-GB" b="1" dirty="0" smtClean="0"/>
          </a:p>
          <a:p>
            <a:r>
              <a:rPr lang="en-GB" b="1" dirty="0" smtClean="0"/>
              <a:t>Targeted marketing </a:t>
            </a:r>
            <a:r>
              <a:rPr lang="en-GB" dirty="0" smtClean="0"/>
              <a:t>to stress </a:t>
            </a:r>
            <a:r>
              <a:rPr lang="en-GB" b="1" dirty="0" smtClean="0"/>
              <a:t>the product features that are most relevant for the segment </a:t>
            </a:r>
            <a:r>
              <a:rPr lang="en-GB" dirty="0" smtClean="0"/>
              <a:t>(e.g. price vs quality vs brand identity) Targeting will occur even if the product being sold to different segments is identical./</a:t>
            </a:r>
          </a:p>
          <a:p>
            <a:pPr marL="68580" indent="0">
              <a:buNone/>
            </a:pPr>
            <a:endParaRPr lang="en-GB" dirty="0"/>
          </a:p>
          <a:p>
            <a:r>
              <a:rPr lang="en-GB" b="1" dirty="0" smtClean="0"/>
              <a:t>Customers change their preferences over time </a:t>
            </a:r>
            <a:r>
              <a:rPr lang="en-GB" dirty="0" smtClean="0"/>
              <a:t>– sustainable customer relationships in all phases of the customer life cycle can come from segmenting markets and </a:t>
            </a:r>
            <a:r>
              <a:rPr lang="en-GB" b="1" dirty="0" smtClean="0"/>
              <a:t>allow the business to serve different segments along a customer’s life cycle </a:t>
            </a:r>
            <a:r>
              <a:rPr lang="en-GB" sz="2100" dirty="0" smtClean="0"/>
              <a:t>(e.g. can manufacturers offer first cars for students, fun car for young professionals, a family car for young families and SUV for growing families)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24252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421</TotalTime>
  <Words>594</Words>
  <Application>Microsoft Office PowerPoint</Application>
  <PresentationFormat>On-screen Show (4:3)</PresentationFormat>
  <Paragraphs>84</Paragraphs>
  <Slides>18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Century Gothic</vt:lpstr>
      <vt:lpstr>Wingdings 2</vt:lpstr>
      <vt:lpstr>Austin</vt:lpstr>
      <vt:lpstr>Identify the Market</vt:lpstr>
      <vt:lpstr>Market Segmentation</vt:lpstr>
      <vt:lpstr>What would this person spend their money on?</vt:lpstr>
      <vt:lpstr>Learning Objectives</vt:lpstr>
      <vt:lpstr>What is it?</vt:lpstr>
      <vt:lpstr>What makes targeting a segment worthwhile?</vt:lpstr>
      <vt:lpstr>PowerPoint Presentation</vt:lpstr>
      <vt:lpstr>PowerPoint Presentation</vt:lpstr>
      <vt:lpstr>Why segment?</vt:lpstr>
      <vt:lpstr>Market Segmentation </vt:lpstr>
      <vt:lpstr>Socio-economic groups activity </vt:lpstr>
      <vt:lpstr>Choose 2 products to segment</vt:lpstr>
      <vt:lpstr>Benefits of segmentation</vt:lpstr>
      <vt:lpstr>Drawbacks of segmentation</vt:lpstr>
      <vt:lpstr>Activities</vt:lpstr>
      <vt:lpstr>Exam Question Example</vt:lpstr>
      <vt:lpstr>PowerPoint Presentation</vt:lpstr>
      <vt:lpstr>PowerPoint Presentation</vt:lpstr>
    </vt:vector>
  </TitlesOfParts>
  <Company>Godalming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Market Segmentation</dc:title>
  <dc:creator>Rebecca Crumpton</dc:creator>
  <cp:lastModifiedBy>Rebecca Crumpton</cp:lastModifiedBy>
  <cp:revision>18</cp:revision>
  <cp:lastPrinted>2016-10-04T09:04:13Z</cp:lastPrinted>
  <dcterms:created xsi:type="dcterms:W3CDTF">2015-09-29T12:32:19Z</dcterms:created>
  <dcterms:modified xsi:type="dcterms:W3CDTF">2020-10-02T09:25:42Z</dcterms:modified>
</cp:coreProperties>
</file>