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3" r:id="rId5"/>
    <p:sldId id="290" r:id="rId6"/>
    <p:sldId id="278" r:id="rId7"/>
    <p:sldId id="262" r:id="rId8"/>
    <p:sldId id="284" r:id="rId9"/>
    <p:sldId id="286" r:id="rId10"/>
    <p:sldId id="287" r:id="rId11"/>
    <p:sldId id="289" r:id="rId12"/>
    <p:sldId id="288" r:id="rId13"/>
    <p:sldId id="264" r:id="rId14"/>
    <p:sldId id="273" r:id="rId15"/>
    <p:sldId id="274" r:id="rId16"/>
    <p:sldId id="272" r:id="rId17"/>
    <p:sldId id="275" r:id="rId18"/>
    <p:sldId id="276" r:id="rId19"/>
    <p:sldId id="277" r:id="rId20"/>
    <p:sldId id="265" r:id="rId21"/>
    <p:sldId id="266" r:id="rId22"/>
    <p:sldId id="270" r:id="rId23"/>
    <p:sldId id="271" r:id="rId24"/>
    <p:sldId id="279"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698E9-6382-4FDD-B525-4A06A7AF5087}" type="datetimeFigureOut">
              <a:rPr lang="en-GB" smtClean="0"/>
              <a:t>06/10/2020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63-58D1-4D68-AAC9-9A694FE4F5DB}" type="slidenum">
              <a:rPr lang="en-GB" smtClean="0"/>
              <a:t>‹#›</a:t>
            </a:fld>
            <a:endParaRPr lang="en-GB"/>
          </a:p>
        </p:txBody>
      </p:sp>
    </p:spTree>
    <p:extLst>
      <p:ext uri="{BB962C8B-B14F-4D97-AF65-F5344CB8AC3E}">
        <p14:creationId xmlns:p14="http://schemas.microsoft.com/office/powerpoint/2010/main" val="20364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018344-FF65-4445-A00C-F58A24F35A28}" type="slidenum">
              <a:rPr lang="en-GB" smtClean="0"/>
              <a:pPr/>
              <a:t>13</a:t>
            </a:fld>
            <a:endParaRPr lang="en-GB"/>
          </a:p>
        </p:txBody>
      </p:sp>
    </p:spTree>
    <p:extLst>
      <p:ext uri="{BB962C8B-B14F-4D97-AF65-F5344CB8AC3E}">
        <p14:creationId xmlns:p14="http://schemas.microsoft.com/office/powerpoint/2010/main" val="393364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26205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280008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52854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92634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34337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8693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49484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84548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0826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393839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7BE76-A159-4AB3-A035-C651AE4BC7F7}" type="datetimeFigureOut">
              <a:rPr lang="en-GB" smtClean="0"/>
              <a:t>06/10/2020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278268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7BE76-A159-4AB3-A035-C651AE4BC7F7}" type="datetimeFigureOut">
              <a:rPr lang="en-GB" smtClean="0"/>
              <a:t>06/10/2020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58D0F-6A3C-46F3-AB1F-0C4578979E5A}" type="slidenum">
              <a:rPr lang="en-GB" smtClean="0"/>
              <a:t>‹#›</a:t>
            </a:fld>
            <a:endParaRPr lang="en-GB" dirty="0"/>
          </a:p>
        </p:txBody>
      </p:sp>
    </p:spTree>
    <p:extLst>
      <p:ext uri="{BB962C8B-B14F-4D97-AF65-F5344CB8AC3E}">
        <p14:creationId xmlns:p14="http://schemas.microsoft.com/office/powerpoint/2010/main" val="203860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hSaE0omw9o"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olcanoes.usgs.gov/vhp/hazards.html" TargetMode="External"/><Relationship Id="rId2" Type="http://schemas.openxmlformats.org/officeDocument/2006/relationships/hyperlink" Target="https://volcanoes.usgs.gov/vhp/hazard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I79Tbfo8bR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1524000" y="1984287"/>
            <a:ext cx="9143856" cy="2361699"/>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r>
              <a:rPr lang="en-GB" dirty="0"/>
              <a:t>Destructive, constructive and conservative plate margins. Characteristic processes: seismicity and </a:t>
            </a:r>
            <a:r>
              <a:rPr lang="en-GB" dirty="0" err="1"/>
              <a:t>vulcanicity</a:t>
            </a:r>
            <a:r>
              <a:rPr lang="en-GB" dirty="0"/>
              <a:t>. </a:t>
            </a:r>
          </a:p>
          <a:p>
            <a:pPr algn="l"/>
            <a:r>
              <a:rPr lang="en-GB" dirty="0"/>
              <a:t>Associated landforms: young fold mountains, rift valleys, ocean ridges, deep sea trenches and island arcs, volcanoes.</a:t>
            </a:r>
          </a:p>
          <a:p>
            <a:pPr algn="l"/>
            <a:endParaRPr lang="en-GB" dirty="0"/>
          </a:p>
          <a:p>
            <a:pPr algn="l"/>
            <a:r>
              <a:rPr lang="en-GB" dirty="0"/>
              <a:t>Magma plumes and their relationship to plate movement.</a:t>
            </a:r>
            <a:endParaRPr lang="en-GB" dirty="0">
              <a:solidFill>
                <a:schemeClr val="bg1"/>
              </a:solidFill>
            </a:endParaRPr>
          </a:p>
        </p:txBody>
      </p:sp>
      <p:sp>
        <p:nvSpPr>
          <p:cNvPr id="5" name="Title 1"/>
          <p:cNvSpPr txBox="1">
            <a:spLocks/>
          </p:cNvSpPr>
          <p:nvPr/>
        </p:nvSpPr>
        <p:spPr>
          <a:xfrm>
            <a:off x="1524000" y="1122363"/>
            <a:ext cx="9144000" cy="83454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3.1.5.2 Plate tectonics</a:t>
            </a:r>
          </a:p>
        </p:txBody>
      </p:sp>
    </p:spTree>
    <p:extLst>
      <p:ext uri="{BB962C8B-B14F-4D97-AF65-F5344CB8AC3E}">
        <p14:creationId xmlns:p14="http://schemas.microsoft.com/office/powerpoint/2010/main" val="1671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1129635"/>
          </a:xfrm>
        </p:spPr>
        <p:txBody>
          <a:bodyPr>
            <a:normAutofit fontScale="90000"/>
          </a:bodyPr>
          <a:lstStyle/>
          <a:p>
            <a:r>
              <a:rPr lang="en-GB" dirty="0">
                <a:latin typeface="+mn-lt"/>
              </a:rPr>
              <a:t>Outline the formation of the following landforms using the information on the next slides:</a:t>
            </a:r>
          </a:p>
        </p:txBody>
      </p:sp>
      <p:sp>
        <p:nvSpPr>
          <p:cNvPr id="13" name="Rectangle 12"/>
          <p:cNvSpPr/>
          <p:nvPr/>
        </p:nvSpPr>
        <p:spPr>
          <a:xfrm>
            <a:off x="1464727" y="2136338"/>
            <a:ext cx="9711519" cy="2585323"/>
          </a:xfrm>
          <a:prstGeom prst="rect">
            <a:avLst/>
          </a:prstGeom>
        </p:spPr>
        <p:txBody>
          <a:bodyPr wrap="square">
            <a:spAutoFit/>
          </a:bodyPr>
          <a:lstStyle/>
          <a:p>
            <a:r>
              <a:rPr lang="en-GB"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fold mountains 					Rift valleys</a:t>
            </a:r>
          </a:p>
          <a:p>
            <a:endParaRPr lang="en-GB" b="1"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r>
              <a:rPr lang="en-GB" b="1" dirty="0"/>
              <a:t>Ocean ridges 						Deep-sea trenches</a:t>
            </a:r>
          </a:p>
          <a:p>
            <a:endParaRPr lang="en-GB" b="1" dirty="0"/>
          </a:p>
          <a:p>
            <a:endParaRPr lang="en-GB" b="1" dirty="0"/>
          </a:p>
          <a:p>
            <a:endParaRPr lang="en-GB" b="1" dirty="0"/>
          </a:p>
          <a:p>
            <a:r>
              <a:rPr lang="en-GB" b="1" dirty="0"/>
              <a:t> Island arcs						Volcanoes</a:t>
            </a:r>
            <a:endParaRPr lang="en-GB" dirty="0"/>
          </a:p>
        </p:txBody>
      </p:sp>
    </p:spTree>
    <p:extLst>
      <p:ext uri="{BB962C8B-B14F-4D97-AF65-F5344CB8AC3E}">
        <p14:creationId xmlns:p14="http://schemas.microsoft.com/office/powerpoint/2010/main" val="31418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7" y="501602"/>
            <a:ext cx="10515600" cy="549275"/>
          </a:xfrm>
        </p:spPr>
        <p:txBody>
          <a:bodyPr>
            <a:normAutofit fontScale="90000"/>
          </a:bodyPr>
          <a:lstStyle/>
          <a:p>
            <a:r>
              <a:rPr lang="en-GB" dirty="0"/>
              <a:t>Fold mountains</a:t>
            </a:r>
          </a:p>
        </p:txBody>
      </p:sp>
      <p:sp>
        <p:nvSpPr>
          <p:cNvPr id="3" name="Content Placeholder 2"/>
          <p:cNvSpPr>
            <a:spLocks noGrp="1"/>
          </p:cNvSpPr>
          <p:nvPr>
            <p:ph idx="1"/>
          </p:nvPr>
        </p:nvSpPr>
        <p:spPr>
          <a:xfrm>
            <a:off x="715371" y="1343532"/>
            <a:ext cx="10515600" cy="4351338"/>
          </a:xfrm>
        </p:spPr>
        <p:txBody>
          <a:bodyPr/>
          <a:lstStyle/>
          <a:p>
            <a:r>
              <a:rPr lang="en-GB" dirty="0"/>
              <a:t>Are formed at collision boundaries where two continental plates meet.</a:t>
            </a:r>
          </a:p>
          <a:p>
            <a:r>
              <a:rPr lang="en-GB" dirty="0"/>
              <a:t>Continental plates are lower density and as they move towards each other their edges and sediments are forced up into fold mountains. </a:t>
            </a:r>
          </a:p>
          <a:p>
            <a:r>
              <a:rPr lang="en-GB" dirty="0"/>
              <a:t>Material is also forced downwards to form deep mountain roots.</a:t>
            </a:r>
          </a:p>
          <a:p>
            <a:r>
              <a:rPr lang="en-GB" dirty="0"/>
              <a:t>Fold mountains can also form at destructive boundaries when the continental plate edges buckle during subduction.</a:t>
            </a:r>
          </a:p>
          <a:p>
            <a:r>
              <a:rPr lang="en-GB" i="1" dirty="0"/>
              <a:t>Examples: the Himalayas (collision); </a:t>
            </a:r>
          </a:p>
          <a:p>
            <a:pPr marL="0" indent="0">
              <a:buNone/>
            </a:pPr>
            <a:r>
              <a:rPr lang="en-GB" i="1" dirty="0"/>
              <a:t>  the Andes (destructive)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083" y="4299045"/>
            <a:ext cx="3186833" cy="2460943"/>
          </a:xfrm>
          <a:prstGeom prst="rect">
            <a:avLst/>
          </a:prstGeom>
        </p:spPr>
      </p:pic>
    </p:spTree>
    <p:extLst>
      <p:ext uri="{BB962C8B-B14F-4D97-AF65-F5344CB8AC3E}">
        <p14:creationId xmlns:p14="http://schemas.microsoft.com/office/powerpoint/2010/main" val="422198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1178"/>
            <a:ext cx="10515600" cy="887104"/>
          </a:xfrm>
        </p:spPr>
        <p:txBody>
          <a:bodyPr/>
          <a:lstStyle/>
          <a:p>
            <a:r>
              <a:rPr lang="en-GB" dirty="0"/>
              <a:t>Rift valleys</a:t>
            </a:r>
          </a:p>
        </p:txBody>
      </p:sp>
      <p:sp>
        <p:nvSpPr>
          <p:cNvPr id="3" name="Content Placeholder 2"/>
          <p:cNvSpPr>
            <a:spLocks noGrp="1"/>
          </p:cNvSpPr>
          <p:nvPr>
            <p:ph idx="1"/>
          </p:nvPr>
        </p:nvSpPr>
        <p:spPr>
          <a:xfrm>
            <a:off x="838200" y="1760562"/>
            <a:ext cx="10515600" cy="4430346"/>
          </a:xfrm>
        </p:spPr>
        <p:txBody>
          <a:bodyPr>
            <a:normAutofit/>
          </a:bodyPr>
          <a:lstStyle/>
          <a:p>
            <a:r>
              <a:rPr lang="en-GB" dirty="0"/>
              <a:t>Formed at constructive boundaries when plates move apart on continental areas. </a:t>
            </a:r>
          </a:p>
          <a:p>
            <a:endParaRPr lang="en-GB" dirty="0"/>
          </a:p>
          <a:p>
            <a:r>
              <a:rPr lang="en-GB" dirty="0"/>
              <a:t>The brittle crust fractures in a rift as sections of it move apart, causing the land in-between the faults to collapse into deep &amp; wide valleys (</a:t>
            </a:r>
            <a:r>
              <a:rPr lang="en-GB" b="1" dirty="0"/>
              <a:t>Graben</a:t>
            </a:r>
            <a:r>
              <a:rPr lang="en-GB" dirty="0"/>
              <a:t>) separated by upright blocks of land (</a:t>
            </a:r>
            <a:r>
              <a:rPr lang="en-GB" b="1" dirty="0"/>
              <a:t>Horsts</a:t>
            </a:r>
            <a:r>
              <a:rPr lang="en-GB" dirty="0"/>
              <a:t>).</a:t>
            </a:r>
          </a:p>
          <a:p>
            <a:endParaRPr lang="en-GB" dirty="0"/>
          </a:p>
          <a:p>
            <a:r>
              <a:rPr lang="en-GB" dirty="0"/>
              <a:t>Examples: East African rift valley.</a:t>
            </a:r>
          </a:p>
        </p:txBody>
      </p:sp>
      <p:pic>
        <p:nvPicPr>
          <p:cNvPr id="4" name="Picture 2" descr="C:\Users\Alex\Desktop\AG_img063.jpg"/>
          <p:cNvPicPr>
            <a:picLocks noChangeAspect="1" noChangeArrowheads="1"/>
          </p:cNvPicPr>
          <p:nvPr/>
        </p:nvPicPr>
        <p:blipFill>
          <a:blip r:embed="rId2" cstate="print"/>
          <a:srcRect t="55250"/>
          <a:stretch>
            <a:fillRect/>
          </a:stretch>
        </p:blipFill>
        <p:spPr bwMode="auto">
          <a:xfrm>
            <a:off x="8523026" y="140802"/>
            <a:ext cx="3482453" cy="1434738"/>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8088" y="4431023"/>
            <a:ext cx="3332327" cy="1759885"/>
          </a:xfrm>
          <a:prstGeom prst="rect">
            <a:avLst/>
          </a:prstGeom>
        </p:spPr>
      </p:pic>
    </p:spTree>
    <p:extLst>
      <p:ext uri="{BB962C8B-B14F-4D97-AF65-F5344CB8AC3E}">
        <p14:creationId xmlns:p14="http://schemas.microsoft.com/office/powerpoint/2010/main" val="415120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1143000"/>
          </a:xfrm>
        </p:spPr>
        <p:txBody>
          <a:bodyPr/>
          <a:lstStyle/>
          <a:p>
            <a:r>
              <a:rPr lang="en-GB" dirty="0"/>
              <a:t>Oceanic Ridges</a:t>
            </a:r>
          </a:p>
        </p:txBody>
      </p:sp>
      <p:sp>
        <p:nvSpPr>
          <p:cNvPr id="3" name="Content Placeholder 2"/>
          <p:cNvSpPr>
            <a:spLocks noGrp="1"/>
          </p:cNvSpPr>
          <p:nvPr>
            <p:ph idx="1"/>
          </p:nvPr>
        </p:nvSpPr>
        <p:spPr>
          <a:xfrm>
            <a:off x="609600" y="1061961"/>
            <a:ext cx="10972800" cy="3005072"/>
          </a:xfrm>
        </p:spPr>
        <p:txBody>
          <a:bodyPr>
            <a:noAutofit/>
          </a:bodyPr>
          <a:lstStyle/>
          <a:p>
            <a:pPr marL="0" indent="0">
              <a:buNone/>
            </a:pPr>
            <a:r>
              <a:rPr lang="en-GB" sz="2400" dirty="0"/>
              <a:t>Oceanic divergence, when two plates pull apart, over time forms chains of </a:t>
            </a:r>
            <a:r>
              <a:rPr lang="en-GB" sz="2400" b="1" dirty="0"/>
              <a:t>submarine mountain ridges</a:t>
            </a:r>
            <a:r>
              <a:rPr lang="en-GB" sz="2400" dirty="0"/>
              <a:t> extending over 1000s of kilometres over the sea floor. </a:t>
            </a:r>
            <a:r>
              <a:rPr lang="en-GB" sz="2400" i="1" dirty="0"/>
              <a:t>Example: Mid-Atlantic ridge</a:t>
            </a:r>
          </a:p>
          <a:p>
            <a:pPr marL="0" indent="0">
              <a:buNone/>
            </a:pPr>
            <a:endParaRPr lang="en-GB" sz="2400" dirty="0"/>
          </a:p>
          <a:p>
            <a:pPr marL="0" indent="0">
              <a:buNone/>
            </a:pPr>
            <a:r>
              <a:rPr lang="en-GB" sz="2400" dirty="0"/>
              <a:t>Regular breaks, called </a:t>
            </a:r>
            <a:r>
              <a:rPr lang="en-GB" sz="2400" b="1" dirty="0"/>
              <a:t>transform faults</a:t>
            </a:r>
            <a:r>
              <a:rPr lang="en-GB" sz="2400" dirty="0"/>
              <a:t>, cut across the ridges at regular intervals.</a:t>
            </a:r>
          </a:p>
          <a:p>
            <a:pPr marL="0" indent="0">
              <a:buNone/>
            </a:pPr>
            <a:endParaRPr lang="en-GB" sz="2400" dirty="0"/>
          </a:p>
          <a:p>
            <a:pPr marL="0" indent="0">
              <a:buNone/>
            </a:pPr>
            <a:r>
              <a:rPr lang="en-GB" sz="2400" dirty="0"/>
              <a:t>If there are continued eruptions volcanoes may reach the surface as an island.</a:t>
            </a:r>
          </a:p>
        </p:txBody>
      </p:sp>
      <p:pic>
        <p:nvPicPr>
          <p:cNvPr id="50178" name="Picture 2" descr="http://upload.wikimedia.org/wikipedia/commons/c/c0/Mid-ocean_ridge_topography.gif"/>
          <p:cNvPicPr>
            <a:picLocks noChangeAspect="1" noChangeArrowheads="1" noCrop="1"/>
          </p:cNvPicPr>
          <p:nvPr/>
        </p:nvPicPr>
        <p:blipFill>
          <a:blip r:embed="rId3" cstate="print"/>
          <a:srcRect/>
          <a:stretch>
            <a:fillRect/>
          </a:stretch>
        </p:blipFill>
        <p:spPr bwMode="auto">
          <a:xfrm>
            <a:off x="1140439" y="4494810"/>
            <a:ext cx="3336027" cy="1876515"/>
          </a:xfrm>
          <a:prstGeom prst="rect">
            <a:avLst/>
          </a:prstGeom>
          <a:noFill/>
        </p:spPr>
      </p:pic>
    </p:spTree>
    <p:extLst>
      <p:ext uri="{BB962C8B-B14F-4D97-AF65-F5344CB8AC3E}">
        <p14:creationId xmlns:p14="http://schemas.microsoft.com/office/powerpoint/2010/main" val="2537692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72" y="0"/>
            <a:ext cx="10515600" cy="1325563"/>
          </a:xfrm>
        </p:spPr>
        <p:txBody>
          <a:bodyPr/>
          <a:lstStyle/>
          <a:p>
            <a:r>
              <a:rPr lang="en-GB" dirty="0"/>
              <a:t>Deep-sea trenches</a:t>
            </a:r>
          </a:p>
        </p:txBody>
      </p:sp>
      <p:sp>
        <p:nvSpPr>
          <p:cNvPr id="5" name="Content Placeholder 4"/>
          <p:cNvSpPr>
            <a:spLocks noGrp="1"/>
          </p:cNvSpPr>
          <p:nvPr>
            <p:ph sz="half" idx="2"/>
          </p:nvPr>
        </p:nvSpPr>
        <p:spPr>
          <a:xfrm>
            <a:off x="6100549" y="3889612"/>
            <a:ext cx="5800299" cy="2287351"/>
          </a:xfrm>
        </p:spPr>
        <p:txBody>
          <a:bodyPr>
            <a:normAutofit/>
          </a:bodyPr>
          <a:lstStyle/>
          <a:p>
            <a:pPr marL="0" indent="0">
              <a:buNone/>
            </a:pPr>
            <a:r>
              <a:rPr lang="en-GB" sz="2400" dirty="0"/>
              <a:t>A similar process occurs when two oceanic plates collide. The denser plate is </a:t>
            </a:r>
            <a:r>
              <a:rPr lang="en-GB" sz="2400" dirty="0" err="1"/>
              <a:t>subducted</a:t>
            </a:r>
            <a:r>
              <a:rPr lang="en-GB" sz="2400" dirty="0"/>
              <a:t>.</a:t>
            </a:r>
          </a:p>
          <a:p>
            <a:endParaRPr lang="en-GB" sz="2400" dirty="0"/>
          </a:p>
          <a:p>
            <a:pPr marL="0" indent="0">
              <a:buNone/>
            </a:pPr>
            <a:r>
              <a:rPr lang="en-GB" sz="2400" b="1" dirty="0"/>
              <a:t>Example: Marianas trench in the Pacific</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7699" y="3698543"/>
            <a:ext cx="5615848" cy="2470973"/>
          </a:xfrm>
        </p:spPr>
      </p:pic>
      <p:sp>
        <p:nvSpPr>
          <p:cNvPr id="8" name="Rectangle 7"/>
          <p:cNvSpPr/>
          <p:nvPr/>
        </p:nvSpPr>
        <p:spPr>
          <a:xfrm>
            <a:off x="237699" y="1325563"/>
            <a:ext cx="11663149" cy="1938992"/>
          </a:xfrm>
          <a:prstGeom prst="rect">
            <a:avLst/>
          </a:prstGeom>
        </p:spPr>
        <p:txBody>
          <a:bodyPr wrap="square">
            <a:spAutoFit/>
          </a:bodyPr>
          <a:lstStyle/>
          <a:p>
            <a:r>
              <a:rPr lang="en-GB" sz="2400" dirty="0"/>
              <a:t>Where oceanic and continental plates meet the denser oceanic plate is forced underneath the lighter continental one.</a:t>
            </a:r>
          </a:p>
          <a:p>
            <a:endParaRPr lang="en-GB" sz="2400" dirty="0"/>
          </a:p>
          <a:p>
            <a:r>
              <a:rPr lang="en-GB" sz="2400" dirty="0"/>
              <a:t>The down-warping of the oceanic plate forms a very deep trench beneath the ocean. </a:t>
            </a:r>
            <a:r>
              <a:rPr lang="en-GB" sz="2400" b="1" dirty="0"/>
              <a:t>Example: Peru-Chile trench</a:t>
            </a:r>
          </a:p>
        </p:txBody>
      </p:sp>
    </p:spTree>
    <p:extLst>
      <p:ext uri="{BB962C8B-B14F-4D97-AF65-F5344CB8AC3E}">
        <p14:creationId xmlns:p14="http://schemas.microsoft.com/office/powerpoint/2010/main" val="304322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7066"/>
            <a:ext cx="10515600" cy="680754"/>
          </a:xfrm>
        </p:spPr>
        <p:txBody>
          <a:bodyPr>
            <a:normAutofit fontScale="90000"/>
          </a:bodyPr>
          <a:lstStyle/>
          <a:p>
            <a:r>
              <a:rPr lang="en-GB" dirty="0"/>
              <a:t>Island arcs</a:t>
            </a:r>
          </a:p>
        </p:txBody>
      </p:sp>
      <p:sp>
        <p:nvSpPr>
          <p:cNvPr id="3" name="Content Placeholder 2"/>
          <p:cNvSpPr>
            <a:spLocks noGrp="1"/>
          </p:cNvSpPr>
          <p:nvPr>
            <p:ph idx="1"/>
          </p:nvPr>
        </p:nvSpPr>
        <p:spPr>
          <a:xfrm>
            <a:off x="838200" y="1525373"/>
            <a:ext cx="10515600" cy="4351338"/>
          </a:xfrm>
        </p:spPr>
        <p:txBody>
          <a:bodyPr/>
          <a:lstStyle/>
          <a:p>
            <a:r>
              <a:rPr lang="en-GB" dirty="0"/>
              <a:t>During subduction, heat from friction causes melting of the plate, this molten material is less dense and begins to rise towards the surface.</a:t>
            </a:r>
          </a:p>
          <a:p>
            <a:endParaRPr lang="en-GB" dirty="0"/>
          </a:p>
          <a:p>
            <a:r>
              <a:rPr lang="en-GB" dirty="0"/>
              <a:t>The magma eventually reaches the surface and form complex, explosive volcanoes. If the eruptions occur offshore, a line of volcanic islands form – island arcs.</a:t>
            </a:r>
          </a:p>
          <a:p>
            <a:endParaRPr lang="en-GB" dirty="0"/>
          </a:p>
          <a:p>
            <a:r>
              <a:rPr lang="en-GB" dirty="0"/>
              <a:t>Examples: Marianas Islands; Philippine islands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405" y="4466690"/>
            <a:ext cx="4093191" cy="2358328"/>
          </a:xfrm>
          <a:prstGeom prst="rect">
            <a:avLst/>
          </a:prstGeom>
        </p:spPr>
      </p:pic>
    </p:spTree>
    <p:extLst>
      <p:ext uri="{BB962C8B-B14F-4D97-AF65-F5344CB8AC3E}">
        <p14:creationId xmlns:p14="http://schemas.microsoft.com/office/powerpoint/2010/main" val="398354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Volcanoes </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GB" dirty="0"/>
              <a:t>Will form at:</a:t>
            </a:r>
          </a:p>
          <a:p>
            <a:pPr marL="0" indent="0">
              <a:buNone/>
            </a:pPr>
            <a:endParaRPr lang="en-GB" dirty="0"/>
          </a:p>
          <a:p>
            <a:r>
              <a:rPr lang="en-GB" dirty="0"/>
              <a:t>Constructive (divergent) boundaries;</a:t>
            </a:r>
          </a:p>
          <a:p>
            <a:endParaRPr lang="en-GB" dirty="0"/>
          </a:p>
          <a:p>
            <a:r>
              <a:rPr lang="en-GB" dirty="0"/>
              <a:t>Destructive (convergent) boundaries: oceanic-continental and oceanic-oceanic</a:t>
            </a:r>
          </a:p>
        </p:txBody>
      </p:sp>
      <p:pic>
        <p:nvPicPr>
          <p:cNvPr id="4" name="Picture 3" descr="Subduction volcano | geology | Britannica">
            <a:extLst>
              <a:ext uri="{FF2B5EF4-FFF2-40B4-BE49-F238E27FC236}">
                <a16:creationId xmlns:a16="http://schemas.microsoft.com/office/drawing/2014/main" id="{FFB461DF-BB46-4F00-A481-BBC0DA6DE6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30" y="544286"/>
            <a:ext cx="4557712" cy="2292804"/>
          </a:xfrm>
          <a:prstGeom prst="rect">
            <a:avLst/>
          </a:prstGeom>
          <a:noFill/>
          <a:ln>
            <a:noFill/>
          </a:ln>
        </p:spPr>
      </p:pic>
    </p:spTree>
    <p:extLst>
      <p:ext uri="{BB962C8B-B14F-4D97-AF65-F5344CB8AC3E}">
        <p14:creationId xmlns:p14="http://schemas.microsoft.com/office/powerpoint/2010/main" val="342134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295"/>
            <a:ext cx="10515600" cy="453741"/>
          </a:xfrm>
        </p:spPr>
        <p:txBody>
          <a:bodyPr>
            <a:normAutofit fontScale="90000"/>
          </a:bodyPr>
          <a:lstStyle/>
          <a:p>
            <a:pPr algn="ctr"/>
            <a:r>
              <a:rPr lang="en-GB" b="1" dirty="0">
                <a:solidFill>
                  <a:srgbClr val="C00000"/>
                </a:solidFill>
              </a:rPr>
              <a:t>Question practise</a:t>
            </a:r>
            <a:endParaRPr lang="en-GB" dirty="0">
              <a:solidFill>
                <a:srgbClr val="C00000"/>
              </a:solidFill>
            </a:endParaRPr>
          </a:p>
        </p:txBody>
      </p:sp>
      <p:sp>
        <p:nvSpPr>
          <p:cNvPr id="3" name="Content Placeholder 2"/>
          <p:cNvSpPr>
            <a:spLocks noGrp="1"/>
          </p:cNvSpPr>
          <p:nvPr>
            <p:ph idx="1"/>
          </p:nvPr>
        </p:nvSpPr>
        <p:spPr>
          <a:xfrm>
            <a:off x="838200" y="1293362"/>
            <a:ext cx="10515600" cy="644620"/>
          </a:xfrm>
        </p:spPr>
        <p:txBody>
          <a:bodyPr>
            <a:normAutofit/>
          </a:bodyPr>
          <a:lstStyle/>
          <a:p>
            <a:pPr marL="0" indent="0">
              <a:buNone/>
            </a:pPr>
            <a:r>
              <a:rPr lang="en-GB" sz="1800" dirty="0"/>
              <a:t>Outline the formation of deep-sea trenches (3) </a:t>
            </a:r>
            <a:r>
              <a:rPr lang="en-GB" sz="1800" i="1" dirty="0"/>
              <a:t>AS Specimen Assessment material </a:t>
            </a:r>
            <a:endParaRPr lang="en-GB" sz="1800" dirty="0"/>
          </a:p>
          <a:p>
            <a:pPr marL="0" indent="0">
              <a:buNone/>
            </a:pPr>
            <a:endParaRPr lang="en-GB" sz="1800" dirty="0"/>
          </a:p>
          <a:p>
            <a:pPr marL="0" indent="0">
              <a:buNone/>
            </a:pPr>
            <a:endParaRPr lang="en-GB"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199" y="2074461"/>
            <a:ext cx="8728882" cy="4449170"/>
          </a:xfrm>
          <a:prstGeom prst="rect">
            <a:avLst/>
          </a:prstGeom>
          <a:noFill/>
          <a:ln>
            <a:noFill/>
          </a:ln>
        </p:spPr>
      </p:pic>
    </p:spTree>
    <p:extLst>
      <p:ext uri="{BB962C8B-B14F-4D97-AF65-F5344CB8AC3E}">
        <p14:creationId xmlns:p14="http://schemas.microsoft.com/office/powerpoint/2010/main" val="226963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69" y="1290918"/>
            <a:ext cx="11331503" cy="3099534"/>
          </a:xfrm>
        </p:spPr>
        <p:txBody>
          <a:bodyPr>
            <a:normAutofit/>
          </a:bodyPr>
          <a:lstStyle/>
          <a:p>
            <a:pPr marL="0" indent="0">
              <a:lnSpc>
                <a:spcPct val="70000"/>
              </a:lnSpc>
              <a:buNone/>
            </a:pPr>
            <a:r>
              <a:rPr lang="en-GB" sz="2000" dirty="0"/>
              <a:t>Not all volcanic activity can be related to active plate margins. The Pacific Ocean has a number of chains of volcanic islands which run diagonally across it at intra-plate locations. These islands are all </a:t>
            </a:r>
            <a:r>
              <a:rPr lang="en-GB" sz="2000" b="1" dirty="0"/>
              <a:t>shield volcanoes</a:t>
            </a:r>
            <a:r>
              <a:rPr lang="en-GB" sz="2000" dirty="0"/>
              <a:t> built up of basaltic lavas.</a:t>
            </a:r>
          </a:p>
          <a:p>
            <a:pPr marL="0" indent="0">
              <a:lnSpc>
                <a:spcPct val="70000"/>
              </a:lnSpc>
              <a:buNone/>
            </a:pPr>
            <a:endParaRPr lang="en-GB" sz="2000" dirty="0"/>
          </a:p>
          <a:p>
            <a:pPr marL="0" indent="0">
              <a:lnSpc>
                <a:spcPct val="70000"/>
              </a:lnSpc>
              <a:buNone/>
            </a:pPr>
            <a:r>
              <a:rPr lang="en-GB" sz="2000" dirty="0"/>
              <a:t>The </a:t>
            </a:r>
            <a:r>
              <a:rPr lang="en-GB" sz="2000" b="1" dirty="0"/>
              <a:t>basalt</a:t>
            </a:r>
            <a:r>
              <a:rPr lang="en-GB" sz="2000" dirty="0"/>
              <a:t> that makes up these islands contains significantly more potassium and sodium than the basalts of the ocean crust, suggesting that there is a different mechanism involved in their formation.</a:t>
            </a:r>
          </a:p>
          <a:p>
            <a:pPr marL="0" indent="0">
              <a:lnSpc>
                <a:spcPct val="70000"/>
              </a:lnSpc>
              <a:buNone/>
            </a:pPr>
            <a:endParaRPr lang="en-GB" sz="2000" dirty="0">
              <a:effectLst/>
            </a:endParaRPr>
          </a:p>
          <a:p>
            <a:pPr marL="0" indent="0">
              <a:lnSpc>
                <a:spcPct val="70000"/>
              </a:lnSpc>
              <a:buNone/>
            </a:pPr>
            <a:r>
              <a:rPr lang="en-GB" sz="2000" dirty="0"/>
              <a:t>It is now thought that magma (mantle) plumes lead to the formation of </a:t>
            </a:r>
            <a:r>
              <a:rPr lang="en-GB" sz="2000" b="1" dirty="0"/>
              <a:t>hot spots </a:t>
            </a:r>
            <a:r>
              <a:rPr lang="en-GB" sz="2000" dirty="0"/>
              <a:t>in the lower mantle and the subsequent formation of volcanic islands.</a:t>
            </a:r>
            <a:endParaRPr lang="en-GB" sz="2000" dirty="0">
              <a:effectLst/>
            </a:endParaRPr>
          </a:p>
          <a:p>
            <a:pPr marL="0" indent="0">
              <a:lnSpc>
                <a:spcPct val="70000"/>
              </a:lnSpc>
              <a:buNone/>
            </a:pPr>
            <a:endParaRPr lang="en-GB" sz="2000"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839" y="3987643"/>
            <a:ext cx="2744533" cy="24805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p:nvPr>
        </p:nvSpPr>
        <p:spPr bwMode="auto">
          <a:xfrm>
            <a:off x="611870" y="306011"/>
            <a:ext cx="10968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Magma (mantle) plumes and their relationship to plate movement. </a:t>
            </a:r>
            <a:endParaRPr kumimoji="0" lang="en-GB" altLang="en-US" sz="3000" b="0" i="0" u="none" strike="noStrike" cap="none" normalizeH="0" baseline="0" dirty="0">
              <a:ln>
                <a:noFill/>
              </a:ln>
              <a:solidFill>
                <a:srgbClr val="C00000"/>
              </a:solidFill>
              <a:effectLst/>
              <a:latin typeface="Arial" panose="020B0604020202020204" pitchFamily="34" charset="0"/>
            </a:endParaRPr>
          </a:p>
        </p:txBody>
      </p:sp>
      <p:sp>
        <p:nvSpPr>
          <p:cNvPr id="6" name="Rectangle 5"/>
          <p:cNvSpPr/>
          <p:nvPr/>
        </p:nvSpPr>
        <p:spPr>
          <a:xfrm>
            <a:off x="611870" y="5103026"/>
            <a:ext cx="6096000" cy="718017"/>
          </a:xfrm>
          <a:prstGeom prst="rect">
            <a:avLst/>
          </a:prstGeom>
        </p:spPr>
        <p:txBody>
          <a:bodyPr>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Watch this short clip: </a:t>
            </a:r>
            <a:r>
              <a:rPr lang="en-GB"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https://www.youtube.com/watch?v=AhSaE0omw9o</a:t>
            </a: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09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69994" y="193027"/>
            <a:ext cx="4951798" cy="2679041"/>
          </a:xfrm>
          <a:prstGeom prst="rect">
            <a:avLst/>
          </a:prstGeom>
        </p:spPr>
      </p:pic>
      <p:sp>
        <p:nvSpPr>
          <p:cNvPr id="6" name="TextBox 5"/>
          <p:cNvSpPr txBox="1"/>
          <p:nvPr/>
        </p:nvSpPr>
        <p:spPr>
          <a:xfrm>
            <a:off x="193183" y="193028"/>
            <a:ext cx="6336406" cy="461665"/>
          </a:xfrm>
          <a:prstGeom prst="rect">
            <a:avLst/>
          </a:prstGeom>
          <a:solidFill>
            <a:schemeClr val="bg1"/>
          </a:solid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Put these statements in order of how the occur.</a:t>
            </a:r>
          </a:p>
        </p:txBody>
      </p:sp>
      <p:sp>
        <p:nvSpPr>
          <p:cNvPr id="7" name="Rectangle 6"/>
          <p:cNvSpPr/>
          <p:nvPr/>
        </p:nvSpPr>
        <p:spPr>
          <a:xfrm>
            <a:off x="0" y="3023311"/>
            <a:ext cx="6096000" cy="1938992"/>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the hot spot remains stationary the movement of the overlying plate results in the formation of a chain of active and subsequently extinct volcanoes as the plate moves away from the hot spot. e.g. Hawaiian Islands</a:t>
            </a:r>
          </a:p>
        </p:txBody>
      </p:sp>
      <p:sp>
        <p:nvSpPr>
          <p:cNvPr id="8" name="Rectangle 7"/>
          <p:cNvSpPr/>
          <p:nvPr/>
        </p:nvSpPr>
        <p:spPr>
          <a:xfrm>
            <a:off x="6769994" y="4720016"/>
            <a:ext cx="5422006" cy="1569660"/>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plumes occasionally rise within the centre of plates and “burn” through the lithosphere to create volcanic activity on the surface.</a:t>
            </a:r>
          </a:p>
        </p:txBody>
      </p:sp>
      <p:sp>
        <p:nvSpPr>
          <p:cNvPr id="9" name="Rectangle 8"/>
          <p:cNvSpPr/>
          <p:nvPr/>
        </p:nvSpPr>
        <p:spPr>
          <a:xfrm>
            <a:off x="313386" y="5504846"/>
            <a:ext cx="6096000" cy="830997"/>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Radioactive decay within the earth’s core generates very hot temperatures. </a:t>
            </a:r>
          </a:p>
        </p:txBody>
      </p:sp>
      <p:sp>
        <p:nvSpPr>
          <p:cNvPr id="10" name="Rectangle 9"/>
          <p:cNvSpPr/>
          <p:nvPr/>
        </p:nvSpPr>
        <p:spPr>
          <a:xfrm>
            <a:off x="0" y="1280439"/>
            <a:ext cx="6096000" cy="1200329"/>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hot spots heat the lower mantle creating localised thermal currents where magma plumes rise vertically.</a:t>
            </a:r>
          </a:p>
        </p:txBody>
      </p:sp>
      <p:sp>
        <p:nvSpPr>
          <p:cNvPr id="11" name="Rectangle 10"/>
          <p:cNvSpPr/>
          <p:nvPr/>
        </p:nvSpPr>
        <p:spPr>
          <a:xfrm>
            <a:off x="6869663" y="3380544"/>
            <a:ext cx="5222667" cy="830997"/>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the decay is concentrated, hot spots will form. </a:t>
            </a:r>
          </a:p>
        </p:txBody>
      </p:sp>
    </p:spTree>
    <p:extLst>
      <p:ext uri="{BB962C8B-B14F-4D97-AF65-F5344CB8AC3E}">
        <p14:creationId xmlns:p14="http://schemas.microsoft.com/office/powerpoint/2010/main" val="103729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mn-lt"/>
              </a:rPr>
              <a:t>HOMEWORK: Volcanic hazards pre-learning</a:t>
            </a:r>
            <a:endParaRPr lang="en-GB" b="1" dirty="0">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GB" i="1" dirty="0" smtClean="0">
                <a:solidFill>
                  <a:srgbClr val="FF0000"/>
                </a:solidFill>
              </a:rPr>
              <a:t>See Hazards Lesson 4 folder on </a:t>
            </a:r>
            <a:r>
              <a:rPr lang="en-GB" i="1" dirty="0" err="1" smtClean="0">
                <a:solidFill>
                  <a:srgbClr val="FF0000"/>
                </a:solidFill>
              </a:rPr>
              <a:t>GoL</a:t>
            </a:r>
            <a:r>
              <a:rPr lang="en-GB" i="1" dirty="0" smtClean="0">
                <a:solidFill>
                  <a:srgbClr val="FF0000"/>
                </a:solidFill>
              </a:rPr>
              <a:t>.</a:t>
            </a:r>
          </a:p>
          <a:p>
            <a:pPr marL="0" indent="0">
              <a:buNone/>
            </a:pPr>
            <a:endParaRPr lang="en-GB" b="1" u="sng" dirty="0" smtClean="0"/>
          </a:p>
          <a:p>
            <a:pPr marL="0" indent="0">
              <a:buNone/>
            </a:pPr>
            <a:r>
              <a:rPr lang="en-GB" b="1" u="sng" dirty="0" smtClean="0"/>
              <a:t>Primary </a:t>
            </a:r>
            <a:r>
              <a:rPr lang="en-GB" b="1" u="sng" dirty="0"/>
              <a:t>volcanic effects</a:t>
            </a:r>
            <a:endParaRPr lang="en-GB" dirty="0"/>
          </a:p>
          <a:p>
            <a:r>
              <a:rPr lang="en-GB" dirty="0"/>
              <a:t>Primary volcanic effects relate to material ejected from the volcano.</a:t>
            </a:r>
          </a:p>
          <a:p>
            <a:r>
              <a:rPr lang="en-GB" dirty="0"/>
              <a:t>Complete the table </a:t>
            </a:r>
            <a:r>
              <a:rPr lang="en-GB" dirty="0" smtClean="0"/>
              <a:t>using </a:t>
            </a:r>
            <a:r>
              <a:rPr lang="en-GB" dirty="0"/>
              <a:t>the information slides to describe and explain their effects and any relevant case study mentioned. </a:t>
            </a:r>
            <a:r>
              <a:rPr lang="en-GB" u="sng" dirty="0">
                <a:hlinkClick r:id="rId2"/>
              </a:rPr>
              <a:t>https://volcanoes.usgs.gov/vhp/hazards.</a:t>
            </a:r>
            <a:r>
              <a:rPr lang="en-GB" u="sng" dirty="0">
                <a:hlinkClick r:id="rId3"/>
              </a:rPr>
              <a:t>html</a:t>
            </a:r>
            <a:endParaRPr lang="en-GB" dirty="0"/>
          </a:p>
          <a:p>
            <a:pPr marL="0" indent="0">
              <a:buNone/>
            </a:pPr>
            <a:r>
              <a:rPr lang="en-GB" b="1" dirty="0" smtClean="0"/>
              <a:t> </a:t>
            </a:r>
          </a:p>
          <a:p>
            <a:pPr marL="0" indent="0">
              <a:buNone/>
            </a:pPr>
            <a:r>
              <a:rPr lang="en-GB" b="1" dirty="0" smtClean="0"/>
              <a:t>Watch ‘10 </a:t>
            </a:r>
            <a:r>
              <a:rPr lang="en-GB" b="1" dirty="0"/>
              <a:t>things you didn’t know about volcanoes’, e-stream </a:t>
            </a:r>
            <a:r>
              <a:rPr lang="en-GB" b="1" dirty="0" smtClean="0"/>
              <a:t>4663, and complete the summary table.</a:t>
            </a:r>
            <a:endParaRPr lang="en-GB" dirty="0"/>
          </a:p>
        </p:txBody>
      </p:sp>
    </p:spTree>
    <p:extLst>
      <p:ext uri="{BB962C8B-B14F-4D97-AF65-F5344CB8AC3E}">
        <p14:creationId xmlns:p14="http://schemas.microsoft.com/office/powerpoint/2010/main" val="610829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96532" y="743799"/>
            <a:ext cx="10515600" cy="5387116"/>
          </a:xfrm>
          <a:prstGeom prst="rect">
            <a:avLst/>
          </a:prstGeom>
          <a:noFill/>
          <a:ln>
            <a:solidFill>
              <a:schemeClr val="accent1"/>
            </a:solidFill>
          </a:ln>
        </p:spPr>
        <p:txBody>
          <a:bodyPr wrap="square" rtlCol="0">
            <a:spAutoFit/>
          </a:bodyPr>
          <a:lstStyle/>
          <a:p>
            <a:pPr marL="514350" indent="-514350">
              <a:buFont typeface="+mj-lt"/>
              <a:buAutoNum type="arabicPeriod"/>
            </a:pPr>
            <a:r>
              <a:rPr lang="en-GB" dirty="0"/>
              <a:t>Radioactive decay within the earth’s core generates very hot temperatures. </a:t>
            </a:r>
          </a:p>
          <a:p>
            <a:pPr marL="514350" indent="-514350">
              <a:buFont typeface="+mj-lt"/>
              <a:buAutoNum type="arabicPeriod"/>
            </a:pPr>
            <a:r>
              <a:rPr lang="en-GB" dirty="0"/>
              <a:t>If the decay is concentrated, hot spots will form. </a:t>
            </a:r>
          </a:p>
          <a:p>
            <a:pPr marL="514350" indent="-514350">
              <a:buFont typeface="+mj-lt"/>
              <a:buAutoNum type="arabicPeriod"/>
            </a:pPr>
            <a:r>
              <a:rPr lang="en-GB" dirty="0"/>
              <a:t>These hot spots heat the lower mantle creating localised thermal currents where magma plumes rise vertically.</a:t>
            </a:r>
          </a:p>
          <a:p>
            <a:pPr marL="514350" indent="-514350">
              <a:buFont typeface="+mj-lt"/>
              <a:buAutoNum type="arabicPeriod"/>
            </a:pPr>
            <a:r>
              <a:rPr lang="en-GB" dirty="0"/>
              <a:t>These plumes occasionally rise within the centre of plates and “burn” through the lithosphere to create volcanic activity on the surface.</a:t>
            </a:r>
          </a:p>
          <a:p>
            <a:pPr marL="514350" indent="-514350">
              <a:buFont typeface="+mj-lt"/>
              <a:buAutoNum type="arabicPeriod"/>
            </a:pPr>
            <a:r>
              <a:rPr lang="en-GB" dirty="0"/>
              <a:t>As the hot spot remains stationary the movement of the overlying plate results in the formation of a chain of active and subsequently extinct volcanoes as the plate moves away from the hot spot. e.g. Hawaiian Islands</a:t>
            </a:r>
          </a:p>
        </p:txBody>
      </p:sp>
    </p:spTree>
    <p:extLst>
      <p:ext uri="{BB962C8B-B14F-4D97-AF65-F5344CB8AC3E}">
        <p14:creationId xmlns:p14="http://schemas.microsoft.com/office/powerpoint/2010/main" val="332311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lstStyle/>
          <a:p>
            <a:r>
              <a:rPr lang="en-GB" alt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The Hawaiian hot spot</a:t>
            </a:r>
            <a:endParaRPr lang="en-GB" dirty="0">
              <a:solidFill>
                <a:srgbClr val="C00000"/>
              </a:solidFill>
            </a:endParaRPr>
          </a:p>
        </p:txBody>
      </p:sp>
      <p:sp>
        <p:nvSpPr>
          <p:cNvPr id="3" name="Content Placeholder 2"/>
          <p:cNvSpPr>
            <a:spLocks noGrp="1"/>
          </p:cNvSpPr>
          <p:nvPr>
            <p:ph idx="1"/>
          </p:nvPr>
        </p:nvSpPr>
        <p:spPr>
          <a:xfrm>
            <a:off x="838200" y="1432251"/>
            <a:ext cx="10515600" cy="4351338"/>
          </a:xfrm>
        </p:spPr>
        <p:txBody>
          <a:bodyPr>
            <a:normAutofit/>
          </a:bodyPr>
          <a:lstStyle/>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A 1500km deep hotspot</a:t>
            </a:r>
            <a:r>
              <a:rPr lang="en-GB" altLang="en-US" sz="2400" b="1" dirty="0">
                <a:latin typeface="Calibri" panose="020F0502020204030204" pitchFamily="34" charset="0"/>
                <a:ea typeface="Calibri" panose="020F0502020204030204" pitchFamily="34" charset="0"/>
                <a:cs typeface="Calibri" panose="020F0502020204030204" pitchFamily="34" charset="0"/>
              </a:rPr>
              <a:t> </a:t>
            </a:r>
            <a:r>
              <a:rPr lang="en-GB" altLang="en-US" sz="2400" dirty="0">
                <a:latin typeface="Calibri" panose="020F0502020204030204" pitchFamily="34" charset="0"/>
                <a:ea typeface="Calibri" panose="020F0502020204030204" pitchFamily="34" charset="0"/>
                <a:cs typeface="Calibri" panose="020F0502020204030204" pitchFamily="34" charset="0"/>
              </a:rPr>
              <a:t>can be found under the southern end of the island </a:t>
            </a:r>
            <a:r>
              <a:rPr lang="en-GB" altLang="en-US" sz="2400" b="1" dirty="0">
                <a:latin typeface="Calibri" panose="020F0502020204030204" pitchFamily="34" charset="0"/>
                <a:ea typeface="Calibri" panose="020F0502020204030204" pitchFamily="34" charset="0"/>
                <a:cs typeface="Calibri" panose="020F0502020204030204" pitchFamily="34" charset="0"/>
              </a:rPr>
              <a:t>Hawaii</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p>
          <a:p>
            <a:pPr marL="0" lvl="0" indent="0" eaLnBrk="0" fontAlgn="base" hangingPunct="0">
              <a:lnSpc>
                <a:spcPct val="100000"/>
              </a:lnSpc>
              <a:spcBef>
                <a:spcPct val="0"/>
              </a:spcBef>
              <a:spcAft>
                <a:spcPct val="0"/>
              </a:spcAft>
              <a:buNone/>
            </a:pPr>
            <a:endParaRPr lang="en-GB" altLang="en-US" sz="2400" dirty="0">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As the </a:t>
            </a:r>
            <a:r>
              <a:rPr lang="en-GB" altLang="en-US" sz="2400" b="1" dirty="0">
                <a:latin typeface="Calibri" panose="020F0502020204030204" pitchFamily="34" charset="0"/>
                <a:ea typeface="Calibri" panose="020F0502020204030204" pitchFamily="34" charset="0"/>
                <a:cs typeface="Calibri" panose="020F0502020204030204" pitchFamily="34" charset="0"/>
              </a:rPr>
              <a:t>Pacific</a:t>
            </a:r>
            <a:r>
              <a:rPr lang="en-GB" altLang="en-US" sz="2400" dirty="0">
                <a:latin typeface="Calibri" panose="020F0502020204030204" pitchFamily="34" charset="0"/>
                <a:ea typeface="Calibri" panose="020F0502020204030204" pitchFamily="34" charset="0"/>
                <a:cs typeface="Calibri" panose="020F0502020204030204" pitchFamily="34" charset="0"/>
              </a:rPr>
              <a:t> plate moves 5-10cm north-west per year, the next volcano (</a:t>
            </a:r>
            <a:r>
              <a:rPr lang="en-GB" altLang="en-US" sz="2400" b="1" dirty="0" err="1">
                <a:latin typeface="Calibri" panose="020F0502020204030204" pitchFamily="34" charset="0"/>
                <a:ea typeface="Calibri" panose="020F0502020204030204" pitchFamily="34" charset="0"/>
                <a:cs typeface="Calibri" panose="020F0502020204030204" pitchFamily="34" charset="0"/>
              </a:rPr>
              <a:t>Lo’ihi</a:t>
            </a:r>
            <a:r>
              <a:rPr lang="en-GB" altLang="en-US" sz="2400" b="1" dirty="0">
                <a:latin typeface="Calibri" panose="020F0502020204030204" pitchFamily="34" charset="0"/>
                <a:ea typeface="Calibri" panose="020F0502020204030204" pitchFamily="34" charset="0"/>
                <a:cs typeface="Calibri" panose="020F0502020204030204" pitchFamily="34" charset="0"/>
              </a:rPr>
              <a:t> Seamount</a:t>
            </a:r>
            <a:r>
              <a:rPr lang="en-GB" altLang="en-US" sz="2400" dirty="0">
                <a:latin typeface="Calibri" panose="020F0502020204030204" pitchFamily="34" charset="0"/>
                <a:ea typeface="Calibri" panose="020F0502020204030204" pitchFamily="34" charset="0"/>
                <a:cs typeface="Calibri" panose="020F0502020204030204" pitchFamily="34" charset="0"/>
              </a:rPr>
              <a:t>) is forming on the seafloor to the south of Hawaii.  It should appear on the surface in 200,000 years’ time.</a:t>
            </a:r>
          </a:p>
          <a:p>
            <a:pPr marL="0" lvl="0" indent="0" eaLnBrk="0" fontAlgn="base" hangingPunct="0">
              <a:lnSpc>
                <a:spcPct val="100000"/>
              </a:lnSpc>
              <a:spcBef>
                <a:spcPct val="0"/>
              </a:spcBef>
              <a:spcAft>
                <a:spcPct val="0"/>
              </a:spcAft>
              <a:buNone/>
            </a:pPr>
            <a:endParaRPr lang="en-GB" altLang="en-US" sz="2400" dirty="0"/>
          </a:p>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To the north-west of Hawaii, a chain of </a:t>
            </a:r>
            <a:r>
              <a:rPr lang="en-GB" altLang="en-US" sz="2400" b="1" dirty="0">
                <a:latin typeface="Calibri" panose="020F0502020204030204" pitchFamily="34" charset="0"/>
                <a:ea typeface="Calibri" panose="020F0502020204030204" pitchFamily="34" charset="0"/>
                <a:cs typeface="Calibri" panose="020F0502020204030204" pitchFamily="34" charset="0"/>
              </a:rPr>
              <a:t>extinct volcanoes </a:t>
            </a:r>
            <a:r>
              <a:rPr lang="en-GB" altLang="en-US" sz="2400" dirty="0">
                <a:latin typeface="Calibri" panose="020F0502020204030204" pitchFamily="34" charset="0"/>
                <a:ea typeface="Calibri" panose="020F0502020204030204" pitchFamily="34" charset="0"/>
                <a:cs typeface="Calibri" panose="020F0502020204030204" pitchFamily="34" charset="0"/>
              </a:rPr>
              <a:t>can be found.  These subside into the crust and are eroded by marine erosion to form basic </a:t>
            </a:r>
            <a:r>
              <a:rPr lang="en-GB" altLang="en-US" sz="2400" b="1" dirty="0">
                <a:latin typeface="Calibri" panose="020F0502020204030204" pitchFamily="34" charset="0"/>
                <a:ea typeface="Calibri" panose="020F0502020204030204" pitchFamily="34" charset="0"/>
                <a:cs typeface="Calibri" panose="020F0502020204030204" pitchFamily="34" charset="0"/>
              </a:rPr>
              <a:t>seamounts</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p>
          <a:p>
            <a:pPr marL="0" lvl="0" indent="0" eaLnBrk="0" fontAlgn="base" hangingPunct="0">
              <a:lnSpc>
                <a:spcPct val="100000"/>
              </a:lnSpc>
              <a:spcBef>
                <a:spcPct val="0"/>
              </a:spcBef>
              <a:spcAft>
                <a:spcPct val="0"/>
              </a:spcAft>
              <a:buNone/>
            </a:pPr>
            <a:r>
              <a:rPr lang="en-GB" altLang="en-US" sz="2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https://www.youtube.com/watch?v=I79Tbfo8bRI</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latin typeface="Arial" panose="020B0604020202020204" pitchFamily="34" charset="0"/>
            </a:endParaRPr>
          </a:p>
          <a:p>
            <a:pPr marL="0" indent="0">
              <a:buNone/>
            </a:pPr>
            <a:endParaRPr lang="en-GB" sz="2400"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97" y="4694830"/>
            <a:ext cx="3865710" cy="20510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8173" y="1001364"/>
            <a:ext cx="9894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5268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376"/>
            <a:ext cx="10515600" cy="5726587"/>
          </a:xfrm>
        </p:spPr>
        <p:txBody>
          <a:bodyPr>
            <a:normAutofit/>
          </a:bodyPr>
          <a:lstStyle/>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Explain why volcanoes are found in Hawaii:</a:t>
            </a:r>
          </a:p>
          <a:p>
            <a:pPr marL="457200" lvl="0" indent="-457200" eaLnBrk="0" fontAlgn="base" hangingPunct="0">
              <a:lnSpc>
                <a:spcPct val="100000"/>
              </a:lnSpc>
              <a:spcBef>
                <a:spcPct val="0"/>
              </a:spcBef>
              <a:spcAft>
                <a:spcPct val="0"/>
              </a:spcAft>
              <a:buFont typeface="+mj-lt"/>
              <a:buAutoNum type="arabicParenR"/>
            </a:pPr>
            <a:endParaRPr lang="en-GB" altLang="en-US" sz="2400" dirty="0">
              <a:solidFill>
                <a:srgbClr val="000000"/>
              </a:solidFill>
              <a:latin typeface="Calibri" panose="020F0502020204030204" pitchFamily="34" charset="0"/>
              <a:cs typeface="Times New Roman" panose="02020603050405020304" pitchFamily="18" charset="0"/>
            </a:endParaRPr>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long has the Hawaiian hotspot existed for?</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the 2 highest mountains on earth?</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what rate does the Pacific plate move and why is this significant to the age of the Hawaiian islands?</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Explain why the Hawaiian chain of islands get </a:t>
            </a:r>
          </a:p>
          <a:p>
            <a:pPr marL="0" lvl="0" indent="0" eaLnBrk="0" fontAlgn="base" hangingPunct="0">
              <a:lnSpc>
                <a:spcPct val="100000"/>
              </a:lnSpc>
              <a:spcBef>
                <a:spcPct val="0"/>
              </a:spcBef>
              <a:spcAft>
                <a:spcPct val="0"/>
              </a:spcAft>
              <a:buNone/>
            </a:pPr>
            <a:r>
              <a:rPr lang="en-GB"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progressively older further west:</a:t>
            </a:r>
            <a:endParaRPr lang="en-GB" altLang="en-US" sz="2400" dirty="0">
              <a:latin typeface="Arial" panose="020B0604020202020204" pitchFamily="34" charset="0"/>
            </a:endParaRPr>
          </a:p>
          <a:p>
            <a:pPr marL="0" indent="0">
              <a:buNone/>
            </a:pPr>
            <a:endParaRPr lang="en-GB" sz="2400" dirty="0"/>
          </a:p>
        </p:txBody>
      </p:sp>
      <p:pic>
        <p:nvPicPr>
          <p:cNvPr id="3073" name="Picture 5"/>
          <p:cNvPicPr>
            <a:picLocks noChangeAspect="1" noChangeArrowheads="1"/>
          </p:cNvPicPr>
          <p:nvPr/>
        </p:nvPicPr>
        <p:blipFill>
          <a:blip r:embed="rId2">
            <a:extLst>
              <a:ext uri="{28A0092B-C50C-407E-A947-70E740481C1C}">
                <a14:useLocalDpi xmlns:a14="http://schemas.microsoft.com/office/drawing/2010/main" val="0"/>
              </a:ext>
            </a:extLst>
          </a:blip>
          <a:srcRect l="70284" t="14175" r="5501" b="26291"/>
          <a:stretch>
            <a:fillRect/>
          </a:stretch>
        </p:blipFill>
        <p:spPr bwMode="auto">
          <a:xfrm>
            <a:off x="9608024" y="3313863"/>
            <a:ext cx="2165492" cy="3325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961577" y="938173"/>
            <a:ext cx="2584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262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77421"/>
            <a:ext cx="11696132" cy="5999542"/>
          </a:xfrm>
        </p:spPr>
        <p:txBody>
          <a:bodyPr>
            <a:noAutofit/>
          </a:bodyPr>
          <a:lstStyle/>
          <a:p>
            <a:pPr marL="0" indent="0">
              <a:buNone/>
            </a:pPr>
            <a:r>
              <a:rPr lang="en-GB" sz="2300" dirty="0"/>
              <a:t>HOW ARE VOLCANIC ISLANDS FORMED BY MAGMA PLUMES?</a:t>
            </a:r>
          </a:p>
          <a:p>
            <a:pPr marL="0" indent="0">
              <a:buNone/>
            </a:pPr>
            <a:r>
              <a:rPr lang="en-GB" sz="2300" dirty="0"/>
              <a:t>The hot spots create localised................................. of hot, rising mantle material. As the plume rises towards the base of the lithosphere, the reduction in pressure allows ............................................................ of the mantle material within the plume to form ....................................................................... The magma melts its way through the oceanic crust and erupts onto the ocean floor to build up an active ............................................................</a:t>
            </a:r>
          </a:p>
          <a:p>
            <a:pPr marL="0" indent="0">
              <a:buNone/>
            </a:pPr>
            <a:r>
              <a:rPr lang="en-GB" sz="2300" dirty="0"/>
              <a:t>As the plate carries on moving over the plume, the original island is carried away from the magma source and becomes ………………………………………….. The plate acts as a ................................................................... so as the old island is carried away, a new volcanic island is formed in its place above the hot spot. This process builds up a chain of............................................, with the age of each increasing with distance away from the currently active island.</a:t>
            </a:r>
          </a:p>
          <a:p>
            <a:pPr marL="0" indent="0">
              <a:buNone/>
            </a:pPr>
            <a:r>
              <a:rPr lang="en-GB" sz="2300" dirty="0"/>
              <a:t>As the old islands are carried away from the............................................., they subside (sink down into the crust) and are eroded by the sea, so that many of the older islands are now .....................................the sea surface and form </a:t>
            </a:r>
            <a:r>
              <a:rPr lang="en-GB" sz="2300" dirty="0" err="1"/>
              <a:t>guyots</a:t>
            </a:r>
            <a:r>
              <a:rPr lang="en-GB" sz="2300" dirty="0"/>
              <a:t> or seamounts.</a:t>
            </a:r>
          </a:p>
          <a:p>
            <a:pPr marL="0" indent="0">
              <a:buNone/>
            </a:pPr>
            <a:endParaRPr lang="en-GB" sz="2300" dirty="0"/>
          </a:p>
        </p:txBody>
      </p:sp>
      <p:pic>
        <p:nvPicPr>
          <p:cNvPr id="8" name="Picture 7"/>
          <p:cNvPicPr>
            <a:picLocks noChangeAspect="1"/>
          </p:cNvPicPr>
          <p:nvPr/>
        </p:nvPicPr>
        <p:blipFill>
          <a:blip r:embed="rId2"/>
          <a:stretch>
            <a:fillRect/>
          </a:stretch>
        </p:blipFill>
        <p:spPr>
          <a:xfrm>
            <a:off x="1931794" y="5882849"/>
            <a:ext cx="8328412" cy="822184"/>
          </a:xfrm>
          <a:prstGeom prst="rect">
            <a:avLst/>
          </a:prstGeom>
        </p:spPr>
      </p:pic>
    </p:spTree>
    <p:extLst>
      <p:ext uri="{BB962C8B-B14F-4D97-AF65-F5344CB8AC3E}">
        <p14:creationId xmlns:p14="http://schemas.microsoft.com/office/powerpoint/2010/main" val="30070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098" y="5780991"/>
            <a:ext cx="9517415" cy="492443"/>
          </a:xfrm>
          <a:prstGeom prst="rect">
            <a:avLst/>
          </a:prstGeom>
          <a:noFill/>
        </p:spPr>
        <p:txBody>
          <a:bodyPr wrap="square" rtlCol="0">
            <a:spAutoFit/>
          </a:bodyPr>
          <a:lstStyle/>
          <a:p>
            <a:r>
              <a:rPr lang="en-GB" sz="2600" b="1" dirty="0">
                <a:latin typeface="Calibri" panose="020F0502020204030204" pitchFamily="34" charset="0"/>
              </a:rPr>
              <a:t>Can you explain the distribution of earthquakes and volcanoes?   </a:t>
            </a:r>
          </a:p>
        </p:txBody>
      </p:sp>
      <p:pic>
        <p:nvPicPr>
          <p:cNvPr id="5" name="Picture 4" descr="Image result for earthquakes and volcanoes map"/>
          <p:cNvPicPr>
            <a:picLocks noChangeAspect="1" noChangeArrowheads="1"/>
          </p:cNvPicPr>
          <p:nvPr/>
        </p:nvPicPr>
        <p:blipFill rotWithShape="1">
          <a:blip r:embed="rId2">
            <a:extLst>
              <a:ext uri="{28A0092B-C50C-407E-A947-70E740481C1C}">
                <a14:useLocalDpi xmlns:a14="http://schemas.microsoft.com/office/drawing/2010/main" val="0"/>
              </a:ext>
            </a:extLst>
          </a:blip>
          <a:srcRect b="6153"/>
          <a:stretch/>
        </p:blipFill>
        <p:spPr bwMode="auto">
          <a:xfrm>
            <a:off x="1542452" y="532692"/>
            <a:ext cx="9141409" cy="478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2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5" y="1069724"/>
            <a:ext cx="10073587" cy="3018182"/>
          </a:xfrm>
        </p:spPr>
        <p:txBody>
          <a:bodyPr>
            <a:normAutofit fontScale="90000"/>
          </a:bodyPr>
          <a:lstStyle/>
          <a:p>
            <a:pPr algn="ctr"/>
            <a:r>
              <a:rPr lang="en-GB" sz="5600" b="1" dirty="0">
                <a:solidFill>
                  <a:srgbClr val="C00000"/>
                </a:solidFill>
                <a:latin typeface="+mn-lt"/>
              </a:rPr>
              <a:t>Plate margins</a:t>
            </a:r>
            <a:r>
              <a:rPr lang="en-GB" sz="4200" b="1" dirty="0">
                <a:solidFill>
                  <a:srgbClr val="C00000"/>
                </a:solidFill>
                <a:latin typeface="+mn-lt"/>
              </a:rPr>
              <a:t/>
            </a:r>
            <a:br>
              <a:rPr lang="en-GB" sz="4200" b="1" dirty="0">
                <a:solidFill>
                  <a:srgbClr val="C00000"/>
                </a:solidFill>
                <a:latin typeface="+mn-lt"/>
              </a:rPr>
            </a:br>
            <a:r>
              <a:rPr lang="en-GB" sz="4200" dirty="0">
                <a:solidFill>
                  <a:srgbClr val="C00000"/>
                </a:solidFill>
                <a:latin typeface="+mn-lt"/>
              </a:rPr>
              <a:t/>
            </a:r>
            <a:br>
              <a:rPr lang="en-GB" sz="4200" dirty="0">
                <a:solidFill>
                  <a:srgbClr val="C00000"/>
                </a:solidFill>
                <a:latin typeface="+mn-lt"/>
              </a:rPr>
            </a:br>
            <a:r>
              <a:rPr lang="en-GB" sz="4200" dirty="0">
                <a:solidFill>
                  <a:srgbClr val="C00000"/>
                </a:solidFill>
                <a:latin typeface="+mn-lt"/>
              </a:rPr>
              <a:t>What can you remember about plate margins from GCSE/ previous learning? </a:t>
            </a:r>
            <a:br>
              <a:rPr lang="en-GB" sz="4200" dirty="0">
                <a:solidFill>
                  <a:srgbClr val="C00000"/>
                </a:solidFill>
                <a:latin typeface="+mn-lt"/>
              </a:rPr>
            </a:br>
            <a:endParaRPr lang="en-GB" sz="4200" dirty="0">
              <a:solidFill>
                <a:srgbClr val="C00000"/>
              </a:solidFill>
              <a:latin typeface="+mn-lt"/>
            </a:endParaRPr>
          </a:p>
        </p:txBody>
      </p:sp>
    </p:spTree>
    <p:extLst>
      <p:ext uri="{BB962C8B-B14F-4D97-AF65-F5344CB8AC3E}">
        <p14:creationId xmlns:p14="http://schemas.microsoft.com/office/powerpoint/2010/main" val="17481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Use p220 -221 Oxford textbook to explain what happens at the 4 plate margins shown below. Include the geographical features and examples shown in Figure 8 p 223 in your notes.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620000">
            <a:off x="748341" y="1256206"/>
            <a:ext cx="7186415" cy="4345588"/>
          </a:xfrm>
          <a:prstGeom prst="rect">
            <a:avLst/>
          </a:prstGeom>
          <a:noFill/>
          <a:ln>
            <a:noFill/>
          </a:ln>
        </p:spPr>
      </p:pic>
    </p:spTree>
    <p:extLst>
      <p:ext uri="{BB962C8B-B14F-4D97-AF65-F5344CB8AC3E}">
        <p14:creationId xmlns:p14="http://schemas.microsoft.com/office/powerpoint/2010/main" val="2211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1EB9-0CF3-476B-9579-AF1C5BA940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517530-A52F-4E61-B23D-8E56FF9873BC}"/>
              </a:ext>
            </a:extLst>
          </p:cNvPr>
          <p:cNvSpPr>
            <a:spLocks noGrp="1"/>
          </p:cNvSpPr>
          <p:nvPr>
            <p:ph idx="1"/>
          </p:nvPr>
        </p:nvSpPr>
        <p:spPr/>
        <p:txBody>
          <a:bodyPr/>
          <a:lstStyle/>
          <a:p>
            <a:endParaRPr lang="en-GB"/>
          </a:p>
        </p:txBody>
      </p:sp>
      <p:pic>
        <p:nvPicPr>
          <p:cNvPr id="1028" name="Picture 4">
            <a:extLst>
              <a:ext uri="{FF2B5EF4-FFF2-40B4-BE49-F238E27FC236}">
                <a16:creationId xmlns:a16="http://schemas.microsoft.com/office/drawing/2014/main" id="{82938006-B9A2-4165-B525-C674E2D97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442913"/>
            <a:ext cx="764857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9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081-6137-4883-9560-73609B534E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94A1EE-393C-427A-B81E-6150861304A0}"/>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1F52EC73-E8DC-49B0-97B7-19C5641A0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670322"/>
            <a:ext cx="8440737" cy="618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4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cientific Theory of Plate Tectonics - ppt download">
            <a:extLst>
              <a:ext uri="{FF2B5EF4-FFF2-40B4-BE49-F238E27FC236}">
                <a16:creationId xmlns:a16="http://schemas.microsoft.com/office/drawing/2014/main" id="{BCB82724-F943-459C-95AD-440E6807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672" y="1200872"/>
            <a:ext cx="5721294" cy="4290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B453ED-637C-43F7-BED9-FA8F56A547CF}"/>
              </a:ext>
            </a:extLst>
          </p:cNvPr>
          <p:cNvSpPr/>
          <p:nvPr/>
        </p:nvSpPr>
        <p:spPr>
          <a:xfrm>
            <a:off x="376632" y="1499697"/>
            <a:ext cx="5170713" cy="3693319"/>
          </a:xfrm>
          <a:prstGeom prst="rect">
            <a:avLst/>
          </a:prstGeom>
        </p:spPr>
        <p:txBody>
          <a:bodyPr wrap="square">
            <a:spAutoFit/>
          </a:bodyPr>
          <a:lstStyle/>
          <a:p>
            <a:r>
              <a:rPr lang="en-GB" b="1" dirty="0">
                <a:solidFill>
                  <a:srgbClr val="000000"/>
                </a:solidFill>
                <a:latin typeface="Calibri" panose="020F0502020204030204" pitchFamily="34" charset="0"/>
                <a:cs typeface="Calibri" panose="020F0502020204030204" pitchFamily="34" charset="0"/>
              </a:rPr>
              <a:t>Two plates of similar density are forced toward each other. Neither plate descends into the mantle because of the similar density of the plates.  </a:t>
            </a:r>
          </a:p>
          <a:p>
            <a:endParaRPr lang="en-GB" b="1" dirty="0">
              <a:solidFill>
                <a:srgbClr val="000000"/>
              </a:solidFill>
              <a:latin typeface="Calibri" panose="020F0502020204030204" pitchFamily="34" charset="0"/>
              <a:cs typeface="Calibri" panose="020F0502020204030204" pitchFamily="34" charset="0"/>
            </a:endParaRPr>
          </a:p>
          <a:p>
            <a:r>
              <a:rPr lang="en-GB" b="1" dirty="0">
                <a:solidFill>
                  <a:srgbClr val="000000"/>
                </a:solidFill>
                <a:latin typeface="Calibri" panose="020F0502020204030204" pitchFamily="34" charset="0"/>
                <a:cs typeface="Calibri" panose="020F0502020204030204" pitchFamily="34" charset="0"/>
              </a:rPr>
              <a:t>The two plates crumple into one another and fold upwards into fold mountains and causing earthquakes. The Himalayas are a classic example, where the Indo Australian plate is colliding with the Eurasian plate.</a:t>
            </a:r>
          </a:p>
          <a:p>
            <a:endParaRPr lang="en-GB" b="1" dirty="0">
              <a:solidFill>
                <a:srgbClr val="000000"/>
              </a:solidFill>
              <a:latin typeface="Calibri" panose="020F0502020204030204" pitchFamily="34" charset="0"/>
              <a:cs typeface="Calibri" panose="020F0502020204030204" pitchFamily="34" charset="0"/>
            </a:endParaRPr>
          </a:p>
          <a:p>
            <a:r>
              <a:rPr lang="en-GB" b="1" dirty="0">
                <a:solidFill>
                  <a:srgbClr val="000000"/>
                </a:solidFill>
                <a:latin typeface="Calibri" panose="020F0502020204030204" pitchFamily="34" charset="0"/>
                <a:cs typeface="Calibri" panose="020F0502020204030204" pitchFamily="34" charset="0"/>
              </a:rPr>
              <a:t>Originally, there was a sea called the Tethys sea between India and Asia and the huge fold mountains are rich in marine (sea) fossils!</a:t>
            </a:r>
          </a:p>
        </p:txBody>
      </p:sp>
      <p:sp>
        <p:nvSpPr>
          <p:cNvPr id="3" name="Title 2">
            <a:extLst>
              <a:ext uri="{FF2B5EF4-FFF2-40B4-BE49-F238E27FC236}">
                <a16:creationId xmlns:a16="http://schemas.microsoft.com/office/drawing/2014/main" id="{23A6A225-8B14-4C25-9705-BA29FFD0BCF8}"/>
              </a:ext>
            </a:extLst>
          </p:cNvPr>
          <p:cNvSpPr>
            <a:spLocks noGrp="1"/>
          </p:cNvSpPr>
          <p:nvPr>
            <p:ph type="title"/>
          </p:nvPr>
        </p:nvSpPr>
        <p:spPr>
          <a:xfrm>
            <a:off x="838200" y="185512"/>
            <a:ext cx="10515600" cy="663218"/>
          </a:xfrm>
        </p:spPr>
        <p:txBody>
          <a:bodyPr>
            <a:normAutofit/>
          </a:bodyPr>
          <a:lstStyle/>
          <a:p>
            <a:pPr algn="ctr"/>
            <a:r>
              <a:rPr lang="en-GB" sz="3800" b="1" u="sng" dirty="0">
                <a:latin typeface="+mn-lt"/>
              </a:rPr>
              <a:t>Collision (convergent) plate margin</a:t>
            </a:r>
          </a:p>
        </p:txBody>
      </p:sp>
      <p:grpSp>
        <p:nvGrpSpPr>
          <p:cNvPr id="8" name="Group 7">
            <a:extLst>
              <a:ext uri="{FF2B5EF4-FFF2-40B4-BE49-F238E27FC236}">
                <a16:creationId xmlns:a16="http://schemas.microsoft.com/office/drawing/2014/main" id="{5193BA6A-D26C-439A-865D-454D9F29364D}"/>
              </a:ext>
            </a:extLst>
          </p:cNvPr>
          <p:cNvGrpSpPr/>
          <p:nvPr/>
        </p:nvGrpSpPr>
        <p:grpSpPr>
          <a:xfrm>
            <a:off x="4725018" y="2783754"/>
            <a:ext cx="2741963" cy="2873374"/>
            <a:chOff x="2584183" y="2791861"/>
            <a:chExt cx="3004458" cy="3004458"/>
          </a:xfrm>
        </p:grpSpPr>
        <p:pic>
          <p:nvPicPr>
            <p:cNvPr id="1026" name="Picture 2" descr="How Mount Everest helped Britain's post-war bid to burnish global power  credentials">
              <a:extLst>
                <a:ext uri="{FF2B5EF4-FFF2-40B4-BE49-F238E27FC236}">
                  <a16:creationId xmlns:a16="http://schemas.microsoft.com/office/drawing/2014/main" id="{9590E4A0-DBB8-41FC-9593-BC24D4EED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83" y="2791861"/>
              <a:ext cx="3004458" cy="30044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7966E1-85C5-4FF3-8E35-2B5BBC0FC5E8}"/>
                </a:ext>
              </a:extLst>
            </p:cNvPr>
            <p:cNvSpPr txBox="1"/>
            <p:nvPr/>
          </p:nvSpPr>
          <p:spPr>
            <a:xfrm>
              <a:off x="2864308" y="4737809"/>
              <a:ext cx="2444206" cy="885684"/>
            </a:xfrm>
            <a:prstGeom prst="rect">
              <a:avLst/>
            </a:prstGeom>
            <a:solidFill>
              <a:schemeClr val="bg1"/>
            </a:solidFill>
          </p:spPr>
          <p:txBody>
            <a:bodyPr wrap="square" rtlCol="0">
              <a:spAutoFit/>
            </a:bodyPr>
            <a:lstStyle/>
            <a:p>
              <a:r>
                <a:rPr lang="en-GB" sz="1600" dirty="0"/>
                <a:t>Mount Everest grows by 1cm every year as the plates continue to move.</a:t>
              </a:r>
            </a:p>
          </p:txBody>
        </p:sp>
      </p:grpSp>
    </p:spTree>
    <p:extLst>
      <p:ext uri="{BB962C8B-B14F-4D97-AF65-F5344CB8AC3E}">
        <p14:creationId xmlns:p14="http://schemas.microsoft.com/office/powerpoint/2010/main" val="28108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1C41-B0EA-4BAB-8BEB-04AA2A483C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D3C295-0603-4EA0-AE93-024645A1180F}"/>
              </a:ext>
            </a:extLst>
          </p:cNvPr>
          <p:cNvSpPr>
            <a:spLocks noGrp="1"/>
          </p:cNvSpPr>
          <p:nvPr>
            <p:ph idx="1"/>
          </p:nvPr>
        </p:nvSpPr>
        <p:spPr/>
        <p:txBody>
          <a:bodyPr/>
          <a:lstStyle/>
          <a:p>
            <a:endParaRPr lang="en-GB"/>
          </a:p>
        </p:txBody>
      </p:sp>
      <p:pic>
        <p:nvPicPr>
          <p:cNvPr id="3074" name="Picture 2">
            <a:extLst>
              <a:ext uri="{FF2B5EF4-FFF2-40B4-BE49-F238E27FC236}">
                <a16:creationId xmlns:a16="http://schemas.microsoft.com/office/drawing/2014/main" id="{A7EA12ED-9D67-4C5F-BC95-1F9B3D4E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1192212"/>
            <a:ext cx="5391150" cy="478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65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23147D-B453-4ECD-80DB-13765F27B29A}">
  <ds:schemaRefs>
    <ds:schemaRef ds:uri="http://schemas.microsoft.com/office/infopath/2007/PartnerControls"/>
    <ds:schemaRef ds:uri="http://schemas.microsoft.com/sharepoint/v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6BBB4046-8C54-4B10-A9F1-DDE8681E5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532AE-4981-435B-A240-499291A89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1368</TotalTime>
  <Words>1387</Words>
  <Application>Microsoft Office PowerPoint</Application>
  <PresentationFormat>Widescreen</PresentationFormat>
  <Paragraphs>115</Paragraphs>
  <Slides>23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HOMEWORK: Volcanic hazards pre-learning</vt:lpstr>
      <vt:lpstr>PowerPoint Presentation</vt:lpstr>
      <vt:lpstr>Plate margins  What can you remember about plate margins from GCSE/ previous learning?  </vt:lpstr>
      <vt:lpstr>Use p220 -221 Oxford textbook to explain what happens at the 4 plate margins shown below. Include the geographical features and examples shown in Figure 8 p 223 in your notes. </vt:lpstr>
      <vt:lpstr>PowerPoint Presentation</vt:lpstr>
      <vt:lpstr>PowerPoint Presentation</vt:lpstr>
      <vt:lpstr>Collision (convergent) plate margin</vt:lpstr>
      <vt:lpstr>PowerPoint Presentation</vt:lpstr>
      <vt:lpstr>Outline the formation of the following landforms using the information on the next slides:</vt:lpstr>
      <vt:lpstr>Fold mountains</vt:lpstr>
      <vt:lpstr>Rift valleys</vt:lpstr>
      <vt:lpstr>Oceanic Ridges</vt:lpstr>
      <vt:lpstr>Deep-sea trenches</vt:lpstr>
      <vt:lpstr>Island arcs</vt:lpstr>
      <vt:lpstr>Volcanoes </vt:lpstr>
      <vt:lpstr>Question practise</vt:lpstr>
      <vt:lpstr>Magma (mantle) plumes and their relationship to plate movement. </vt:lpstr>
      <vt:lpstr>PowerPoint Presentation</vt:lpstr>
      <vt:lpstr>PowerPoint Presentation</vt:lpstr>
      <vt:lpstr>The Hawaiian hot spot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recap of plate tectonics theory and plate margins</dc:title>
  <dc:creator>Ed Hooper</dc:creator>
  <cp:lastModifiedBy>Gayle Hindess</cp:lastModifiedBy>
  <cp:revision>35</cp:revision>
  <dcterms:created xsi:type="dcterms:W3CDTF">2019-09-11T19:52:53Z</dcterms:created>
  <dcterms:modified xsi:type="dcterms:W3CDTF">2020-10-06T10:17:37Z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