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6"/>
  </p:notesMasterIdLst>
  <p:sldIdLst>
    <p:sldId id="307" r:id="rId6"/>
    <p:sldId id="268" r:id="rId7"/>
    <p:sldId id="314" r:id="rId8"/>
    <p:sldId id="269" r:id="rId9"/>
    <p:sldId id="286" r:id="rId10"/>
    <p:sldId id="263" r:id="rId11"/>
    <p:sldId id="315" r:id="rId12"/>
    <p:sldId id="264" r:id="rId13"/>
    <p:sldId id="287" r:id="rId14"/>
    <p:sldId id="316" r:id="rId15"/>
    <p:sldId id="308" r:id="rId16"/>
    <p:sldId id="310" r:id="rId17"/>
    <p:sldId id="319" r:id="rId18"/>
    <p:sldId id="317" r:id="rId19"/>
    <p:sldId id="339" r:id="rId20"/>
    <p:sldId id="340" r:id="rId21"/>
    <p:sldId id="341" r:id="rId22"/>
    <p:sldId id="363" r:id="rId23"/>
    <p:sldId id="265" r:id="rId24"/>
    <p:sldId id="318" r:id="rId25"/>
    <p:sldId id="350" r:id="rId26"/>
    <p:sldId id="351" r:id="rId27"/>
    <p:sldId id="364" r:id="rId28"/>
    <p:sldId id="257" r:id="rId29"/>
    <p:sldId id="294" r:id="rId30"/>
    <p:sldId id="362" r:id="rId31"/>
    <p:sldId id="329" r:id="rId32"/>
    <p:sldId id="330" r:id="rId33"/>
    <p:sldId id="331" r:id="rId34"/>
    <p:sldId id="258" r:id="rId35"/>
    <p:sldId id="354" r:id="rId36"/>
    <p:sldId id="355" r:id="rId37"/>
    <p:sldId id="356" r:id="rId38"/>
    <p:sldId id="357" r:id="rId39"/>
    <p:sldId id="358" r:id="rId40"/>
    <p:sldId id="359" r:id="rId41"/>
    <p:sldId id="360" r:id="rId42"/>
    <p:sldId id="361" r:id="rId43"/>
    <p:sldId id="348" r:id="rId44"/>
    <p:sldId id="35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D7C2F"/>
    <a:srgbClr val="FBFEDA"/>
    <a:srgbClr val="FEFADA"/>
    <a:srgbClr val="FEF7C2"/>
    <a:srgbClr val="FEFB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72"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AC5EA-31C1-47CC-BB64-BEF3E7F2630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1D458F6A-C9A2-4C23-864F-C47FB0D51566}">
      <dgm:prSet phldrT="[Text]"/>
      <dgm:spPr/>
      <dgm:t>
        <a:bodyPr/>
        <a:lstStyle/>
        <a:p>
          <a:r>
            <a:rPr lang="en-GB" dirty="0">
              <a:solidFill>
                <a:schemeClr val="tx1"/>
              </a:solidFill>
            </a:rPr>
            <a:t>Acid rain</a:t>
          </a:r>
        </a:p>
      </dgm:t>
    </dgm:pt>
    <dgm:pt modelId="{BC5BCE75-0059-43EE-A233-08585CB39638}" type="parTrans" cxnId="{17CC6469-B037-4CD8-92EB-FA00CBA8DFBC}">
      <dgm:prSet/>
      <dgm:spPr/>
      <dgm:t>
        <a:bodyPr/>
        <a:lstStyle/>
        <a:p>
          <a:endParaRPr lang="en-GB"/>
        </a:p>
      </dgm:t>
    </dgm:pt>
    <dgm:pt modelId="{0D12123D-4BA2-4799-AE69-04D2A1E65B4E}" type="sibTrans" cxnId="{17CC6469-B037-4CD8-92EB-FA00CBA8DFBC}">
      <dgm:prSet/>
      <dgm:spPr/>
      <dgm:t>
        <a:bodyPr/>
        <a:lstStyle/>
        <a:p>
          <a:endParaRPr lang="en-GB"/>
        </a:p>
      </dgm:t>
    </dgm:pt>
    <dgm:pt modelId="{3796D7D9-79C5-481A-8734-89EC68B6A432}">
      <dgm:prSet phldrT="[Text]"/>
      <dgm:spPr/>
      <dgm:t>
        <a:bodyPr/>
        <a:lstStyle/>
        <a:p>
          <a:r>
            <a:rPr lang="en-GB" dirty="0">
              <a:solidFill>
                <a:schemeClr val="tx1"/>
              </a:solidFill>
            </a:rPr>
            <a:t>Climate change</a:t>
          </a:r>
        </a:p>
      </dgm:t>
    </dgm:pt>
    <dgm:pt modelId="{A5515E1C-6CE5-4805-ABDF-46E89F708E45}" type="parTrans" cxnId="{5EFFD91F-AA6A-4CD5-B01C-2BB9FC7A9DFC}">
      <dgm:prSet/>
      <dgm:spPr/>
      <dgm:t>
        <a:bodyPr/>
        <a:lstStyle/>
        <a:p>
          <a:endParaRPr lang="en-GB"/>
        </a:p>
      </dgm:t>
    </dgm:pt>
    <dgm:pt modelId="{BF20CFD5-5C72-4B97-9B95-06287E9EAB20}" type="sibTrans" cxnId="{5EFFD91F-AA6A-4CD5-B01C-2BB9FC7A9DFC}">
      <dgm:prSet/>
      <dgm:spPr/>
      <dgm:t>
        <a:bodyPr/>
        <a:lstStyle/>
        <a:p>
          <a:endParaRPr lang="en-GB"/>
        </a:p>
      </dgm:t>
    </dgm:pt>
    <dgm:pt modelId="{95EF3EE2-620C-4F4E-B42A-2DBFB9422094}">
      <dgm:prSet phldrT="[Text]"/>
      <dgm:spPr/>
      <dgm:t>
        <a:bodyPr/>
        <a:lstStyle/>
        <a:p>
          <a:r>
            <a:rPr lang="en-GB" dirty="0">
              <a:solidFill>
                <a:schemeClr val="tx1"/>
              </a:solidFill>
            </a:rPr>
            <a:t>Flooding</a:t>
          </a:r>
        </a:p>
      </dgm:t>
    </dgm:pt>
    <dgm:pt modelId="{893966C0-92E5-41FE-ACEB-8781CA822386}" type="parTrans" cxnId="{322D691A-7232-48CD-B1A1-D0212EE2F458}">
      <dgm:prSet/>
      <dgm:spPr/>
      <dgm:t>
        <a:bodyPr/>
        <a:lstStyle/>
        <a:p>
          <a:endParaRPr lang="en-GB"/>
        </a:p>
      </dgm:t>
    </dgm:pt>
    <dgm:pt modelId="{6E7F6E7E-1FB4-4FD1-BE76-02C91E3FD0F6}" type="sibTrans" cxnId="{322D691A-7232-48CD-B1A1-D0212EE2F458}">
      <dgm:prSet/>
      <dgm:spPr/>
      <dgm:t>
        <a:bodyPr/>
        <a:lstStyle/>
        <a:p>
          <a:endParaRPr lang="en-GB"/>
        </a:p>
      </dgm:t>
    </dgm:pt>
    <dgm:pt modelId="{EBD8FE30-5964-4555-8A0E-00A5D649C86F}">
      <dgm:prSet phldrT="[Text]"/>
      <dgm:spPr/>
      <dgm:t>
        <a:bodyPr/>
        <a:lstStyle/>
        <a:p>
          <a:r>
            <a:rPr lang="en-GB" dirty="0">
              <a:solidFill>
                <a:schemeClr val="tx1"/>
              </a:solidFill>
            </a:rPr>
            <a:t>Tsunamis</a:t>
          </a:r>
        </a:p>
      </dgm:t>
    </dgm:pt>
    <dgm:pt modelId="{F476E1B9-2B26-4DB0-BD61-3EC5C97181DA}" type="parTrans" cxnId="{8EDA9261-A33D-4A10-8332-FACD38566058}">
      <dgm:prSet/>
      <dgm:spPr/>
      <dgm:t>
        <a:bodyPr/>
        <a:lstStyle/>
        <a:p>
          <a:endParaRPr lang="en-GB"/>
        </a:p>
      </dgm:t>
    </dgm:pt>
    <dgm:pt modelId="{810BFD7D-CED5-47C2-A780-CDAD4C43A1DE}" type="sibTrans" cxnId="{8EDA9261-A33D-4A10-8332-FACD38566058}">
      <dgm:prSet/>
      <dgm:spPr/>
      <dgm:t>
        <a:bodyPr/>
        <a:lstStyle/>
        <a:p>
          <a:endParaRPr lang="en-GB"/>
        </a:p>
      </dgm:t>
    </dgm:pt>
    <dgm:pt modelId="{E37C93F4-07CA-41BB-BE06-3CF543F191E1}">
      <dgm:prSet/>
      <dgm:spPr/>
      <dgm:t>
        <a:bodyPr/>
        <a:lstStyle/>
        <a:p>
          <a:r>
            <a:rPr lang="en-GB" dirty="0">
              <a:solidFill>
                <a:schemeClr val="tx1"/>
              </a:solidFill>
            </a:rPr>
            <a:t>Lahars</a:t>
          </a:r>
        </a:p>
      </dgm:t>
    </dgm:pt>
    <dgm:pt modelId="{3A3A54B4-E87F-4AA2-BD51-DF1B0049956C}" type="parTrans" cxnId="{D39788CB-44EE-4E83-BDE9-85D2EE1B86AC}">
      <dgm:prSet/>
      <dgm:spPr/>
      <dgm:t>
        <a:bodyPr/>
        <a:lstStyle/>
        <a:p>
          <a:endParaRPr lang="en-GB"/>
        </a:p>
      </dgm:t>
    </dgm:pt>
    <dgm:pt modelId="{741CFE39-4644-41D3-BE46-4E711AE26AFD}" type="sibTrans" cxnId="{D39788CB-44EE-4E83-BDE9-85D2EE1B86AC}">
      <dgm:prSet/>
      <dgm:spPr/>
      <dgm:t>
        <a:bodyPr/>
        <a:lstStyle/>
        <a:p>
          <a:endParaRPr lang="en-GB"/>
        </a:p>
      </dgm:t>
    </dgm:pt>
    <dgm:pt modelId="{8C8A6EB1-37D7-421C-9DD9-214AA70C8A87}" type="pres">
      <dgm:prSet presAssocID="{A2AAC5EA-31C1-47CC-BB64-BEF3E7F26309}" presName="cycle" presStyleCnt="0">
        <dgm:presLayoutVars>
          <dgm:dir/>
          <dgm:resizeHandles val="exact"/>
        </dgm:presLayoutVars>
      </dgm:prSet>
      <dgm:spPr/>
      <dgm:t>
        <a:bodyPr/>
        <a:lstStyle/>
        <a:p>
          <a:endParaRPr lang="en-US"/>
        </a:p>
      </dgm:t>
    </dgm:pt>
    <dgm:pt modelId="{10B808F2-D02A-4367-9AFE-C08DF7145CFE}" type="pres">
      <dgm:prSet presAssocID="{1D458F6A-C9A2-4C23-864F-C47FB0D51566}" presName="node" presStyleLbl="node1" presStyleIdx="0" presStyleCnt="5">
        <dgm:presLayoutVars>
          <dgm:bulletEnabled val="1"/>
        </dgm:presLayoutVars>
      </dgm:prSet>
      <dgm:spPr/>
      <dgm:t>
        <a:bodyPr/>
        <a:lstStyle/>
        <a:p>
          <a:endParaRPr lang="en-US"/>
        </a:p>
      </dgm:t>
    </dgm:pt>
    <dgm:pt modelId="{BD2203CC-4AC1-480A-9B00-F96E8ACC7F1A}" type="pres">
      <dgm:prSet presAssocID="{1D458F6A-C9A2-4C23-864F-C47FB0D51566}" presName="spNode" presStyleCnt="0"/>
      <dgm:spPr/>
    </dgm:pt>
    <dgm:pt modelId="{91AE0825-D2B2-478C-8C14-BC0C7870CA74}" type="pres">
      <dgm:prSet presAssocID="{0D12123D-4BA2-4799-AE69-04D2A1E65B4E}" presName="sibTrans" presStyleLbl="sibTrans1D1" presStyleIdx="0" presStyleCnt="5"/>
      <dgm:spPr/>
      <dgm:t>
        <a:bodyPr/>
        <a:lstStyle/>
        <a:p>
          <a:endParaRPr lang="en-US"/>
        </a:p>
      </dgm:t>
    </dgm:pt>
    <dgm:pt modelId="{484ECBF5-9F52-4703-9B6D-A51D8E25D301}" type="pres">
      <dgm:prSet presAssocID="{E37C93F4-07CA-41BB-BE06-3CF543F191E1}" presName="node" presStyleLbl="node1" presStyleIdx="1" presStyleCnt="5" custRadScaleRad="130662" custRadScaleInc="14205">
        <dgm:presLayoutVars>
          <dgm:bulletEnabled val="1"/>
        </dgm:presLayoutVars>
      </dgm:prSet>
      <dgm:spPr/>
      <dgm:t>
        <a:bodyPr/>
        <a:lstStyle/>
        <a:p>
          <a:endParaRPr lang="en-US"/>
        </a:p>
      </dgm:t>
    </dgm:pt>
    <dgm:pt modelId="{E0492BCF-D56C-4AD4-AE06-AF6AE8D1286A}" type="pres">
      <dgm:prSet presAssocID="{E37C93F4-07CA-41BB-BE06-3CF543F191E1}" presName="spNode" presStyleCnt="0"/>
      <dgm:spPr/>
    </dgm:pt>
    <dgm:pt modelId="{E95D24E7-2A29-4A30-8A11-ABF7730F8DD6}" type="pres">
      <dgm:prSet presAssocID="{741CFE39-4644-41D3-BE46-4E711AE26AFD}" presName="sibTrans" presStyleLbl="sibTrans1D1" presStyleIdx="1" presStyleCnt="5"/>
      <dgm:spPr/>
      <dgm:t>
        <a:bodyPr/>
        <a:lstStyle/>
        <a:p>
          <a:endParaRPr lang="en-US"/>
        </a:p>
      </dgm:t>
    </dgm:pt>
    <dgm:pt modelId="{395A021B-07DC-44B9-9B17-D64D70A3AD24}" type="pres">
      <dgm:prSet presAssocID="{3796D7D9-79C5-481A-8734-89EC68B6A432}" presName="node" presStyleLbl="node1" presStyleIdx="2" presStyleCnt="5">
        <dgm:presLayoutVars>
          <dgm:bulletEnabled val="1"/>
        </dgm:presLayoutVars>
      </dgm:prSet>
      <dgm:spPr/>
      <dgm:t>
        <a:bodyPr/>
        <a:lstStyle/>
        <a:p>
          <a:endParaRPr lang="en-US"/>
        </a:p>
      </dgm:t>
    </dgm:pt>
    <dgm:pt modelId="{BF6756CF-607C-4DC0-BC92-B80875246EFC}" type="pres">
      <dgm:prSet presAssocID="{3796D7D9-79C5-481A-8734-89EC68B6A432}" presName="spNode" presStyleCnt="0"/>
      <dgm:spPr/>
    </dgm:pt>
    <dgm:pt modelId="{098B8A1C-8CFB-4462-839C-22D38392CA69}" type="pres">
      <dgm:prSet presAssocID="{BF20CFD5-5C72-4B97-9B95-06287E9EAB20}" presName="sibTrans" presStyleLbl="sibTrans1D1" presStyleIdx="2" presStyleCnt="5"/>
      <dgm:spPr/>
      <dgm:t>
        <a:bodyPr/>
        <a:lstStyle/>
        <a:p>
          <a:endParaRPr lang="en-US"/>
        </a:p>
      </dgm:t>
    </dgm:pt>
    <dgm:pt modelId="{D497EB13-3DC4-4B3B-B29F-15F70956112B}" type="pres">
      <dgm:prSet presAssocID="{95EF3EE2-620C-4F4E-B42A-2DBFB9422094}" presName="node" presStyleLbl="node1" presStyleIdx="3" presStyleCnt="5">
        <dgm:presLayoutVars>
          <dgm:bulletEnabled val="1"/>
        </dgm:presLayoutVars>
      </dgm:prSet>
      <dgm:spPr/>
      <dgm:t>
        <a:bodyPr/>
        <a:lstStyle/>
        <a:p>
          <a:endParaRPr lang="en-US"/>
        </a:p>
      </dgm:t>
    </dgm:pt>
    <dgm:pt modelId="{D6883597-D9AF-4F15-9095-E7B6AC13F93E}" type="pres">
      <dgm:prSet presAssocID="{95EF3EE2-620C-4F4E-B42A-2DBFB9422094}" presName="spNode" presStyleCnt="0"/>
      <dgm:spPr/>
    </dgm:pt>
    <dgm:pt modelId="{DD4910B6-0DC8-4B44-A705-09F8077D4A07}" type="pres">
      <dgm:prSet presAssocID="{6E7F6E7E-1FB4-4FD1-BE76-02C91E3FD0F6}" presName="sibTrans" presStyleLbl="sibTrans1D1" presStyleIdx="3" presStyleCnt="5"/>
      <dgm:spPr/>
      <dgm:t>
        <a:bodyPr/>
        <a:lstStyle/>
        <a:p>
          <a:endParaRPr lang="en-US"/>
        </a:p>
      </dgm:t>
    </dgm:pt>
    <dgm:pt modelId="{57586B6F-B73A-41E5-96C7-01EC458D1AA5}" type="pres">
      <dgm:prSet presAssocID="{EBD8FE30-5964-4555-8A0E-00A5D649C86F}" presName="node" presStyleLbl="node1" presStyleIdx="4" presStyleCnt="5">
        <dgm:presLayoutVars>
          <dgm:bulletEnabled val="1"/>
        </dgm:presLayoutVars>
      </dgm:prSet>
      <dgm:spPr/>
      <dgm:t>
        <a:bodyPr/>
        <a:lstStyle/>
        <a:p>
          <a:endParaRPr lang="en-US"/>
        </a:p>
      </dgm:t>
    </dgm:pt>
    <dgm:pt modelId="{8F274076-C641-4D7B-9D14-221F26FAA761}" type="pres">
      <dgm:prSet presAssocID="{EBD8FE30-5964-4555-8A0E-00A5D649C86F}" presName="spNode" presStyleCnt="0"/>
      <dgm:spPr/>
    </dgm:pt>
    <dgm:pt modelId="{5F5CF58B-42A6-4EDA-BF46-B406FB92A7EC}" type="pres">
      <dgm:prSet presAssocID="{810BFD7D-CED5-47C2-A780-CDAD4C43A1DE}" presName="sibTrans" presStyleLbl="sibTrans1D1" presStyleIdx="4" presStyleCnt="5"/>
      <dgm:spPr/>
      <dgm:t>
        <a:bodyPr/>
        <a:lstStyle/>
        <a:p>
          <a:endParaRPr lang="en-US"/>
        </a:p>
      </dgm:t>
    </dgm:pt>
  </dgm:ptLst>
  <dgm:cxnLst>
    <dgm:cxn modelId="{8EDA9261-A33D-4A10-8332-FACD38566058}" srcId="{A2AAC5EA-31C1-47CC-BB64-BEF3E7F26309}" destId="{EBD8FE30-5964-4555-8A0E-00A5D649C86F}" srcOrd="4" destOrd="0" parTransId="{F476E1B9-2B26-4DB0-BD61-3EC5C97181DA}" sibTransId="{810BFD7D-CED5-47C2-A780-CDAD4C43A1DE}"/>
    <dgm:cxn modelId="{D7F8C745-CB66-480B-97A7-1883AA9D303E}" type="presOf" srcId="{EBD8FE30-5964-4555-8A0E-00A5D649C86F}" destId="{57586B6F-B73A-41E5-96C7-01EC458D1AA5}" srcOrd="0" destOrd="0" presId="urn:microsoft.com/office/officeart/2005/8/layout/cycle6"/>
    <dgm:cxn modelId="{FD72EFF2-A0B8-4161-BB12-756AEA6F99C2}" type="presOf" srcId="{E37C93F4-07CA-41BB-BE06-3CF543F191E1}" destId="{484ECBF5-9F52-4703-9B6D-A51D8E25D301}" srcOrd="0" destOrd="0" presId="urn:microsoft.com/office/officeart/2005/8/layout/cycle6"/>
    <dgm:cxn modelId="{D39788CB-44EE-4E83-BDE9-85D2EE1B86AC}" srcId="{A2AAC5EA-31C1-47CC-BB64-BEF3E7F26309}" destId="{E37C93F4-07CA-41BB-BE06-3CF543F191E1}" srcOrd="1" destOrd="0" parTransId="{3A3A54B4-E87F-4AA2-BD51-DF1B0049956C}" sibTransId="{741CFE39-4644-41D3-BE46-4E711AE26AFD}"/>
    <dgm:cxn modelId="{9084B710-429F-4C84-9E8F-B1820A910D0A}" type="presOf" srcId="{BF20CFD5-5C72-4B97-9B95-06287E9EAB20}" destId="{098B8A1C-8CFB-4462-839C-22D38392CA69}" srcOrd="0" destOrd="0" presId="urn:microsoft.com/office/officeart/2005/8/layout/cycle6"/>
    <dgm:cxn modelId="{CF501596-BC54-4F30-B7B5-BBA951B48645}" type="presOf" srcId="{95EF3EE2-620C-4F4E-B42A-2DBFB9422094}" destId="{D497EB13-3DC4-4B3B-B29F-15F70956112B}" srcOrd="0" destOrd="0" presId="urn:microsoft.com/office/officeart/2005/8/layout/cycle6"/>
    <dgm:cxn modelId="{49E04CA1-2A25-4A29-BF33-E7EA95E49BE7}" type="presOf" srcId="{810BFD7D-CED5-47C2-A780-CDAD4C43A1DE}" destId="{5F5CF58B-42A6-4EDA-BF46-B406FB92A7EC}" srcOrd="0" destOrd="0" presId="urn:microsoft.com/office/officeart/2005/8/layout/cycle6"/>
    <dgm:cxn modelId="{28620311-32B1-4CC8-9053-03C4ECC01486}" type="presOf" srcId="{1D458F6A-C9A2-4C23-864F-C47FB0D51566}" destId="{10B808F2-D02A-4367-9AFE-C08DF7145CFE}" srcOrd="0" destOrd="0" presId="urn:microsoft.com/office/officeart/2005/8/layout/cycle6"/>
    <dgm:cxn modelId="{17CC6469-B037-4CD8-92EB-FA00CBA8DFBC}" srcId="{A2AAC5EA-31C1-47CC-BB64-BEF3E7F26309}" destId="{1D458F6A-C9A2-4C23-864F-C47FB0D51566}" srcOrd="0" destOrd="0" parTransId="{BC5BCE75-0059-43EE-A233-08585CB39638}" sibTransId="{0D12123D-4BA2-4799-AE69-04D2A1E65B4E}"/>
    <dgm:cxn modelId="{524A5736-12C4-45F8-AB97-F10447CE78EA}" type="presOf" srcId="{741CFE39-4644-41D3-BE46-4E711AE26AFD}" destId="{E95D24E7-2A29-4A30-8A11-ABF7730F8DD6}" srcOrd="0" destOrd="0" presId="urn:microsoft.com/office/officeart/2005/8/layout/cycle6"/>
    <dgm:cxn modelId="{5EFFD91F-AA6A-4CD5-B01C-2BB9FC7A9DFC}" srcId="{A2AAC5EA-31C1-47CC-BB64-BEF3E7F26309}" destId="{3796D7D9-79C5-481A-8734-89EC68B6A432}" srcOrd="2" destOrd="0" parTransId="{A5515E1C-6CE5-4805-ABDF-46E89F708E45}" sibTransId="{BF20CFD5-5C72-4B97-9B95-06287E9EAB20}"/>
    <dgm:cxn modelId="{F40893B7-31D8-44EB-9035-3AE6F9423362}" type="presOf" srcId="{0D12123D-4BA2-4799-AE69-04D2A1E65B4E}" destId="{91AE0825-D2B2-478C-8C14-BC0C7870CA74}" srcOrd="0" destOrd="0" presId="urn:microsoft.com/office/officeart/2005/8/layout/cycle6"/>
    <dgm:cxn modelId="{EDB84B39-72DE-487B-A501-C630FB567A2B}" type="presOf" srcId="{6E7F6E7E-1FB4-4FD1-BE76-02C91E3FD0F6}" destId="{DD4910B6-0DC8-4B44-A705-09F8077D4A07}" srcOrd="0" destOrd="0" presId="urn:microsoft.com/office/officeart/2005/8/layout/cycle6"/>
    <dgm:cxn modelId="{322D691A-7232-48CD-B1A1-D0212EE2F458}" srcId="{A2AAC5EA-31C1-47CC-BB64-BEF3E7F26309}" destId="{95EF3EE2-620C-4F4E-B42A-2DBFB9422094}" srcOrd="3" destOrd="0" parTransId="{893966C0-92E5-41FE-ACEB-8781CA822386}" sibTransId="{6E7F6E7E-1FB4-4FD1-BE76-02C91E3FD0F6}"/>
    <dgm:cxn modelId="{03D1BB7C-15E3-4074-8AD1-3D3257DE3862}" type="presOf" srcId="{3796D7D9-79C5-481A-8734-89EC68B6A432}" destId="{395A021B-07DC-44B9-9B17-D64D70A3AD24}" srcOrd="0" destOrd="0" presId="urn:microsoft.com/office/officeart/2005/8/layout/cycle6"/>
    <dgm:cxn modelId="{32169B75-251B-4E01-AC6B-E85B7AD71F1C}" type="presOf" srcId="{A2AAC5EA-31C1-47CC-BB64-BEF3E7F26309}" destId="{8C8A6EB1-37D7-421C-9DD9-214AA70C8A87}" srcOrd="0" destOrd="0" presId="urn:microsoft.com/office/officeart/2005/8/layout/cycle6"/>
    <dgm:cxn modelId="{EB637DB7-406B-41EE-AE64-D22B6581E9F7}" type="presParOf" srcId="{8C8A6EB1-37D7-421C-9DD9-214AA70C8A87}" destId="{10B808F2-D02A-4367-9AFE-C08DF7145CFE}" srcOrd="0" destOrd="0" presId="urn:microsoft.com/office/officeart/2005/8/layout/cycle6"/>
    <dgm:cxn modelId="{F4CD9C3F-F9B1-498F-840E-1A81EF830599}" type="presParOf" srcId="{8C8A6EB1-37D7-421C-9DD9-214AA70C8A87}" destId="{BD2203CC-4AC1-480A-9B00-F96E8ACC7F1A}" srcOrd="1" destOrd="0" presId="urn:microsoft.com/office/officeart/2005/8/layout/cycle6"/>
    <dgm:cxn modelId="{8BBED6A7-862B-467F-826F-27CEAC2C22F5}" type="presParOf" srcId="{8C8A6EB1-37D7-421C-9DD9-214AA70C8A87}" destId="{91AE0825-D2B2-478C-8C14-BC0C7870CA74}" srcOrd="2" destOrd="0" presId="urn:microsoft.com/office/officeart/2005/8/layout/cycle6"/>
    <dgm:cxn modelId="{6CDDDFC8-99AA-44AB-B619-908C743E7C37}" type="presParOf" srcId="{8C8A6EB1-37D7-421C-9DD9-214AA70C8A87}" destId="{484ECBF5-9F52-4703-9B6D-A51D8E25D301}" srcOrd="3" destOrd="0" presId="urn:microsoft.com/office/officeart/2005/8/layout/cycle6"/>
    <dgm:cxn modelId="{FB264097-DFAC-45B4-931B-C439C3835FFA}" type="presParOf" srcId="{8C8A6EB1-37D7-421C-9DD9-214AA70C8A87}" destId="{E0492BCF-D56C-4AD4-AE06-AF6AE8D1286A}" srcOrd="4" destOrd="0" presId="urn:microsoft.com/office/officeart/2005/8/layout/cycle6"/>
    <dgm:cxn modelId="{E45D8745-E24F-4972-9F78-CEACD6EB13BD}" type="presParOf" srcId="{8C8A6EB1-37D7-421C-9DD9-214AA70C8A87}" destId="{E95D24E7-2A29-4A30-8A11-ABF7730F8DD6}" srcOrd="5" destOrd="0" presId="urn:microsoft.com/office/officeart/2005/8/layout/cycle6"/>
    <dgm:cxn modelId="{81EB4155-75D2-4B25-89A0-97404DFB4ABE}" type="presParOf" srcId="{8C8A6EB1-37D7-421C-9DD9-214AA70C8A87}" destId="{395A021B-07DC-44B9-9B17-D64D70A3AD24}" srcOrd="6" destOrd="0" presId="urn:microsoft.com/office/officeart/2005/8/layout/cycle6"/>
    <dgm:cxn modelId="{EA38C1B8-BD7B-4698-8D8A-7545D462EA99}" type="presParOf" srcId="{8C8A6EB1-37D7-421C-9DD9-214AA70C8A87}" destId="{BF6756CF-607C-4DC0-BC92-B80875246EFC}" srcOrd="7" destOrd="0" presId="urn:microsoft.com/office/officeart/2005/8/layout/cycle6"/>
    <dgm:cxn modelId="{44ABADB8-6A97-452D-96D2-6A69CFB49A93}" type="presParOf" srcId="{8C8A6EB1-37D7-421C-9DD9-214AA70C8A87}" destId="{098B8A1C-8CFB-4462-839C-22D38392CA69}" srcOrd="8" destOrd="0" presId="urn:microsoft.com/office/officeart/2005/8/layout/cycle6"/>
    <dgm:cxn modelId="{F6857741-9BBE-4ACB-B761-6B7648DA0A8A}" type="presParOf" srcId="{8C8A6EB1-37D7-421C-9DD9-214AA70C8A87}" destId="{D497EB13-3DC4-4B3B-B29F-15F70956112B}" srcOrd="9" destOrd="0" presId="urn:microsoft.com/office/officeart/2005/8/layout/cycle6"/>
    <dgm:cxn modelId="{CE9C2F32-A99A-4286-A17B-809FD283182A}" type="presParOf" srcId="{8C8A6EB1-37D7-421C-9DD9-214AA70C8A87}" destId="{D6883597-D9AF-4F15-9095-E7B6AC13F93E}" srcOrd="10" destOrd="0" presId="urn:microsoft.com/office/officeart/2005/8/layout/cycle6"/>
    <dgm:cxn modelId="{15C576EE-6C8C-47AE-9764-2C0957CA478A}" type="presParOf" srcId="{8C8A6EB1-37D7-421C-9DD9-214AA70C8A87}" destId="{DD4910B6-0DC8-4B44-A705-09F8077D4A07}" srcOrd="11" destOrd="0" presId="urn:microsoft.com/office/officeart/2005/8/layout/cycle6"/>
    <dgm:cxn modelId="{FB6E5CC7-4FD6-49BC-9448-4AD275500E8C}" type="presParOf" srcId="{8C8A6EB1-37D7-421C-9DD9-214AA70C8A87}" destId="{57586B6F-B73A-41E5-96C7-01EC458D1AA5}" srcOrd="12" destOrd="0" presId="urn:microsoft.com/office/officeart/2005/8/layout/cycle6"/>
    <dgm:cxn modelId="{1C3ED309-224A-4A3C-86EE-4697CFBDA010}" type="presParOf" srcId="{8C8A6EB1-37D7-421C-9DD9-214AA70C8A87}" destId="{8F274076-C641-4D7B-9D14-221F26FAA761}" srcOrd="13" destOrd="0" presId="urn:microsoft.com/office/officeart/2005/8/layout/cycle6"/>
    <dgm:cxn modelId="{C78C48D6-A2E7-47F8-8C6D-894A24889D64}" type="presParOf" srcId="{8C8A6EB1-37D7-421C-9DD9-214AA70C8A87}" destId="{5F5CF58B-42A6-4EDA-BF46-B406FB92A7EC}"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808F2-D02A-4367-9AFE-C08DF7145CFE}">
      <dsp:nvSpPr>
        <dsp:cNvPr id="0" name=""/>
        <dsp:cNvSpPr/>
      </dsp:nvSpPr>
      <dsp:spPr>
        <a:xfrm>
          <a:off x="4526012" y="1903"/>
          <a:ext cx="1920775" cy="1248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solidFill>
                <a:schemeClr val="tx1"/>
              </a:solidFill>
            </a:rPr>
            <a:t>Acid rain</a:t>
          </a:r>
        </a:p>
      </dsp:txBody>
      <dsp:txXfrm>
        <a:off x="4586959" y="62850"/>
        <a:ext cx="1798881" cy="1126610"/>
      </dsp:txXfrm>
    </dsp:sp>
    <dsp:sp modelId="{91AE0825-D2B2-478C-8C14-BC0C7870CA74}">
      <dsp:nvSpPr>
        <dsp:cNvPr id="0" name=""/>
        <dsp:cNvSpPr/>
      </dsp:nvSpPr>
      <dsp:spPr>
        <a:xfrm>
          <a:off x="4030400" y="817201"/>
          <a:ext cx="4989314" cy="4989314"/>
        </a:xfrm>
        <a:custGeom>
          <a:avLst/>
          <a:gdLst/>
          <a:ahLst/>
          <a:cxnLst/>
          <a:rect l="0" t="0" r="0" b="0"/>
          <a:pathLst>
            <a:path>
              <a:moveTo>
                <a:pt x="2437782" y="648"/>
              </a:moveTo>
              <a:arcTo wR="2494657" hR="2494657" stAng="16121617" swAng="29892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4ECBF5-9F52-4703-9B6D-A51D8E25D301}">
      <dsp:nvSpPr>
        <dsp:cNvPr id="0" name=""/>
        <dsp:cNvSpPr/>
      </dsp:nvSpPr>
      <dsp:spPr>
        <a:xfrm>
          <a:off x="7680459" y="1675429"/>
          <a:ext cx="1920775" cy="1248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solidFill>
                <a:schemeClr val="tx1"/>
              </a:solidFill>
            </a:rPr>
            <a:t>Lahars</a:t>
          </a:r>
        </a:p>
      </dsp:txBody>
      <dsp:txXfrm>
        <a:off x="7741406" y="1736376"/>
        <a:ext cx="1798881" cy="1126610"/>
      </dsp:txXfrm>
    </dsp:sp>
    <dsp:sp modelId="{E95D24E7-2A29-4A30-8A11-ABF7730F8DD6}">
      <dsp:nvSpPr>
        <dsp:cNvPr id="0" name=""/>
        <dsp:cNvSpPr/>
      </dsp:nvSpPr>
      <dsp:spPr>
        <a:xfrm>
          <a:off x="3817120" y="-142530"/>
          <a:ext cx="4989314" cy="4989314"/>
        </a:xfrm>
        <a:custGeom>
          <a:avLst/>
          <a:gdLst/>
          <a:ahLst/>
          <a:cxnLst/>
          <a:rect l="0" t="0" r="0" b="0"/>
          <a:pathLst>
            <a:path>
              <a:moveTo>
                <a:pt x="4918274" y="3085754"/>
              </a:moveTo>
              <a:arcTo wR="2494657" hR="2494657" stAng="822378" swAng="27564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5A021B-07DC-44B9-9B17-D64D70A3AD24}">
      <dsp:nvSpPr>
        <dsp:cNvPr id="0" name=""/>
        <dsp:cNvSpPr/>
      </dsp:nvSpPr>
      <dsp:spPr>
        <a:xfrm>
          <a:off x="5992334" y="4514781"/>
          <a:ext cx="1920775" cy="1248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solidFill>
                <a:schemeClr val="tx1"/>
              </a:solidFill>
            </a:rPr>
            <a:t>Climate change</a:t>
          </a:r>
        </a:p>
      </dsp:txBody>
      <dsp:txXfrm>
        <a:off x="6053281" y="4575728"/>
        <a:ext cx="1798881" cy="1126610"/>
      </dsp:txXfrm>
    </dsp:sp>
    <dsp:sp modelId="{098B8A1C-8CFB-4462-839C-22D38392CA69}">
      <dsp:nvSpPr>
        <dsp:cNvPr id="0" name=""/>
        <dsp:cNvSpPr/>
      </dsp:nvSpPr>
      <dsp:spPr>
        <a:xfrm>
          <a:off x="2991742" y="626155"/>
          <a:ext cx="4989314" cy="4989314"/>
        </a:xfrm>
        <a:custGeom>
          <a:avLst/>
          <a:gdLst/>
          <a:ahLst/>
          <a:cxnLst/>
          <a:rect l="0" t="0" r="0" b="0"/>
          <a:pathLst>
            <a:path>
              <a:moveTo>
                <a:pt x="2990679" y="4939504"/>
              </a:moveTo>
              <a:arcTo wR="2494657" hR="2494657" stAng="4711874" swAng="137625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97EB13-3DC4-4B3B-B29F-15F70956112B}">
      <dsp:nvSpPr>
        <dsp:cNvPr id="0" name=""/>
        <dsp:cNvSpPr/>
      </dsp:nvSpPr>
      <dsp:spPr>
        <a:xfrm>
          <a:off x="3059689" y="4514781"/>
          <a:ext cx="1920775" cy="1248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solidFill>
                <a:schemeClr val="tx1"/>
              </a:solidFill>
            </a:rPr>
            <a:t>Flooding</a:t>
          </a:r>
        </a:p>
      </dsp:txBody>
      <dsp:txXfrm>
        <a:off x="3120636" y="4575728"/>
        <a:ext cx="1798881" cy="1126610"/>
      </dsp:txXfrm>
    </dsp:sp>
    <dsp:sp modelId="{DD4910B6-0DC8-4B44-A705-09F8077D4A07}">
      <dsp:nvSpPr>
        <dsp:cNvPr id="0" name=""/>
        <dsp:cNvSpPr/>
      </dsp:nvSpPr>
      <dsp:spPr>
        <a:xfrm>
          <a:off x="2991742" y="626155"/>
          <a:ext cx="4989314" cy="4989314"/>
        </a:xfrm>
        <a:custGeom>
          <a:avLst/>
          <a:gdLst/>
          <a:ahLst/>
          <a:cxnLst/>
          <a:rect l="0" t="0" r="0" b="0"/>
          <a:pathLst>
            <a:path>
              <a:moveTo>
                <a:pt x="416918" y="3875350"/>
              </a:moveTo>
              <a:arcTo wR="2494657" hR="2494657" stAng="8783717" swAng="219646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586B6F-B73A-41E5-96C7-01EC458D1AA5}">
      <dsp:nvSpPr>
        <dsp:cNvPr id="0" name=""/>
        <dsp:cNvSpPr/>
      </dsp:nvSpPr>
      <dsp:spPr>
        <a:xfrm>
          <a:off x="2153451" y="1725669"/>
          <a:ext cx="1920775" cy="1248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solidFill>
                <a:schemeClr val="tx1"/>
              </a:solidFill>
            </a:rPr>
            <a:t>Tsunamis</a:t>
          </a:r>
        </a:p>
      </dsp:txBody>
      <dsp:txXfrm>
        <a:off x="2214398" y="1786616"/>
        <a:ext cx="1798881" cy="1126610"/>
      </dsp:txXfrm>
    </dsp:sp>
    <dsp:sp modelId="{5F5CF58B-42A6-4EDA-BF46-B406FB92A7EC}">
      <dsp:nvSpPr>
        <dsp:cNvPr id="0" name=""/>
        <dsp:cNvSpPr/>
      </dsp:nvSpPr>
      <dsp:spPr>
        <a:xfrm>
          <a:off x="2991742" y="626155"/>
          <a:ext cx="4989314" cy="4989314"/>
        </a:xfrm>
        <a:custGeom>
          <a:avLst/>
          <a:gdLst/>
          <a:ahLst/>
          <a:cxnLst/>
          <a:rect l="0" t="0" r="0" b="0"/>
          <a:pathLst>
            <a:path>
              <a:moveTo>
                <a:pt x="434634" y="1087667"/>
              </a:moveTo>
              <a:arcTo wR="2494657" hR="2494657" stAng="12859978" swAng="196174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2A256-CDCD-4865-B4F8-82DB92826B9C}" type="datetimeFigureOut">
              <a:rPr lang="en-GB" smtClean="0"/>
              <a:t>12/10/2020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FA855-831E-42CE-BE17-3CF331723BE2}" type="slidenum">
              <a:rPr lang="en-GB" smtClean="0"/>
              <a:t>‹#›</a:t>
            </a:fld>
            <a:endParaRPr lang="en-GB"/>
          </a:p>
        </p:txBody>
      </p:sp>
    </p:spTree>
    <p:extLst>
      <p:ext uri="{BB962C8B-B14F-4D97-AF65-F5344CB8AC3E}">
        <p14:creationId xmlns:p14="http://schemas.microsoft.com/office/powerpoint/2010/main" val="241189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6C9D61-A550-43D7-92A9-209C7FD6C677}"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3B96D-4F74-4E07-9944-97404507F9BD}" type="slidenum">
              <a:rPr lang="en-GB" smtClean="0"/>
              <a:t>‹#›</a:t>
            </a:fld>
            <a:endParaRPr lang="en-GB"/>
          </a:p>
        </p:txBody>
      </p:sp>
    </p:spTree>
    <p:extLst>
      <p:ext uri="{BB962C8B-B14F-4D97-AF65-F5344CB8AC3E}">
        <p14:creationId xmlns:p14="http://schemas.microsoft.com/office/powerpoint/2010/main" val="3325582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6C9D61-A550-43D7-92A9-209C7FD6C677}"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3B96D-4F74-4E07-9944-97404507F9BD}" type="slidenum">
              <a:rPr lang="en-GB" smtClean="0"/>
              <a:t>‹#›</a:t>
            </a:fld>
            <a:endParaRPr lang="en-GB"/>
          </a:p>
        </p:txBody>
      </p:sp>
    </p:spTree>
    <p:extLst>
      <p:ext uri="{BB962C8B-B14F-4D97-AF65-F5344CB8AC3E}">
        <p14:creationId xmlns:p14="http://schemas.microsoft.com/office/powerpoint/2010/main" val="28417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6C9D61-A550-43D7-92A9-209C7FD6C677}"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3B96D-4F74-4E07-9944-97404507F9BD}" type="slidenum">
              <a:rPr lang="en-GB" smtClean="0"/>
              <a:t>‹#›</a:t>
            </a:fld>
            <a:endParaRPr lang="en-GB"/>
          </a:p>
        </p:txBody>
      </p:sp>
    </p:spTree>
    <p:extLst>
      <p:ext uri="{BB962C8B-B14F-4D97-AF65-F5344CB8AC3E}">
        <p14:creationId xmlns:p14="http://schemas.microsoft.com/office/powerpoint/2010/main" val="310227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966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492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404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544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0309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762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8162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324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6C9D61-A550-43D7-92A9-209C7FD6C677}"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3B96D-4F74-4E07-9944-97404507F9BD}" type="slidenum">
              <a:rPr lang="en-GB" smtClean="0"/>
              <a:t>‹#›</a:t>
            </a:fld>
            <a:endParaRPr lang="en-GB"/>
          </a:p>
        </p:txBody>
      </p:sp>
    </p:spTree>
    <p:extLst>
      <p:ext uri="{BB962C8B-B14F-4D97-AF65-F5344CB8AC3E}">
        <p14:creationId xmlns:p14="http://schemas.microsoft.com/office/powerpoint/2010/main" val="619288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8505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6388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914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6C9D61-A550-43D7-92A9-209C7FD6C677}" type="datetimeFigureOut">
              <a:rPr lang="en-GB" smtClean="0"/>
              <a:t>12/10/2020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3B96D-4F74-4E07-9944-97404507F9BD}" type="slidenum">
              <a:rPr lang="en-GB" smtClean="0"/>
              <a:t>‹#›</a:t>
            </a:fld>
            <a:endParaRPr lang="en-GB"/>
          </a:p>
        </p:txBody>
      </p:sp>
    </p:spTree>
    <p:extLst>
      <p:ext uri="{BB962C8B-B14F-4D97-AF65-F5344CB8AC3E}">
        <p14:creationId xmlns:p14="http://schemas.microsoft.com/office/powerpoint/2010/main" val="185905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6C9D61-A550-43D7-92A9-209C7FD6C677}"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3B96D-4F74-4E07-9944-97404507F9BD}" type="slidenum">
              <a:rPr lang="en-GB" smtClean="0"/>
              <a:t>‹#›</a:t>
            </a:fld>
            <a:endParaRPr lang="en-GB"/>
          </a:p>
        </p:txBody>
      </p:sp>
    </p:spTree>
    <p:extLst>
      <p:ext uri="{BB962C8B-B14F-4D97-AF65-F5344CB8AC3E}">
        <p14:creationId xmlns:p14="http://schemas.microsoft.com/office/powerpoint/2010/main" val="240475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6C9D61-A550-43D7-92A9-209C7FD6C677}" type="datetimeFigureOut">
              <a:rPr lang="en-GB" smtClean="0"/>
              <a:t>12/10/2020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63B96D-4F74-4E07-9944-97404507F9BD}" type="slidenum">
              <a:rPr lang="en-GB" smtClean="0"/>
              <a:t>‹#›</a:t>
            </a:fld>
            <a:endParaRPr lang="en-GB"/>
          </a:p>
        </p:txBody>
      </p:sp>
    </p:spTree>
    <p:extLst>
      <p:ext uri="{BB962C8B-B14F-4D97-AF65-F5344CB8AC3E}">
        <p14:creationId xmlns:p14="http://schemas.microsoft.com/office/powerpoint/2010/main" val="144009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6C9D61-A550-43D7-92A9-209C7FD6C677}" type="datetimeFigureOut">
              <a:rPr lang="en-GB" smtClean="0"/>
              <a:t>12/10/2020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63B96D-4F74-4E07-9944-97404507F9BD}" type="slidenum">
              <a:rPr lang="en-GB" smtClean="0"/>
              <a:t>‹#›</a:t>
            </a:fld>
            <a:endParaRPr lang="en-GB"/>
          </a:p>
        </p:txBody>
      </p:sp>
    </p:spTree>
    <p:extLst>
      <p:ext uri="{BB962C8B-B14F-4D97-AF65-F5344CB8AC3E}">
        <p14:creationId xmlns:p14="http://schemas.microsoft.com/office/powerpoint/2010/main" val="156732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C9D61-A550-43D7-92A9-209C7FD6C677}" type="datetimeFigureOut">
              <a:rPr lang="en-GB" smtClean="0"/>
              <a:t>12/10/2020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63B96D-4F74-4E07-9944-97404507F9BD}" type="slidenum">
              <a:rPr lang="en-GB" smtClean="0"/>
              <a:t>‹#›</a:t>
            </a:fld>
            <a:endParaRPr lang="en-GB"/>
          </a:p>
        </p:txBody>
      </p:sp>
    </p:spTree>
    <p:extLst>
      <p:ext uri="{BB962C8B-B14F-4D97-AF65-F5344CB8AC3E}">
        <p14:creationId xmlns:p14="http://schemas.microsoft.com/office/powerpoint/2010/main" val="188799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6C9D61-A550-43D7-92A9-209C7FD6C677}"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3B96D-4F74-4E07-9944-97404507F9BD}" type="slidenum">
              <a:rPr lang="en-GB" smtClean="0"/>
              <a:t>‹#›</a:t>
            </a:fld>
            <a:endParaRPr lang="en-GB"/>
          </a:p>
        </p:txBody>
      </p:sp>
    </p:spTree>
    <p:extLst>
      <p:ext uri="{BB962C8B-B14F-4D97-AF65-F5344CB8AC3E}">
        <p14:creationId xmlns:p14="http://schemas.microsoft.com/office/powerpoint/2010/main" val="201747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6C9D61-A550-43D7-92A9-209C7FD6C677}" type="datetimeFigureOut">
              <a:rPr lang="en-GB" smtClean="0"/>
              <a:t>12/10/2020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3B96D-4F74-4E07-9944-97404507F9BD}" type="slidenum">
              <a:rPr lang="en-GB" smtClean="0"/>
              <a:t>‹#›</a:t>
            </a:fld>
            <a:endParaRPr lang="en-GB"/>
          </a:p>
        </p:txBody>
      </p:sp>
    </p:spTree>
    <p:extLst>
      <p:ext uri="{BB962C8B-B14F-4D97-AF65-F5344CB8AC3E}">
        <p14:creationId xmlns:p14="http://schemas.microsoft.com/office/powerpoint/2010/main" val="274924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C9D61-A550-43D7-92A9-209C7FD6C677}" type="datetimeFigureOut">
              <a:rPr lang="en-GB" smtClean="0"/>
              <a:t>12/10/2020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3B96D-4F74-4E07-9944-97404507F9BD}" type="slidenum">
              <a:rPr lang="en-GB" smtClean="0"/>
              <a:t>‹#›</a:t>
            </a:fld>
            <a:endParaRPr lang="en-GB"/>
          </a:p>
        </p:txBody>
      </p:sp>
    </p:spTree>
    <p:extLst>
      <p:ext uri="{BB962C8B-B14F-4D97-AF65-F5344CB8AC3E}">
        <p14:creationId xmlns:p14="http://schemas.microsoft.com/office/powerpoint/2010/main" val="164078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D019E-5519-46A3-BB8E-C31FE70B9F51}" type="datetimeFigureOut">
              <a:rPr lang="en-GB" smtClean="0">
                <a:solidFill>
                  <a:prstClr val="black">
                    <a:tint val="75000"/>
                  </a:prstClr>
                </a:solidFill>
              </a:rPr>
              <a:pPr/>
              <a:t>12/10/2020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009E6-91F5-4081-96BB-FC77C0DDFFD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65949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youtube.com/watch?v=-l__Aj3XyGo" TargetMode="External"/><Relationship Id="rId4" Type="http://schemas.openxmlformats.org/officeDocument/2006/relationships/hyperlink" Target="https://www.youtube.com/watch?v=RgcMc92CYI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youtube.com/watch?v=mIX43uy4Zvg" TargetMode="External"/><Relationship Id="rId4" Type="http://schemas.openxmlformats.org/officeDocument/2006/relationships/hyperlink" Target="https://www.youtube.com/watch?v=VlbkQ9xsZ6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youtube.com/watch?v=CCujnt68bVg" TargetMode="External"/><Relationship Id="rId5" Type="http://schemas.openxmlformats.org/officeDocument/2006/relationships/hyperlink" Target="https://www.youtube.com/watch?v=nXzQT52Sdec"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rFWsF8ms6P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hyperlink" Target="https://www.bbc.com/bitesize/clips/ztxb4w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insideedition.com/media/videos/why-acid-rain-threatens-hawaii-amid-volcanic-eruption-4309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fJII-u-41Lg" TargetMode="External"/><Relationship Id="rId2" Type="http://schemas.openxmlformats.org/officeDocument/2006/relationships/hyperlink" Target="https://news.nationalgeographic.com/news/2010/04/100414-iceland-volcano-erupts-evacuate-flooding/"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dFf1rMKBWGA"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80729"/>
            <a:ext cx="12191999" cy="1864072"/>
          </a:xfrm>
        </p:spPr>
        <p:style>
          <a:lnRef idx="3">
            <a:schemeClr val="lt1"/>
          </a:lnRef>
          <a:fillRef idx="1">
            <a:schemeClr val="accent6"/>
          </a:fillRef>
          <a:effectRef idx="1">
            <a:schemeClr val="accent6"/>
          </a:effectRef>
          <a:fontRef idx="minor">
            <a:schemeClr val="lt1"/>
          </a:fontRef>
        </p:style>
        <p:txBody>
          <a:bodyPr>
            <a:normAutofit fontScale="55000" lnSpcReduction="20000"/>
          </a:bodyPr>
          <a:lstStyle/>
          <a:p>
            <a:r>
              <a:rPr lang="en-GB" dirty="0">
                <a:solidFill>
                  <a:schemeClr val="bg1"/>
                </a:solidFill>
              </a:rPr>
              <a:t>Learning Objectives</a:t>
            </a:r>
          </a:p>
          <a:p>
            <a:pPr algn="l"/>
            <a:r>
              <a:rPr lang="en-US" dirty="0">
                <a:solidFill>
                  <a:schemeClr val="bg1"/>
                </a:solidFill>
              </a:rPr>
              <a:t>Students to understand that most volcanic activity is associated with plate tectonic processes and occurs along plate boundaries</a:t>
            </a:r>
          </a:p>
          <a:p>
            <a:pPr algn="l"/>
            <a:r>
              <a:rPr lang="en-US" dirty="0">
                <a:solidFill>
                  <a:schemeClr val="bg1"/>
                </a:solidFill>
              </a:rPr>
              <a:t>Students to be able to describe the distribution of volcanic activity </a:t>
            </a:r>
          </a:p>
          <a:p>
            <a:pPr algn="l"/>
            <a:r>
              <a:rPr lang="en-US" dirty="0">
                <a:solidFill>
                  <a:schemeClr val="bg1"/>
                </a:solidFill>
              </a:rPr>
              <a:t>Students should understand that the nature of volcanic events and volcanic features are the result of a combination of factors</a:t>
            </a:r>
          </a:p>
          <a:p>
            <a:pPr algn="l"/>
            <a:r>
              <a:rPr lang="en-US" dirty="0">
                <a:solidFill>
                  <a:schemeClr val="bg1"/>
                </a:solidFill>
              </a:rPr>
              <a:t>Ensure students understand what is meant by ‘spatial distribution’, ‘magnitude and frequency’ in relation to volcanic events.</a:t>
            </a:r>
          </a:p>
          <a:p>
            <a:pPr algn="l"/>
            <a:r>
              <a:rPr lang="en-US" dirty="0">
                <a:solidFill>
                  <a:schemeClr val="bg1"/>
                </a:solidFill>
              </a:rPr>
              <a:t>Students should be able to describe, explain and assess the impact of a range of volcanic hazards</a:t>
            </a:r>
          </a:p>
          <a:p>
            <a:pPr algn="l"/>
            <a:endParaRPr lang="en-GB" dirty="0">
              <a:solidFill>
                <a:schemeClr val="bg1"/>
              </a:solidFill>
            </a:endParaRPr>
          </a:p>
        </p:txBody>
      </p:sp>
      <p:sp>
        <p:nvSpPr>
          <p:cNvPr id="4" name="Title 1"/>
          <p:cNvSpPr>
            <a:spLocks noGrp="1"/>
          </p:cNvSpPr>
          <p:nvPr>
            <p:ph type="ctrTitle"/>
          </p:nvPr>
        </p:nvSpPr>
        <p:spPr>
          <a:xfrm>
            <a:off x="0" y="0"/>
            <a:ext cx="12191999" cy="834543"/>
          </a:xfrm>
        </p:spPr>
        <p:style>
          <a:lnRef idx="3">
            <a:schemeClr val="lt1"/>
          </a:lnRef>
          <a:fillRef idx="1">
            <a:schemeClr val="accent1"/>
          </a:fillRef>
          <a:effectRef idx="1">
            <a:schemeClr val="accent1"/>
          </a:effectRef>
          <a:fontRef idx="minor">
            <a:schemeClr val="lt1"/>
          </a:fontRef>
        </p:style>
        <p:txBody>
          <a:bodyPr>
            <a:normAutofit/>
          </a:bodyPr>
          <a:lstStyle/>
          <a:p>
            <a:r>
              <a:rPr lang="en-GB" dirty="0"/>
              <a:t>3.1.5.3 Volcanic Hazards</a:t>
            </a:r>
          </a:p>
        </p:txBody>
      </p:sp>
      <p:sp>
        <p:nvSpPr>
          <p:cNvPr id="5" name="TextBox 4"/>
          <p:cNvSpPr txBox="1"/>
          <p:nvPr/>
        </p:nvSpPr>
        <p:spPr>
          <a:xfrm>
            <a:off x="0" y="2844801"/>
            <a:ext cx="2667922" cy="378565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sz="2400" b="1" u="sng" dirty="0">
                <a:solidFill>
                  <a:prstClr val="white"/>
                </a:solidFill>
              </a:rPr>
              <a:t>Key terms</a:t>
            </a:r>
            <a:r>
              <a:rPr lang="en-GB" sz="2400" dirty="0">
                <a:solidFill>
                  <a:prstClr val="white"/>
                </a:solidFill>
              </a:rPr>
              <a:t>:</a:t>
            </a:r>
          </a:p>
          <a:p>
            <a:r>
              <a:rPr lang="en-GB" sz="2400" dirty="0">
                <a:solidFill>
                  <a:prstClr val="white"/>
                </a:solidFill>
              </a:rPr>
              <a:t>Viscosity</a:t>
            </a:r>
          </a:p>
          <a:p>
            <a:r>
              <a:rPr lang="en-GB" sz="2400" dirty="0">
                <a:solidFill>
                  <a:prstClr val="white"/>
                </a:solidFill>
              </a:rPr>
              <a:t>Shield volcano</a:t>
            </a:r>
          </a:p>
          <a:p>
            <a:r>
              <a:rPr lang="en-GB" sz="2400" dirty="0">
                <a:solidFill>
                  <a:prstClr val="white"/>
                </a:solidFill>
              </a:rPr>
              <a:t>Composite volcano</a:t>
            </a:r>
          </a:p>
          <a:p>
            <a:r>
              <a:rPr lang="en-GB" sz="2400" dirty="0">
                <a:solidFill>
                  <a:prstClr val="white"/>
                </a:solidFill>
              </a:rPr>
              <a:t>VEI</a:t>
            </a:r>
          </a:p>
          <a:p>
            <a:r>
              <a:rPr lang="en-GB" sz="2400" dirty="0">
                <a:solidFill>
                  <a:prstClr val="white"/>
                </a:solidFill>
              </a:rPr>
              <a:t>Rhyolite</a:t>
            </a:r>
          </a:p>
          <a:p>
            <a:r>
              <a:rPr lang="en-GB" sz="2400" dirty="0">
                <a:solidFill>
                  <a:prstClr val="white"/>
                </a:solidFill>
              </a:rPr>
              <a:t>Andesite</a:t>
            </a:r>
          </a:p>
          <a:p>
            <a:r>
              <a:rPr lang="en-GB" sz="2400" dirty="0">
                <a:solidFill>
                  <a:prstClr val="white"/>
                </a:solidFill>
              </a:rPr>
              <a:t>Basalt</a:t>
            </a:r>
          </a:p>
          <a:p>
            <a:r>
              <a:rPr lang="en-GB" sz="2400" dirty="0">
                <a:solidFill>
                  <a:prstClr val="white"/>
                </a:solidFill>
              </a:rPr>
              <a:t>Effusive</a:t>
            </a:r>
          </a:p>
          <a:p>
            <a:r>
              <a:rPr lang="en-GB" sz="2400" dirty="0">
                <a:solidFill>
                  <a:prstClr val="white"/>
                </a:solidFill>
              </a:rPr>
              <a:t>Explosive</a:t>
            </a:r>
          </a:p>
        </p:txBody>
      </p:sp>
      <p:sp>
        <p:nvSpPr>
          <p:cNvPr id="6" name="TextBox 5"/>
          <p:cNvSpPr txBox="1"/>
          <p:nvPr/>
        </p:nvSpPr>
        <p:spPr>
          <a:xfrm>
            <a:off x="2667922" y="2844801"/>
            <a:ext cx="9430945" cy="28931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2200" b="1" u="sng" dirty="0">
                <a:solidFill>
                  <a:prstClr val="white"/>
                </a:solidFill>
              </a:rPr>
              <a:t>Concept Checker</a:t>
            </a:r>
            <a:r>
              <a:rPr lang="en-GB" sz="2200" dirty="0">
                <a:solidFill>
                  <a:prstClr val="white"/>
                </a:solidFill>
              </a:rPr>
              <a:t>:</a:t>
            </a:r>
          </a:p>
          <a:p>
            <a:pPr marL="342900" indent="-342900">
              <a:buFont typeface="Wingdings" panose="05000000000000000000" pitchFamily="2" charset="2"/>
              <a:buChar char="q"/>
            </a:pPr>
            <a:r>
              <a:rPr lang="en-GB" sz="2000" dirty="0">
                <a:solidFill>
                  <a:prstClr val="white"/>
                </a:solidFill>
              </a:rPr>
              <a:t>The nature of </a:t>
            </a:r>
            <a:r>
              <a:rPr lang="en-GB" sz="2000" dirty="0" err="1">
                <a:solidFill>
                  <a:prstClr val="white"/>
                </a:solidFill>
              </a:rPr>
              <a:t>vulcanicity</a:t>
            </a:r>
            <a:r>
              <a:rPr lang="en-GB" sz="2000" dirty="0">
                <a:solidFill>
                  <a:prstClr val="white"/>
                </a:solidFill>
              </a:rPr>
              <a:t> and its relation to plate tectonics: forms of volcanic hazard: </a:t>
            </a:r>
            <a:r>
              <a:rPr lang="en-GB" sz="2000" dirty="0" err="1">
                <a:solidFill>
                  <a:prstClr val="white"/>
                </a:solidFill>
              </a:rPr>
              <a:t>nuées</a:t>
            </a:r>
            <a:r>
              <a:rPr lang="en-GB" sz="2000" dirty="0">
                <a:solidFill>
                  <a:prstClr val="white"/>
                </a:solidFill>
              </a:rPr>
              <a:t> </a:t>
            </a:r>
            <a:r>
              <a:rPr lang="en-GB" sz="2000" dirty="0" err="1">
                <a:solidFill>
                  <a:prstClr val="white"/>
                </a:solidFill>
              </a:rPr>
              <a:t>ardentes</a:t>
            </a:r>
            <a:r>
              <a:rPr lang="en-GB" sz="2000" dirty="0">
                <a:solidFill>
                  <a:prstClr val="white"/>
                </a:solidFill>
              </a:rPr>
              <a:t>, lava flows, mudflows, pyroclastic and ash fallout, gases/acid rain, tephra. Spatial distribution, magnitude, frequency, regularity and predictability of hazard events.</a:t>
            </a:r>
          </a:p>
          <a:p>
            <a:pPr marL="342900" indent="-342900">
              <a:buFont typeface="Wingdings" panose="05000000000000000000" pitchFamily="2" charset="2"/>
              <a:buChar char="q"/>
            </a:pPr>
            <a:r>
              <a:rPr lang="en-GB" sz="2000" dirty="0">
                <a:solidFill>
                  <a:prstClr val="white"/>
                </a:solidFill>
              </a:rPr>
              <a:t>Impacts: primary/secondary, environmental, social, economic, political. Short and long-term responses: risk management designed to reduce the impacts of the hazard through preparedness, mitigation, prevention and adaptation.</a:t>
            </a:r>
          </a:p>
          <a:p>
            <a:pPr marL="342900" indent="-342900">
              <a:buFont typeface="Wingdings" panose="05000000000000000000" pitchFamily="2" charset="2"/>
              <a:buChar char="q"/>
            </a:pPr>
            <a:r>
              <a:rPr lang="en-GB" sz="2000" dirty="0">
                <a:solidFill>
                  <a:prstClr val="white"/>
                </a:solidFill>
              </a:rPr>
              <a:t>Impacts and human responses as evidenced by a recent volcanic event.</a:t>
            </a:r>
          </a:p>
        </p:txBody>
      </p:sp>
    </p:spTree>
    <p:extLst>
      <p:ext uri="{BB962C8B-B14F-4D97-AF65-F5344CB8AC3E}">
        <p14:creationId xmlns:p14="http://schemas.microsoft.com/office/powerpoint/2010/main" val="25470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1478"/>
            <a:ext cx="10515600" cy="1325563"/>
          </a:xfrm>
        </p:spPr>
        <p:txBody>
          <a:bodyPr/>
          <a:lstStyle/>
          <a:p>
            <a:pPr algn="ctr"/>
            <a:r>
              <a:rPr lang="en-GB" dirty="0">
                <a:solidFill>
                  <a:srgbClr val="C00000"/>
                </a:solidFill>
                <a:latin typeface="+mn-lt"/>
              </a:rPr>
              <a:t>What factors affect the nature of volcanic effects and features?</a:t>
            </a:r>
          </a:p>
        </p:txBody>
      </p:sp>
      <p:sp>
        <p:nvSpPr>
          <p:cNvPr id="3" name="Content Placeholder 2"/>
          <p:cNvSpPr>
            <a:spLocks noGrp="1"/>
          </p:cNvSpPr>
          <p:nvPr>
            <p:ph idx="1"/>
          </p:nvPr>
        </p:nvSpPr>
        <p:spPr>
          <a:xfrm>
            <a:off x="378725" y="2347414"/>
            <a:ext cx="11434550" cy="3993321"/>
          </a:xfrm>
        </p:spPr>
        <p:txBody>
          <a:bodyPr>
            <a:normAutofit/>
          </a:bodyPr>
          <a:lstStyle/>
          <a:p>
            <a:r>
              <a:rPr lang="en-GB" sz="3000" dirty="0"/>
              <a:t>The type of plate boundary: whether it is constructive, destructive or intra-plate.</a:t>
            </a:r>
          </a:p>
          <a:p>
            <a:endParaRPr lang="en-GB" sz="3000" dirty="0"/>
          </a:p>
          <a:p>
            <a:r>
              <a:rPr lang="en-GB" sz="3000" dirty="0"/>
              <a:t>The nature of the magma:</a:t>
            </a:r>
          </a:p>
          <a:p>
            <a:pPr lvl="2">
              <a:buFontTx/>
              <a:buChar char="-"/>
            </a:pPr>
            <a:r>
              <a:rPr lang="en-GB" sz="3000" dirty="0"/>
              <a:t>Viscosity: silica, gas and water content;</a:t>
            </a:r>
          </a:p>
          <a:p>
            <a:pPr lvl="2">
              <a:buFontTx/>
              <a:buChar char="-"/>
            </a:pPr>
            <a:r>
              <a:rPr lang="en-GB" sz="3000" dirty="0" err="1"/>
              <a:t>Explosivity</a:t>
            </a:r>
            <a:r>
              <a:rPr lang="en-GB" sz="3000" dirty="0"/>
              <a:t>: Volcanic </a:t>
            </a:r>
            <a:r>
              <a:rPr lang="en-GB" sz="3000" dirty="0" err="1"/>
              <a:t>Explosvitiy</a:t>
            </a:r>
            <a:r>
              <a:rPr lang="en-GB" sz="3000" dirty="0"/>
              <a:t> Index;</a:t>
            </a:r>
          </a:p>
          <a:p>
            <a:pPr lvl="2">
              <a:buFontTx/>
              <a:buChar char="-"/>
            </a:pPr>
            <a:r>
              <a:rPr lang="en-GB" sz="3000" dirty="0"/>
              <a:t>Basic       Andesitic       Rhyolitic</a:t>
            </a:r>
          </a:p>
          <a:p>
            <a:endParaRPr lang="en-GB" sz="3000" dirty="0"/>
          </a:p>
        </p:txBody>
      </p:sp>
      <p:cxnSp>
        <p:nvCxnSpPr>
          <p:cNvPr id="5" name="Straight Arrow Connector 4"/>
          <p:cNvCxnSpPr/>
          <p:nvPr/>
        </p:nvCxnSpPr>
        <p:spPr>
          <a:xfrm flipV="1">
            <a:off x="2497540" y="5513695"/>
            <a:ext cx="423081" cy="136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20821" y="5500046"/>
            <a:ext cx="423081" cy="136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45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F6D3CA-83C3-4759-BEB2-4E1DE72B790D}"/>
              </a:ext>
            </a:extLst>
          </p:cNvPr>
          <p:cNvPicPr>
            <a:picLocks noGrp="1" noChangeAspect="1"/>
          </p:cNvPicPr>
          <p:nvPr>
            <p:ph idx="1"/>
          </p:nvPr>
        </p:nvPicPr>
        <p:blipFill rotWithShape="1">
          <a:blip r:embed="rId2"/>
          <a:srcRect l="29689" t="30702" r="23948" b="7237"/>
          <a:stretch/>
        </p:blipFill>
        <p:spPr>
          <a:xfrm rot="-60000">
            <a:off x="-141071" y="903402"/>
            <a:ext cx="7994907" cy="6016984"/>
          </a:xfrm>
          <a:prstGeom prst="rect">
            <a:avLst/>
          </a:prstGeom>
        </p:spPr>
      </p:pic>
      <p:sp>
        <p:nvSpPr>
          <p:cNvPr id="5" name="TextBox 4">
            <a:extLst>
              <a:ext uri="{FF2B5EF4-FFF2-40B4-BE49-F238E27FC236}">
                <a16:creationId xmlns:a16="http://schemas.microsoft.com/office/drawing/2014/main" id="{BDCBA894-7352-49C1-887E-7561117A6DBE}"/>
              </a:ext>
            </a:extLst>
          </p:cNvPr>
          <p:cNvSpPr txBox="1"/>
          <p:nvPr/>
        </p:nvSpPr>
        <p:spPr>
          <a:xfrm>
            <a:off x="7905733" y="2615576"/>
            <a:ext cx="4117945" cy="3970318"/>
          </a:xfrm>
          <a:prstGeom prst="rect">
            <a:avLst/>
          </a:prstGeom>
          <a:noFill/>
        </p:spPr>
        <p:txBody>
          <a:bodyPr wrap="square" rtlCol="0">
            <a:spAutoFit/>
          </a:bodyPr>
          <a:lstStyle/>
          <a:p>
            <a:endParaRPr lang="en-GB" b="1" dirty="0"/>
          </a:p>
          <a:p>
            <a:r>
              <a:rPr lang="en-GB" b="1" dirty="0"/>
              <a:t>As lava decreases in mobility it increases in explosivity. </a:t>
            </a:r>
          </a:p>
          <a:p>
            <a:endParaRPr lang="en-GB" b="1" dirty="0"/>
          </a:p>
          <a:p>
            <a:r>
              <a:rPr lang="en-GB" b="1" dirty="0"/>
              <a:t>The higher the gas content the greater the explosivity. </a:t>
            </a:r>
          </a:p>
          <a:p>
            <a:endParaRPr lang="en-GB" b="1" dirty="0"/>
          </a:p>
          <a:p>
            <a:r>
              <a:rPr lang="en-GB" b="1" dirty="0"/>
              <a:t>The higher the water content of the magma the more vapour (gas) is produced. </a:t>
            </a:r>
          </a:p>
          <a:p>
            <a:endParaRPr lang="en-GB" b="1" dirty="0"/>
          </a:p>
          <a:p>
            <a:r>
              <a:rPr lang="en-GB" b="1" dirty="0"/>
              <a:t>In a viscous lava this increases the pressure and can lead to more violent eruptions.</a:t>
            </a:r>
          </a:p>
        </p:txBody>
      </p:sp>
      <p:sp>
        <p:nvSpPr>
          <p:cNvPr id="6" name="TextBox 5">
            <a:extLst>
              <a:ext uri="{FF2B5EF4-FFF2-40B4-BE49-F238E27FC236}">
                <a16:creationId xmlns:a16="http://schemas.microsoft.com/office/drawing/2014/main" id="{8EE56B3A-8DA4-44EC-A918-DB645B410FBA}"/>
              </a:ext>
            </a:extLst>
          </p:cNvPr>
          <p:cNvSpPr txBox="1"/>
          <p:nvPr/>
        </p:nvSpPr>
        <p:spPr>
          <a:xfrm>
            <a:off x="3856383" y="2133944"/>
            <a:ext cx="1046922" cy="276999"/>
          </a:xfrm>
          <a:prstGeom prst="rect">
            <a:avLst/>
          </a:prstGeom>
          <a:noFill/>
        </p:spPr>
        <p:txBody>
          <a:bodyPr wrap="square" rtlCol="0">
            <a:spAutoFit/>
          </a:bodyPr>
          <a:lstStyle/>
          <a:p>
            <a:r>
              <a:rPr lang="en-GB" sz="1200" dirty="0"/>
              <a:t>(Basic)</a:t>
            </a:r>
          </a:p>
        </p:txBody>
      </p:sp>
      <p:sp>
        <p:nvSpPr>
          <p:cNvPr id="3" name="TextBox 2"/>
          <p:cNvSpPr txBox="1"/>
          <p:nvPr/>
        </p:nvSpPr>
        <p:spPr>
          <a:xfrm>
            <a:off x="1858704" y="184074"/>
            <a:ext cx="8625385" cy="492443"/>
          </a:xfrm>
          <a:prstGeom prst="rect">
            <a:avLst/>
          </a:prstGeom>
          <a:noFill/>
        </p:spPr>
        <p:txBody>
          <a:bodyPr wrap="square" rtlCol="0">
            <a:spAutoFit/>
          </a:bodyPr>
          <a:lstStyle/>
          <a:p>
            <a:pPr algn="ctr"/>
            <a:r>
              <a:rPr lang="en-GB" sz="2600" b="1" u="sng" dirty="0">
                <a:solidFill>
                  <a:srgbClr val="C00000"/>
                </a:solidFill>
              </a:rPr>
              <a:t>The effect of different plate margins on volcanic eruptions</a:t>
            </a:r>
          </a:p>
        </p:txBody>
      </p:sp>
    </p:spTree>
    <p:extLst>
      <p:ext uri="{BB962C8B-B14F-4D97-AF65-F5344CB8AC3E}">
        <p14:creationId xmlns:p14="http://schemas.microsoft.com/office/powerpoint/2010/main" val="34502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04CACA-10DB-4EEC-A434-D79802BC0923}"/>
              </a:ext>
            </a:extLst>
          </p:cNvPr>
          <p:cNvSpPr>
            <a:spLocks noGrp="1"/>
          </p:cNvSpPr>
          <p:nvPr>
            <p:ph idx="1"/>
          </p:nvPr>
        </p:nvSpPr>
        <p:spPr>
          <a:xfrm>
            <a:off x="851847" y="955343"/>
            <a:ext cx="10515600" cy="5699291"/>
          </a:xfrm>
        </p:spPr>
        <p:txBody>
          <a:bodyPr>
            <a:normAutofit/>
          </a:bodyPr>
          <a:lstStyle/>
          <a:p>
            <a:pPr marL="0" indent="0">
              <a:buNone/>
            </a:pPr>
            <a:r>
              <a:rPr lang="en-GB" sz="3000" dirty="0"/>
              <a:t>1) Use the information in the table to summarise the effects of constructive and destructive margins on:</a:t>
            </a:r>
          </a:p>
          <a:p>
            <a:r>
              <a:rPr lang="en-GB" sz="3000" dirty="0"/>
              <a:t>Type of magma and lava characteristics;</a:t>
            </a:r>
          </a:p>
          <a:p>
            <a:r>
              <a:rPr lang="en-GB" sz="3000" dirty="0"/>
              <a:t>Type of eruption and materials erupted;</a:t>
            </a:r>
          </a:p>
          <a:p>
            <a:r>
              <a:rPr lang="en-GB" sz="3000" dirty="0"/>
              <a:t>Form of the volcano.</a:t>
            </a:r>
          </a:p>
          <a:p>
            <a:pPr marL="0" indent="0">
              <a:buNone/>
            </a:pPr>
            <a:endParaRPr lang="en-GB" sz="3000" dirty="0"/>
          </a:p>
          <a:p>
            <a:pPr marL="0" indent="0">
              <a:buNone/>
            </a:pPr>
            <a:r>
              <a:rPr lang="en-GB" sz="3000" dirty="0"/>
              <a:t>2) Explain why eruptions at destructive margins are more explosive.</a:t>
            </a:r>
          </a:p>
        </p:txBody>
      </p:sp>
    </p:spTree>
    <p:extLst>
      <p:ext uri="{BB962C8B-B14F-4D97-AF65-F5344CB8AC3E}">
        <p14:creationId xmlns:p14="http://schemas.microsoft.com/office/powerpoint/2010/main" val="330828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000" y="187705"/>
            <a:ext cx="11019997" cy="931412"/>
          </a:xfrm>
        </p:spPr>
        <p:txBody>
          <a:bodyPr>
            <a:normAutofit fontScale="90000"/>
          </a:bodyPr>
          <a:lstStyle/>
          <a:p>
            <a:pPr algn="ctr"/>
            <a:r>
              <a:rPr lang="en-GB" dirty="0">
                <a:solidFill>
                  <a:srgbClr val="C00000"/>
                </a:solidFill>
                <a:latin typeface="+mn-lt"/>
              </a:rPr>
              <a:t>The type of lava will affect the nature of eruptions.</a:t>
            </a:r>
          </a:p>
        </p:txBody>
      </p:sp>
      <p:sp>
        <p:nvSpPr>
          <p:cNvPr id="3" name="Content Placeholder 2"/>
          <p:cNvSpPr>
            <a:spLocks noGrp="1"/>
          </p:cNvSpPr>
          <p:nvPr>
            <p:ph idx="1"/>
          </p:nvPr>
        </p:nvSpPr>
        <p:spPr>
          <a:xfrm>
            <a:off x="838198" y="1405720"/>
            <a:ext cx="10515600" cy="4853131"/>
          </a:xfrm>
        </p:spPr>
        <p:txBody>
          <a:bodyPr>
            <a:normAutofit fontScale="92500" lnSpcReduction="10000"/>
          </a:bodyPr>
          <a:lstStyle/>
          <a:p>
            <a:pPr marL="0" indent="0">
              <a:buNone/>
            </a:pPr>
            <a:r>
              <a:rPr lang="en-GB" sz="3000" dirty="0"/>
              <a:t>The type of lava has a significant effect on the nature of eruptions. Lava is classified in 3 main ways:</a:t>
            </a:r>
          </a:p>
          <a:p>
            <a:r>
              <a:rPr lang="en-GB" sz="3000" dirty="0"/>
              <a:t>Basaltic</a:t>
            </a:r>
          </a:p>
          <a:p>
            <a:r>
              <a:rPr lang="en-GB" sz="3000" dirty="0"/>
              <a:t>Andesitic</a:t>
            </a:r>
          </a:p>
          <a:p>
            <a:r>
              <a:rPr lang="en-GB" sz="3000" dirty="0"/>
              <a:t>Rhyolitic</a:t>
            </a:r>
          </a:p>
          <a:p>
            <a:endParaRPr lang="en-GB" sz="3000" dirty="0"/>
          </a:p>
          <a:p>
            <a:pPr marL="0" indent="0">
              <a:buNone/>
            </a:pPr>
            <a:r>
              <a:rPr lang="en-GB" sz="3000" dirty="0"/>
              <a:t>The </a:t>
            </a:r>
            <a:r>
              <a:rPr lang="en-GB" sz="3000" b="1" dirty="0"/>
              <a:t>viscosity</a:t>
            </a:r>
            <a:r>
              <a:rPr lang="en-GB" sz="3000" dirty="0"/>
              <a:t> of lava (how runny/thick it is) is determined by the amount of Silica (</a:t>
            </a:r>
            <a:r>
              <a:rPr lang="en-GB" sz="3000" kern="1400" dirty="0">
                <a:solidFill>
                  <a:srgbClr val="000000"/>
                </a:solidFill>
                <a:ea typeface="Times New Roman"/>
              </a:rPr>
              <a:t>SiO</a:t>
            </a:r>
            <a:r>
              <a:rPr lang="en-GB" sz="3000" kern="1400" baseline="-25000" dirty="0">
                <a:solidFill>
                  <a:srgbClr val="000000"/>
                </a:solidFill>
                <a:ea typeface="Times New Roman"/>
              </a:rPr>
              <a:t>2</a:t>
            </a:r>
            <a:r>
              <a:rPr lang="en-GB" sz="3000" dirty="0"/>
              <a:t>), gas and water content. </a:t>
            </a:r>
          </a:p>
          <a:p>
            <a:pPr marL="0" indent="0">
              <a:buNone/>
            </a:pPr>
            <a:endParaRPr lang="en-GB" sz="3000" dirty="0"/>
          </a:p>
          <a:p>
            <a:pPr marL="0" indent="0">
              <a:buNone/>
            </a:pPr>
            <a:r>
              <a:rPr lang="en-GB" sz="3000" dirty="0"/>
              <a:t>The more viscous the lava the more explosive the eruption is likely to be.</a:t>
            </a:r>
          </a:p>
          <a:p>
            <a:pPr marL="0" indent="0">
              <a:buNone/>
            </a:pPr>
            <a:endParaRPr lang="en-GB" sz="3000" dirty="0"/>
          </a:p>
        </p:txBody>
      </p:sp>
    </p:spTree>
    <p:extLst>
      <p:ext uri="{BB962C8B-B14F-4D97-AF65-F5344CB8AC3E}">
        <p14:creationId xmlns:p14="http://schemas.microsoft.com/office/powerpoint/2010/main" val="340414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942" y="0"/>
            <a:ext cx="11474056" cy="5295331"/>
          </a:xfrm>
          <a:prstGeom prst="rect">
            <a:avLst/>
          </a:prstGeom>
        </p:spPr>
      </p:pic>
      <p:graphicFrame>
        <p:nvGraphicFramePr>
          <p:cNvPr id="4" name="Group 110"/>
          <p:cNvGraphicFramePr>
            <a:graphicFrameLocks noGrp="1"/>
          </p:cNvGraphicFramePr>
          <p:nvPr>
            <p:extLst>
              <p:ext uri="{D42A27DB-BD31-4B8C-83A1-F6EECF244321}">
                <p14:modId xmlns:p14="http://schemas.microsoft.com/office/powerpoint/2010/main" val="3946357712"/>
              </p:ext>
            </p:extLst>
          </p:nvPr>
        </p:nvGraphicFramePr>
        <p:xfrm>
          <a:off x="384590" y="2426997"/>
          <a:ext cx="8365516" cy="4511094"/>
        </p:xfrm>
        <a:graphic>
          <a:graphicData uri="http://schemas.openxmlformats.org/drawingml/2006/table">
            <a:tbl>
              <a:tblPr/>
              <a:tblGrid>
                <a:gridCol w="3204771">
                  <a:extLst>
                    <a:ext uri="{9D8B030D-6E8A-4147-A177-3AD203B41FA5}">
                      <a16:colId xmlns:a16="http://schemas.microsoft.com/office/drawing/2014/main" val="20000"/>
                    </a:ext>
                  </a:extLst>
                </a:gridCol>
                <a:gridCol w="5160745">
                  <a:extLst>
                    <a:ext uri="{9D8B030D-6E8A-4147-A177-3AD203B41FA5}">
                      <a16:colId xmlns:a16="http://schemas.microsoft.com/office/drawing/2014/main" val="20001"/>
                    </a:ext>
                  </a:extLst>
                </a:gridCol>
              </a:tblGrid>
              <a:tr h="381000">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charset="0"/>
                          <a:cs typeface="Arial" charset="0"/>
                        </a:rPr>
                        <a:t>Basaltic/Basic lava (45-52%silica)</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charset="0"/>
                          <a:cs typeface="Arial" charset="0"/>
                        </a:rPr>
                        <a:t>Andesitic/Rhyolitic Lava (52-77% silica) </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extLst>
                  <a:ext uri="{0D108BD9-81ED-4DB2-BD59-A6C34878D82A}">
                    <a16:rowId xmlns:a16="http://schemas.microsoft.com/office/drawing/2014/main" val="10000"/>
                  </a:ext>
                </a:extLst>
              </a:tr>
              <a:tr h="0">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Hot (1200</a:t>
                      </a:r>
                      <a:r>
                        <a:rPr kumimoji="0" lang="en-GB" altLang="en-US" sz="1400" b="0" i="0" u="none" strike="noStrike" cap="none" normalizeH="0" baseline="30000" dirty="0">
                          <a:ln>
                            <a:noFill/>
                          </a:ln>
                          <a:solidFill>
                            <a:schemeClr val="tx1"/>
                          </a:solidFill>
                          <a:effectLst/>
                          <a:latin typeface="Arial" charset="0"/>
                          <a:cs typeface="Arial" charset="0"/>
                        </a:rPr>
                        <a:t>0</a:t>
                      </a:r>
                      <a:r>
                        <a:rPr kumimoji="0" lang="en-GB" altLang="en-US" sz="1400" b="0" i="0" u="none" strike="noStrike" cap="none" normalizeH="0" baseline="0" dirty="0">
                          <a:ln>
                            <a:noFill/>
                          </a:ln>
                          <a:solidFill>
                            <a:schemeClr val="tx1"/>
                          </a:solidFill>
                          <a:effectLst/>
                          <a:latin typeface="Arial" charset="0"/>
                          <a:cs typeface="Arial" charset="0"/>
                        </a:rPr>
                        <a:t>C) &amp; runny, low viscosity</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Viscous, cooler (800</a:t>
                      </a:r>
                      <a:r>
                        <a:rPr kumimoji="0" lang="en-GB" altLang="en-US" sz="1400" b="0" i="0" u="none" strike="noStrike" cap="none" normalizeH="0" baseline="30000" dirty="0">
                          <a:ln>
                            <a:noFill/>
                          </a:ln>
                          <a:solidFill>
                            <a:schemeClr val="tx1"/>
                          </a:solidFill>
                          <a:effectLst/>
                          <a:latin typeface="Arial" charset="0"/>
                          <a:cs typeface="Arial" charset="0"/>
                        </a:rPr>
                        <a:t>0</a:t>
                      </a:r>
                      <a:r>
                        <a:rPr kumimoji="0" lang="en-GB" altLang="en-US" sz="1400" b="0" i="0" u="none" strike="noStrike" cap="none" normalizeH="0" baseline="0" dirty="0">
                          <a:ln>
                            <a:noFill/>
                          </a:ln>
                          <a:solidFill>
                            <a:schemeClr val="tx1"/>
                          </a:solidFill>
                          <a:effectLst/>
                          <a:latin typeface="Arial" charset="0"/>
                          <a:cs typeface="Arial" charset="0"/>
                        </a:rPr>
                        <a:t>C) flows more slowly for shorter distances</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extLst>
                  <a:ext uri="{0D108BD9-81ED-4DB2-BD59-A6C34878D82A}">
                    <a16:rowId xmlns:a16="http://schemas.microsoft.com/office/drawing/2014/main" val="10001"/>
                  </a:ext>
                </a:extLst>
              </a:tr>
              <a:tr h="0">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Low silica content</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Higher silica content</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extLst>
                  <a:ext uri="{0D108BD9-81ED-4DB2-BD59-A6C34878D82A}">
                    <a16:rowId xmlns:a16="http://schemas.microsoft.com/office/drawing/2014/main" val="10002"/>
                  </a:ext>
                </a:extLst>
              </a:tr>
              <a:tr h="0">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Flows as rivers of molten rock as takes longer to cool</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Flows very short distances as soon cools and solidifies</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extLst>
                  <a:ext uri="{0D108BD9-81ED-4DB2-BD59-A6C34878D82A}">
                    <a16:rowId xmlns:a16="http://schemas.microsoft.com/office/drawing/2014/main" val="10003"/>
                  </a:ext>
                </a:extLst>
              </a:tr>
              <a:tr h="0">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charset="0"/>
                          <a:cs typeface="Arial" charset="0"/>
                        </a:rPr>
                        <a:t>Keeps its gas content so is more mobile</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charset="0"/>
                          <a:cs typeface="Arial" charset="0"/>
                        </a:rPr>
                        <a:t>Loses gas quickly so becomes more viscous</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extLst>
                  <a:ext uri="{0D108BD9-81ED-4DB2-BD59-A6C34878D82A}">
                    <a16:rowId xmlns:a16="http://schemas.microsoft.com/office/drawing/2014/main" val="10004"/>
                  </a:ext>
                </a:extLst>
              </a:tr>
              <a:tr h="0">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charset="0"/>
                          <a:cs typeface="Arial" charset="0"/>
                        </a:rPr>
                        <a:t>Produces extensive, gently sloping landforms</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Steep-sided, localised features</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extLst>
                  <a:ext uri="{0D108BD9-81ED-4DB2-BD59-A6C34878D82A}">
                    <a16:rowId xmlns:a16="http://schemas.microsoft.com/office/drawing/2014/main" val="10005"/>
                  </a:ext>
                </a:extLst>
              </a:tr>
              <a:tr h="0">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charset="0"/>
                          <a:cs typeface="Arial" charset="0"/>
                        </a:rPr>
                        <a:t>Relatively gentle but frequent eruptions</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Less frequent eruptions but are violent because of gas build up</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extLst>
                  <a:ext uri="{0D108BD9-81ED-4DB2-BD59-A6C34878D82A}">
                    <a16:rowId xmlns:a16="http://schemas.microsoft.com/office/drawing/2014/main" val="10006"/>
                  </a:ext>
                </a:extLst>
              </a:tr>
              <a:tr h="0">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Lava and steam erupted</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err="1">
                          <a:ln>
                            <a:noFill/>
                          </a:ln>
                          <a:solidFill>
                            <a:schemeClr val="tx1"/>
                          </a:solidFill>
                          <a:effectLst/>
                          <a:latin typeface="Arial" charset="0"/>
                          <a:cs typeface="Arial" charset="0"/>
                        </a:rPr>
                        <a:t>Pyroclastics</a:t>
                      </a:r>
                      <a:r>
                        <a:rPr kumimoji="0" lang="en-GB" altLang="en-US" sz="1400" b="0" i="0" u="none" strike="noStrike" cap="none" normalizeH="0" baseline="0" dirty="0">
                          <a:ln>
                            <a:noFill/>
                          </a:ln>
                          <a:solidFill>
                            <a:schemeClr val="tx1"/>
                          </a:solidFill>
                          <a:effectLst/>
                          <a:latin typeface="Arial" charset="0"/>
                          <a:cs typeface="Arial" charset="0"/>
                        </a:rPr>
                        <a:t>- ash, rock, gases &amp; steam and lava ejected</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extLst>
                  <a:ext uri="{0D108BD9-81ED-4DB2-BD59-A6C34878D82A}">
                    <a16:rowId xmlns:a16="http://schemas.microsoft.com/office/drawing/2014/main" val="10007"/>
                  </a:ext>
                </a:extLst>
              </a:tr>
              <a:tr h="0">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Found at constructive plate margins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e.g. fissures along Mid-Atlantic Ridge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e.g. over hot spots –Mauna Loa, Hawaii</a:t>
                      </a: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tc>
                  <a:txBody>
                    <a:bodyPr/>
                    <a:lstStyle>
                      <a:lvl1pPr eaLnBrk="0" hangingPunct="0">
                        <a:spcBef>
                          <a:spcPct val="20000"/>
                        </a:spcBef>
                        <a:defRPr sz="2000">
                          <a:solidFill>
                            <a:srgbClr val="000000"/>
                          </a:solidFill>
                          <a:latin typeface="Arial" charset="0"/>
                          <a:cs typeface="Arial" charset="0"/>
                        </a:defRPr>
                      </a:lvl1pPr>
                      <a:lvl2pPr marL="742950" indent="-285750" eaLnBrk="0" hangingPunct="0">
                        <a:spcBef>
                          <a:spcPct val="20000"/>
                        </a:spcBef>
                        <a:defRPr>
                          <a:solidFill>
                            <a:srgbClr val="336600"/>
                          </a:solidFill>
                          <a:latin typeface="Arial" charset="0"/>
                          <a:cs typeface="Arial" charset="0"/>
                        </a:defRPr>
                      </a:lvl2pPr>
                      <a:lvl3pPr marL="1143000" indent="-228600" eaLnBrk="0" hangingPunct="0">
                        <a:spcBef>
                          <a:spcPct val="20000"/>
                        </a:spcBef>
                        <a:defRPr sz="2000">
                          <a:solidFill>
                            <a:srgbClr val="BF9000"/>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Found at destructive margins where oceanic crust is destroyed, melts &amp; rises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e.g. </a:t>
                      </a:r>
                      <a:r>
                        <a:rPr kumimoji="0" lang="en-GB" altLang="en-US" sz="1400" b="0" i="0" u="none" strike="noStrike" cap="none" normalizeH="0" baseline="0" dirty="0" err="1">
                          <a:ln>
                            <a:noFill/>
                          </a:ln>
                          <a:solidFill>
                            <a:schemeClr val="tx1"/>
                          </a:solidFill>
                          <a:effectLst/>
                          <a:latin typeface="Arial" charset="0"/>
                          <a:cs typeface="Arial" charset="0"/>
                        </a:rPr>
                        <a:t>subduction</a:t>
                      </a:r>
                      <a:r>
                        <a:rPr kumimoji="0" lang="en-GB" altLang="en-US" sz="1400" b="0" i="0" u="none" strike="noStrike" cap="none" normalizeH="0" baseline="0" dirty="0">
                          <a:ln>
                            <a:noFill/>
                          </a:ln>
                          <a:solidFill>
                            <a:schemeClr val="tx1"/>
                          </a:solidFill>
                          <a:effectLst/>
                          <a:latin typeface="Arial" charset="0"/>
                          <a:cs typeface="Arial" charset="0"/>
                        </a:rPr>
                        <a:t> zones Mt. </a:t>
                      </a:r>
                      <a:r>
                        <a:rPr kumimoji="0" lang="en-GB" altLang="en-US" sz="1400" b="0" i="0" u="none" strike="noStrike" cap="none" normalizeH="0" baseline="0" dirty="0" err="1">
                          <a:ln>
                            <a:noFill/>
                          </a:ln>
                          <a:solidFill>
                            <a:schemeClr val="tx1"/>
                          </a:solidFill>
                          <a:effectLst/>
                          <a:latin typeface="Arial" charset="0"/>
                          <a:cs typeface="Arial" charset="0"/>
                        </a:rPr>
                        <a:t>St.Helens</a:t>
                      </a:r>
                      <a:endParaRPr kumimoji="0" lang="en-GB" altLang="en-US"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charset="0"/>
                          <a:cs typeface="Arial" charset="0"/>
                        </a:rPr>
                        <a:t>e.g. as island arcs Mt. </a:t>
                      </a:r>
                      <a:r>
                        <a:rPr kumimoji="0" lang="en-GB" altLang="en-US" sz="1400" b="0" i="0" u="none" strike="noStrike" cap="none" normalizeH="0" baseline="0" dirty="0" err="1">
                          <a:ln>
                            <a:noFill/>
                          </a:ln>
                          <a:solidFill>
                            <a:schemeClr val="tx1"/>
                          </a:solidFill>
                          <a:effectLst/>
                          <a:latin typeface="Arial" charset="0"/>
                          <a:cs typeface="Arial" charset="0"/>
                        </a:rPr>
                        <a:t>Pelee</a:t>
                      </a:r>
                      <a:r>
                        <a:rPr kumimoji="0" lang="en-GB" altLang="en-US" sz="1400" b="0" i="0" u="none" strike="noStrike" cap="none" normalizeH="0" baseline="0" dirty="0">
                          <a:ln>
                            <a:noFill/>
                          </a:ln>
                          <a:solidFill>
                            <a:schemeClr val="tx1"/>
                          </a:solidFill>
                          <a:effectLst/>
                          <a:latin typeface="Arial" charset="0"/>
                          <a:cs typeface="Arial" charset="0"/>
                        </a:rPr>
                        <a:t>, </a:t>
                      </a:r>
                      <a:r>
                        <a:rPr kumimoji="0" lang="en-GB" altLang="en-US" sz="1400" b="0" i="0" u="none" strike="noStrike" cap="none" normalizeH="0" baseline="0" dirty="0" err="1">
                          <a:ln>
                            <a:noFill/>
                          </a:ln>
                          <a:solidFill>
                            <a:schemeClr val="tx1"/>
                          </a:solidFill>
                          <a:effectLst/>
                          <a:latin typeface="Arial" charset="0"/>
                          <a:cs typeface="Arial" charset="0"/>
                        </a:rPr>
                        <a:t>Martinque</a:t>
                      </a:r>
                      <a:endParaRPr kumimoji="0" lang="en-GB" altLang="en-US" sz="1400" b="0" i="0" u="none" strike="noStrike" cap="none" normalizeH="0" baseline="0" dirty="0">
                        <a:ln>
                          <a:noFill/>
                        </a:ln>
                        <a:solidFill>
                          <a:schemeClr val="tx1"/>
                        </a:solidFill>
                        <a:effectLst/>
                        <a:latin typeface="Arial" charset="0"/>
                        <a:cs typeface="Arial" charset="0"/>
                      </a:endParaRPr>
                    </a:p>
                  </a:txBody>
                  <a:tcPr marL="91439" marR="91439"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EDA"/>
                    </a:solidFill>
                  </a:tcPr>
                </a:tc>
                <a:extLst>
                  <a:ext uri="{0D108BD9-81ED-4DB2-BD59-A6C34878D82A}">
                    <a16:rowId xmlns:a16="http://schemas.microsoft.com/office/drawing/2014/main" val="10008"/>
                  </a:ext>
                </a:extLst>
              </a:tr>
            </a:tbl>
          </a:graphicData>
        </a:graphic>
      </p:graphicFrame>
      <p:sp>
        <p:nvSpPr>
          <p:cNvPr id="5" name="Rectangle 4"/>
          <p:cNvSpPr/>
          <p:nvPr/>
        </p:nvSpPr>
        <p:spPr>
          <a:xfrm>
            <a:off x="8763754" y="98475"/>
            <a:ext cx="3291839"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881788" y="469011"/>
            <a:ext cx="3068507" cy="5647700"/>
          </a:xfrm>
          <a:prstGeom prst="rect">
            <a:avLst/>
          </a:prstGeom>
          <a:solidFill>
            <a:schemeClr val="bg1"/>
          </a:solidFill>
        </p:spPr>
        <p:txBody>
          <a:bodyPr wrap="square" rtlCol="0">
            <a:spAutoFit/>
          </a:bodyPr>
          <a:lstStyle/>
          <a:p>
            <a:pPr>
              <a:spcAft>
                <a:spcPts val="600"/>
              </a:spcAft>
              <a:defRPr/>
            </a:pPr>
            <a:r>
              <a:rPr lang="en-GB" sz="1600" b="1" kern="1400" dirty="0">
                <a:solidFill>
                  <a:srgbClr val="000000"/>
                </a:solidFill>
                <a:latin typeface="Calibri" panose="020F0502020204030204" pitchFamily="34" charset="0"/>
                <a:ea typeface="Times New Roman"/>
              </a:rPr>
              <a:t>Basaltic (basic) lava</a:t>
            </a:r>
            <a:endParaRPr lang="en-GB" sz="1600" kern="1400" dirty="0">
              <a:solidFill>
                <a:srgbClr val="000000"/>
              </a:solidFill>
              <a:latin typeface="Calibri" panose="020F0502020204030204" pitchFamily="34" charset="0"/>
              <a:ea typeface="Times New Roman"/>
            </a:endParaRPr>
          </a:p>
          <a:p>
            <a:r>
              <a:rPr lang="en-GB" sz="1600" dirty="0"/>
              <a:t>Lava </a:t>
            </a:r>
            <a:r>
              <a:rPr lang="en-GB" sz="1600" b="1" dirty="0"/>
              <a:t>low in Silica </a:t>
            </a:r>
            <a:r>
              <a:rPr lang="en-GB" sz="1600" dirty="0"/>
              <a:t>(making it more fluid). Gas bubbles freely expand as the magma rises to the surface, resulting in a </a:t>
            </a:r>
            <a:r>
              <a:rPr lang="en-GB" sz="1600" b="1" dirty="0"/>
              <a:t>free-flowing </a:t>
            </a:r>
            <a:r>
              <a:rPr lang="en-GB" sz="1600" dirty="0"/>
              <a:t>eruption</a:t>
            </a:r>
            <a:r>
              <a:rPr lang="en-GB" sz="1600" b="1" dirty="0"/>
              <a:t>.</a:t>
            </a:r>
          </a:p>
          <a:p>
            <a:r>
              <a:rPr lang="en-GB" sz="1600" dirty="0"/>
              <a:t>Relatively high temperatures between 1100 and 1250 </a:t>
            </a:r>
            <a:r>
              <a:rPr lang="en-GB" sz="1600" baseline="30000" dirty="0" err="1"/>
              <a:t>o</a:t>
            </a:r>
            <a:r>
              <a:rPr lang="en-GB" sz="1600" dirty="0" err="1"/>
              <a:t>C</a:t>
            </a:r>
            <a:endParaRPr lang="en-GB" sz="1600" b="1" dirty="0"/>
          </a:p>
          <a:p>
            <a:pPr>
              <a:spcAft>
                <a:spcPts val="600"/>
              </a:spcAft>
              <a:defRPr/>
            </a:pPr>
            <a:endParaRPr lang="en-GB" sz="1600" kern="1400" dirty="0">
              <a:solidFill>
                <a:srgbClr val="000000"/>
              </a:solidFill>
              <a:latin typeface="Calibri" panose="020F0502020204030204" pitchFamily="34" charset="0"/>
              <a:ea typeface="Times New Roman"/>
            </a:endParaRPr>
          </a:p>
          <a:p>
            <a:pPr>
              <a:spcAft>
                <a:spcPts val="600"/>
              </a:spcAft>
              <a:defRPr/>
            </a:pPr>
            <a:endParaRPr lang="en-GB" sz="1600" kern="1400" dirty="0">
              <a:solidFill>
                <a:srgbClr val="000000"/>
              </a:solidFill>
              <a:latin typeface="Calibri" panose="020F0502020204030204" pitchFamily="34" charset="0"/>
              <a:ea typeface="Times New Roman"/>
            </a:endParaRPr>
          </a:p>
          <a:p>
            <a:pPr>
              <a:spcAft>
                <a:spcPts val="600"/>
              </a:spcAft>
              <a:defRPr/>
            </a:pPr>
            <a:endParaRPr lang="en-GB" sz="1600" kern="1400" dirty="0">
              <a:solidFill>
                <a:srgbClr val="000000"/>
              </a:solidFill>
              <a:latin typeface="Calibri" panose="020F0502020204030204" pitchFamily="34" charset="0"/>
              <a:ea typeface="Times New Roman"/>
            </a:endParaRPr>
          </a:p>
          <a:p>
            <a:pPr>
              <a:spcAft>
                <a:spcPts val="600"/>
              </a:spcAft>
              <a:defRPr/>
            </a:pPr>
            <a:r>
              <a:rPr lang="en-GB" sz="1600" b="1" kern="1400" dirty="0">
                <a:solidFill>
                  <a:srgbClr val="000000"/>
                </a:solidFill>
                <a:latin typeface="Calibri" panose="020F0502020204030204" pitchFamily="34" charset="0"/>
                <a:ea typeface="Times New Roman"/>
              </a:rPr>
              <a:t>Andesitic (Intermediate) and Rhyolitic (acid) lava</a:t>
            </a:r>
            <a:endParaRPr lang="en-GB" sz="1600" kern="1400" dirty="0">
              <a:solidFill>
                <a:srgbClr val="000000"/>
              </a:solidFill>
              <a:latin typeface="Calibri" panose="020F0502020204030204" pitchFamily="34" charset="0"/>
              <a:ea typeface="Times New Roman"/>
            </a:endParaRPr>
          </a:p>
          <a:p>
            <a:r>
              <a:rPr lang="en-GB" sz="1600" dirty="0"/>
              <a:t>Lavas </a:t>
            </a:r>
            <a:r>
              <a:rPr lang="en-GB" sz="1600" b="1" dirty="0"/>
              <a:t>rich in Silica. Viscous </a:t>
            </a:r>
            <a:r>
              <a:rPr lang="en-GB" sz="1600" dirty="0"/>
              <a:t>(Slow moving and sticky). Gas bubbles struggle to expand, leading to a build up pressure and </a:t>
            </a:r>
            <a:r>
              <a:rPr lang="en-GB" sz="1600" b="1" dirty="0"/>
              <a:t>violent </a:t>
            </a:r>
            <a:r>
              <a:rPr lang="en-GB" sz="1600" dirty="0"/>
              <a:t>eruption.</a:t>
            </a:r>
          </a:p>
          <a:p>
            <a:r>
              <a:rPr lang="en-GB" sz="1600" dirty="0"/>
              <a:t>Lower temperature 600 to 1000</a:t>
            </a:r>
            <a:r>
              <a:rPr lang="en-GB" sz="1600" baseline="30000" dirty="0"/>
              <a:t>o</a:t>
            </a:r>
            <a:r>
              <a:rPr lang="en-GB" sz="1600" dirty="0"/>
              <a:t>C. More of a hazard to property rather than life.</a:t>
            </a:r>
          </a:p>
        </p:txBody>
      </p:sp>
    </p:spTree>
    <p:extLst>
      <p:ext uri="{BB962C8B-B14F-4D97-AF65-F5344CB8AC3E}">
        <p14:creationId xmlns:p14="http://schemas.microsoft.com/office/powerpoint/2010/main" val="1163315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513" y="1196752"/>
            <a:ext cx="5854318" cy="5991472"/>
          </a:xfrm>
        </p:spPr>
        <p:txBody>
          <a:bodyPr>
            <a:normAutofit/>
          </a:bodyPr>
          <a:lstStyle/>
          <a:p>
            <a:pPr marL="0" indent="0">
              <a:buNone/>
            </a:pPr>
            <a:r>
              <a:rPr lang="en-GB" b="1" dirty="0"/>
              <a:t>Icelandic eruption</a:t>
            </a:r>
          </a:p>
          <a:p>
            <a:pPr marL="0" indent="0">
              <a:buNone/>
            </a:pPr>
            <a:r>
              <a:rPr lang="en-GB" dirty="0"/>
              <a:t>Basaltic lavas flow gently from fissures along the flanks of shield volcanoes.</a:t>
            </a:r>
          </a:p>
          <a:p>
            <a:pPr marL="0" indent="0">
              <a:buNone/>
            </a:pPr>
            <a:endParaRPr lang="en-GB" dirty="0"/>
          </a:p>
          <a:p>
            <a:pPr marL="0" indent="0">
              <a:buNone/>
            </a:pPr>
            <a:endParaRPr lang="en-GB" dirty="0"/>
          </a:p>
          <a:p>
            <a:pPr marL="0" indent="0">
              <a:buNone/>
            </a:pPr>
            <a:endParaRPr lang="en-GB" dirty="0"/>
          </a:p>
          <a:p>
            <a:pPr marL="0" indent="0">
              <a:buNone/>
            </a:pPr>
            <a:r>
              <a:rPr lang="en-GB" b="1" dirty="0"/>
              <a:t>Hawaiian eruption</a:t>
            </a:r>
          </a:p>
          <a:p>
            <a:pPr marL="0" indent="0">
              <a:buNone/>
            </a:pPr>
            <a:r>
              <a:rPr lang="en-GB" dirty="0"/>
              <a:t>Basaltic lavas flow gently from a central vent of a shield volcano</a:t>
            </a:r>
          </a:p>
        </p:txBody>
      </p:sp>
      <p:pic>
        <p:nvPicPr>
          <p:cNvPr id="2" name="Picture 1"/>
          <p:cNvPicPr>
            <a:picLocks noChangeAspect="1"/>
          </p:cNvPicPr>
          <p:nvPr/>
        </p:nvPicPr>
        <p:blipFill rotWithShape="1">
          <a:blip r:embed="rId2" cstate="print"/>
          <a:srcRect l="8612" r="20573"/>
          <a:stretch/>
        </p:blipFill>
        <p:spPr>
          <a:xfrm>
            <a:off x="6809592" y="1196752"/>
            <a:ext cx="3751104" cy="1656184"/>
          </a:xfrm>
          <a:prstGeom prst="rect">
            <a:avLst/>
          </a:prstGeom>
        </p:spPr>
      </p:pic>
      <p:pic>
        <p:nvPicPr>
          <p:cNvPr id="5" name="Picture 4"/>
          <p:cNvPicPr>
            <a:picLocks noChangeAspect="1"/>
          </p:cNvPicPr>
          <p:nvPr/>
        </p:nvPicPr>
        <p:blipFill>
          <a:blip r:embed="rId3" cstate="print"/>
          <a:stretch>
            <a:fillRect/>
          </a:stretch>
        </p:blipFill>
        <p:spPr>
          <a:xfrm>
            <a:off x="6809592" y="4192488"/>
            <a:ext cx="3248120" cy="2033449"/>
          </a:xfrm>
          <a:prstGeom prst="rect">
            <a:avLst/>
          </a:prstGeom>
        </p:spPr>
      </p:pic>
      <p:sp>
        <p:nvSpPr>
          <p:cNvPr id="6" name="Rectangle 5"/>
          <p:cNvSpPr/>
          <p:nvPr/>
        </p:nvSpPr>
        <p:spPr>
          <a:xfrm>
            <a:off x="832513" y="2703900"/>
            <a:ext cx="5013262" cy="646331"/>
          </a:xfrm>
          <a:prstGeom prst="rect">
            <a:avLst/>
          </a:prstGeom>
        </p:spPr>
        <p:txBody>
          <a:bodyPr wrap="square">
            <a:spAutoFit/>
          </a:bodyPr>
          <a:lstStyle/>
          <a:p>
            <a:r>
              <a:rPr lang="en-GB" dirty="0">
                <a:hlinkClick r:id="rId4"/>
              </a:rPr>
              <a:t>https://www.youtube.com/watch?v=RgcMc92CYIE</a:t>
            </a:r>
            <a:endParaRPr lang="en-GB" dirty="0"/>
          </a:p>
          <a:p>
            <a:endParaRPr lang="en-GB" dirty="0"/>
          </a:p>
        </p:txBody>
      </p:sp>
      <p:sp>
        <p:nvSpPr>
          <p:cNvPr id="7" name="Rectangle 6"/>
          <p:cNvSpPr/>
          <p:nvPr/>
        </p:nvSpPr>
        <p:spPr>
          <a:xfrm>
            <a:off x="832513" y="5557909"/>
            <a:ext cx="5013262" cy="646331"/>
          </a:xfrm>
          <a:prstGeom prst="rect">
            <a:avLst/>
          </a:prstGeom>
        </p:spPr>
        <p:txBody>
          <a:bodyPr wrap="square">
            <a:spAutoFit/>
          </a:bodyPr>
          <a:lstStyle/>
          <a:p>
            <a:r>
              <a:rPr lang="en-GB" dirty="0">
                <a:hlinkClick r:id="rId5"/>
              </a:rPr>
              <a:t>https://www.youtube.com/watch?v=-l__Aj3XyGo</a:t>
            </a:r>
            <a:endParaRPr lang="en-GB" dirty="0"/>
          </a:p>
          <a:p>
            <a:endParaRPr lang="en-GB" dirty="0"/>
          </a:p>
        </p:txBody>
      </p:sp>
      <p:sp>
        <p:nvSpPr>
          <p:cNvPr id="8" name="Rectangle 7"/>
          <p:cNvSpPr/>
          <p:nvPr/>
        </p:nvSpPr>
        <p:spPr>
          <a:xfrm>
            <a:off x="3325985" y="150791"/>
            <a:ext cx="5359159" cy="584775"/>
          </a:xfrm>
          <a:prstGeom prst="rect">
            <a:avLst/>
          </a:prstGeom>
        </p:spPr>
        <p:txBody>
          <a:bodyPr wrap="none">
            <a:spAutoFit/>
          </a:bodyPr>
          <a:lstStyle/>
          <a:p>
            <a:r>
              <a:rPr lang="en-GB" sz="3200" b="1" dirty="0">
                <a:solidFill>
                  <a:srgbClr val="C00000"/>
                </a:solidFill>
              </a:rPr>
              <a:t>Types of eruption (magnitude)</a:t>
            </a:r>
          </a:p>
        </p:txBody>
      </p:sp>
    </p:spTree>
    <p:extLst>
      <p:ext uri="{BB962C8B-B14F-4D97-AF65-F5344CB8AC3E}">
        <p14:creationId xmlns:p14="http://schemas.microsoft.com/office/powerpoint/2010/main" val="65606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62971" y="275101"/>
            <a:ext cx="5014800" cy="6123400"/>
          </a:xfrm>
        </p:spPr>
        <p:txBody>
          <a:bodyPr>
            <a:normAutofit/>
          </a:bodyPr>
          <a:lstStyle/>
          <a:p>
            <a:pPr marL="0" indent="0">
              <a:buNone/>
            </a:pPr>
            <a:r>
              <a:rPr lang="en-GB" b="1" dirty="0"/>
              <a:t>Strombolian eruption</a:t>
            </a:r>
          </a:p>
          <a:p>
            <a:pPr marL="0" indent="0">
              <a:buNone/>
            </a:pPr>
            <a:r>
              <a:rPr lang="en-GB" dirty="0"/>
              <a:t>Frequent explosions of steam and tephra from a central vent.  Occasionally, short basaltic lava flows occur.</a:t>
            </a:r>
          </a:p>
          <a:p>
            <a:pPr marL="0" indent="0">
              <a:buNone/>
            </a:pPr>
            <a:endParaRPr lang="en-GB" dirty="0"/>
          </a:p>
          <a:p>
            <a:pPr marL="0" indent="0">
              <a:buNone/>
            </a:pPr>
            <a:endParaRPr lang="en-GB" dirty="0"/>
          </a:p>
          <a:p>
            <a:pPr marL="0" indent="0">
              <a:buNone/>
            </a:pPr>
            <a:endParaRPr lang="en-GB" dirty="0"/>
          </a:p>
          <a:p>
            <a:pPr marL="0" indent="0">
              <a:buNone/>
            </a:pPr>
            <a:r>
              <a:rPr lang="en-GB" b="1" dirty="0" err="1"/>
              <a:t>Vulcanian</a:t>
            </a:r>
            <a:r>
              <a:rPr lang="en-GB" b="1" dirty="0"/>
              <a:t> eruption</a:t>
            </a:r>
          </a:p>
          <a:p>
            <a:pPr marL="0" indent="0">
              <a:buNone/>
            </a:pPr>
            <a:r>
              <a:rPr lang="en-GB" dirty="0"/>
              <a:t>Less frequent but more violent eruptions of gas, ash and tephra (including lapilli)</a:t>
            </a:r>
          </a:p>
        </p:txBody>
      </p:sp>
      <p:pic>
        <p:nvPicPr>
          <p:cNvPr id="5" name="Picture 4"/>
          <p:cNvPicPr>
            <a:picLocks noChangeAspect="1"/>
          </p:cNvPicPr>
          <p:nvPr/>
        </p:nvPicPr>
        <p:blipFill>
          <a:blip r:embed="rId2" cstate="print"/>
          <a:stretch>
            <a:fillRect/>
          </a:stretch>
        </p:blipFill>
        <p:spPr>
          <a:xfrm>
            <a:off x="6718312" y="260648"/>
            <a:ext cx="3508448" cy="2338965"/>
          </a:xfrm>
          <a:prstGeom prst="rect">
            <a:avLst/>
          </a:prstGeom>
        </p:spPr>
      </p:pic>
      <p:pic>
        <p:nvPicPr>
          <p:cNvPr id="6" name="Picture 5"/>
          <p:cNvPicPr>
            <a:picLocks noChangeAspect="1"/>
          </p:cNvPicPr>
          <p:nvPr/>
        </p:nvPicPr>
        <p:blipFill>
          <a:blip r:embed="rId3" cstate="print"/>
          <a:stretch>
            <a:fillRect/>
          </a:stretch>
        </p:blipFill>
        <p:spPr>
          <a:xfrm>
            <a:off x="6718312" y="4059536"/>
            <a:ext cx="3508448" cy="2338965"/>
          </a:xfrm>
          <a:prstGeom prst="rect">
            <a:avLst/>
          </a:prstGeom>
        </p:spPr>
      </p:pic>
      <p:sp>
        <p:nvSpPr>
          <p:cNvPr id="2" name="Rectangle 1"/>
          <p:cNvSpPr/>
          <p:nvPr/>
        </p:nvSpPr>
        <p:spPr>
          <a:xfrm>
            <a:off x="662971" y="2599613"/>
            <a:ext cx="4882909" cy="646331"/>
          </a:xfrm>
          <a:prstGeom prst="rect">
            <a:avLst/>
          </a:prstGeom>
        </p:spPr>
        <p:txBody>
          <a:bodyPr wrap="square">
            <a:spAutoFit/>
          </a:bodyPr>
          <a:lstStyle/>
          <a:p>
            <a:r>
              <a:rPr lang="en-GB" dirty="0">
                <a:hlinkClick r:id="rId4"/>
              </a:rPr>
              <a:t>https://www.youtube.com/watch?v=VlbkQ9xsZ6U</a:t>
            </a:r>
            <a:endParaRPr lang="en-GB" dirty="0"/>
          </a:p>
          <a:p>
            <a:endParaRPr lang="en-GB" dirty="0"/>
          </a:p>
        </p:txBody>
      </p:sp>
      <p:sp>
        <p:nvSpPr>
          <p:cNvPr id="3" name="Rectangle 2"/>
          <p:cNvSpPr/>
          <p:nvPr/>
        </p:nvSpPr>
        <p:spPr>
          <a:xfrm>
            <a:off x="662970" y="5782292"/>
            <a:ext cx="5164623" cy="646331"/>
          </a:xfrm>
          <a:prstGeom prst="rect">
            <a:avLst/>
          </a:prstGeom>
        </p:spPr>
        <p:txBody>
          <a:bodyPr wrap="square">
            <a:spAutoFit/>
          </a:bodyPr>
          <a:lstStyle/>
          <a:p>
            <a:r>
              <a:rPr lang="en-GB" dirty="0">
                <a:hlinkClick r:id="rId5"/>
              </a:rPr>
              <a:t>https://www.youtube.com/watch?v=mIX43uy4Zvg</a:t>
            </a:r>
            <a:endParaRPr lang="en-GB" dirty="0"/>
          </a:p>
          <a:p>
            <a:endParaRPr lang="en-GB" dirty="0"/>
          </a:p>
        </p:txBody>
      </p:sp>
    </p:spTree>
    <p:extLst>
      <p:ext uri="{BB962C8B-B14F-4D97-AF65-F5344CB8AC3E}">
        <p14:creationId xmlns:p14="http://schemas.microsoft.com/office/powerpoint/2010/main" val="130725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68490" y="429292"/>
            <a:ext cx="6349822" cy="6093725"/>
          </a:xfrm>
        </p:spPr>
        <p:txBody>
          <a:bodyPr>
            <a:normAutofit fontScale="92500" lnSpcReduction="10000"/>
          </a:bodyPr>
          <a:lstStyle/>
          <a:p>
            <a:pPr marL="0" indent="0">
              <a:buNone/>
            </a:pPr>
            <a:r>
              <a:rPr lang="en-GB" b="1" u="sng" dirty="0" err="1"/>
              <a:t>Vesuvian</a:t>
            </a:r>
            <a:r>
              <a:rPr lang="en-GB" b="1" u="sng" dirty="0"/>
              <a:t> eruption</a:t>
            </a:r>
          </a:p>
          <a:p>
            <a:pPr marL="0" indent="0">
              <a:buNone/>
            </a:pPr>
            <a:r>
              <a:rPr lang="en-GB" dirty="0"/>
              <a:t>Following long periods of inactivity, violent gas eruptions blast ash high into the sky. </a:t>
            </a:r>
          </a:p>
          <a:p>
            <a:pPr marL="0" indent="0">
              <a:buNone/>
            </a:pPr>
            <a:endParaRPr lang="en-GB" dirty="0"/>
          </a:p>
          <a:p>
            <a:pPr marL="0" indent="0">
              <a:buNone/>
            </a:pPr>
            <a:endParaRPr lang="en-GB" dirty="0"/>
          </a:p>
          <a:p>
            <a:pPr marL="0" indent="0">
              <a:buNone/>
            </a:pPr>
            <a:r>
              <a:rPr lang="en-GB" b="1" u="sng" dirty="0" err="1"/>
              <a:t>Pelean</a:t>
            </a:r>
            <a:r>
              <a:rPr lang="en-GB" b="1" u="sng" dirty="0"/>
              <a:t> eruption</a:t>
            </a:r>
          </a:p>
          <a:p>
            <a:pPr marL="0" indent="0">
              <a:buNone/>
            </a:pPr>
            <a:r>
              <a:rPr lang="en-GB" dirty="0"/>
              <a:t>Very violent eruptions of </a:t>
            </a:r>
            <a:r>
              <a:rPr lang="en-GB" dirty="0" err="1"/>
              <a:t>nuees</a:t>
            </a:r>
            <a:r>
              <a:rPr lang="en-GB" dirty="0"/>
              <a:t> </a:t>
            </a:r>
            <a:r>
              <a:rPr lang="en-GB" dirty="0" err="1"/>
              <a:t>ardentes</a:t>
            </a:r>
            <a:endParaRPr lang="en-GB" dirty="0"/>
          </a:p>
          <a:p>
            <a:pPr marL="0" indent="0">
              <a:buNone/>
            </a:pPr>
            <a:endParaRPr lang="en-GB" dirty="0"/>
          </a:p>
          <a:p>
            <a:pPr marL="0" indent="0">
              <a:buNone/>
            </a:pPr>
            <a:endParaRPr lang="en-GB" b="1" u="sng" dirty="0"/>
          </a:p>
          <a:p>
            <a:pPr marL="0" indent="0">
              <a:buNone/>
            </a:pPr>
            <a:endParaRPr lang="en-GB" b="1" u="sng" dirty="0"/>
          </a:p>
          <a:p>
            <a:pPr marL="0" indent="0">
              <a:buNone/>
            </a:pPr>
            <a:r>
              <a:rPr lang="en-GB" b="1" u="sng" dirty="0" err="1"/>
              <a:t>Plinian</a:t>
            </a:r>
            <a:r>
              <a:rPr lang="en-GB" b="1" u="sng" dirty="0"/>
              <a:t> eruption</a:t>
            </a:r>
          </a:p>
          <a:p>
            <a:pPr marL="0" indent="0">
              <a:buNone/>
            </a:pPr>
            <a:r>
              <a:rPr lang="en-GB" dirty="0"/>
              <a:t>Exceptionally violent eruptions of gas, ash and pumice.  Torrential rain leads to devastating lahars</a:t>
            </a:r>
          </a:p>
          <a:p>
            <a:pPr marL="0" indent="0">
              <a:buNone/>
            </a:pPr>
            <a:endParaRPr lang="en-GB" dirty="0"/>
          </a:p>
        </p:txBody>
      </p:sp>
      <p:pic>
        <p:nvPicPr>
          <p:cNvPr id="2" name="Picture 1"/>
          <p:cNvPicPr>
            <a:picLocks noChangeAspect="1"/>
          </p:cNvPicPr>
          <p:nvPr/>
        </p:nvPicPr>
        <p:blipFill rotWithShape="1">
          <a:blip r:embed="rId2" cstate="print"/>
          <a:srcRect b="41180"/>
          <a:stretch/>
        </p:blipFill>
        <p:spPr>
          <a:xfrm>
            <a:off x="7009981" y="149371"/>
            <a:ext cx="2934269" cy="1917704"/>
          </a:xfrm>
          <a:prstGeom prst="rect">
            <a:avLst/>
          </a:prstGeom>
        </p:spPr>
      </p:pic>
      <p:pic>
        <p:nvPicPr>
          <p:cNvPr id="6" name="Picture 5"/>
          <p:cNvPicPr>
            <a:picLocks noChangeAspect="1"/>
          </p:cNvPicPr>
          <p:nvPr/>
        </p:nvPicPr>
        <p:blipFill>
          <a:blip r:embed="rId3" cstate="print"/>
          <a:stretch>
            <a:fillRect/>
          </a:stretch>
        </p:blipFill>
        <p:spPr>
          <a:xfrm>
            <a:off x="7009981" y="2650891"/>
            <a:ext cx="2934269" cy="1650526"/>
          </a:xfrm>
          <a:prstGeom prst="rect">
            <a:avLst/>
          </a:prstGeom>
        </p:spPr>
      </p:pic>
      <p:pic>
        <p:nvPicPr>
          <p:cNvPr id="7" name="Picture 6"/>
          <p:cNvPicPr>
            <a:picLocks noChangeAspect="1"/>
          </p:cNvPicPr>
          <p:nvPr/>
        </p:nvPicPr>
        <p:blipFill>
          <a:blip r:embed="rId4" cstate="print"/>
          <a:stretch>
            <a:fillRect/>
          </a:stretch>
        </p:blipFill>
        <p:spPr>
          <a:xfrm>
            <a:off x="7009981" y="4885233"/>
            <a:ext cx="2076140" cy="1759575"/>
          </a:xfrm>
          <a:prstGeom prst="rect">
            <a:avLst/>
          </a:prstGeom>
        </p:spPr>
      </p:pic>
      <p:sp>
        <p:nvSpPr>
          <p:cNvPr id="3" name="Rectangle 2"/>
          <p:cNvSpPr/>
          <p:nvPr/>
        </p:nvSpPr>
        <p:spPr>
          <a:xfrm>
            <a:off x="368490" y="3291488"/>
            <a:ext cx="5247630" cy="369332"/>
          </a:xfrm>
          <a:prstGeom prst="rect">
            <a:avLst/>
          </a:prstGeom>
        </p:spPr>
        <p:txBody>
          <a:bodyPr wrap="square">
            <a:spAutoFit/>
          </a:bodyPr>
          <a:lstStyle/>
          <a:p>
            <a:r>
              <a:rPr lang="en-GB" dirty="0">
                <a:hlinkClick r:id="rId5"/>
              </a:rPr>
              <a:t>https://www.youtube.com/watch?v=nXzQT52Sdec</a:t>
            </a:r>
            <a:endParaRPr lang="en-GB" dirty="0"/>
          </a:p>
        </p:txBody>
      </p:sp>
      <p:sp>
        <p:nvSpPr>
          <p:cNvPr id="5" name="Rectangle 4"/>
          <p:cNvSpPr/>
          <p:nvPr/>
        </p:nvSpPr>
        <p:spPr>
          <a:xfrm>
            <a:off x="368490" y="6153685"/>
            <a:ext cx="5465994" cy="369332"/>
          </a:xfrm>
          <a:prstGeom prst="rect">
            <a:avLst/>
          </a:prstGeom>
        </p:spPr>
        <p:txBody>
          <a:bodyPr wrap="square">
            <a:spAutoFit/>
          </a:bodyPr>
          <a:lstStyle/>
          <a:p>
            <a:r>
              <a:rPr lang="en-GB" dirty="0">
                <a:hlinkClick r:id="rId6"/>
              </a:rPr>
              <a:t>https://www.youtube.com/watch?v=CCujnt68bVg</a:t>
            </a:r>
            <a:endParaRPr lang="en-GB" dirty="0"/>
          </a:p>
        </p:txBody>
      </p:sp>
    </p:spTree>
    <p:extLst>
      <p:ext uri="{BB962C8B-B14F-4D97-AF65-F5344CB8AC3E}">
        <p14:creationId xmlns:p14="http://schemas.microsoft.com/office/powerpoint/2010/main" val="3997301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5" y="1173707"/>
            <a:ext cx="11136573" cy="3971499"/>
          </a:xfrm>
        </p:spPr>
        <p:txBody>
          <a:bodyPr>
            <a:normAutofit/>
          </a:bodyPr>
          <a:lstStyle/>
          <a:p>
            <a:r>
              <a:rPr lang="en-GB" sz="4200" dirty="0">
                <a:solidFill>
                  <a:srgbClr val="C00000"/>
                </a:solidFill>
                <a:latin typeface="+mn-lt"/>
              </a:rPr>
              <a:t>Using your notes from the video ‘10 things you didn’t know about volcanoes’  can you identify which eruption type the 5 examples fit into?</a:t>
            </a:r>
            <a:br>
              <a:rPr lang="en-GB" sz="4200" dirty="0">
                <a:solidFill>
                  <a:srgbClr val="C00000"/>
                </a:solidFill>
                <a:latin typeface="+mn-lt"/>
              </a:rPr>
            </a:br>
            <a:r>
              <a:rPr lang="en-GB" sz="4200" dirty="0">
                <a:solidFill>
                  <a:srgbClr val="C00000"/>
                </a:solidFill>
                <a:latin typeface="+mn-lt"/>
              </a:rPr>
              <a:t/>
            </a:r>
            <a:br>
              <a:rPr lang="en-GB" sz="4200" dirty="0">
                <a:solidFill>
                  <a:srgbClr val="C00000"/>
                </a:solidFill>
                <a:latin typeface="+mn-lt"/>
              </a:rPr>
            </a:br>
            <a:r>
              <a:rPr lang="en-GB" sz="4200" dirty="0">
                <a:solidFill>
                  <a:srgbClr val="C00000"/>
                </a:solidFill>
                <a:latin typeface="+mn-lt"/>
              </a:rPr>
              <a:t>How useful is this as a way of classifying volcanoes?</a:t>
            </a:r>
          </a:p>
        </p:txBody>
      </p:sp>
    </p:spTree>
    <p:extLst>
      <p:ext uri="{BB962C8B-B14F-4D97-AF65-F5344CB8AC3E}">
        <p14:creationId xmlns:p14="http://schemas.microsoft.com/office/powerpoint/2010/main" val="153786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1598" y="204717"/>
            <a:ext cx="10911385" cy="900752"/>
          </a:xfrm>
          <a:solidFill>
            <a:schemeClr val="bg1"/>
          </a:solidFill>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en-GB" dirty="0">
                <a:solidFill>
                  <a:srgbClr val="C00000"/>
                </a:solidFill>
              </a:rPr>
              <a:t>Volcanoes can be classified by their magnitude, or </a:t>
            </a:r>
            <a:r>
              <a:rPr lang="en-GB" dirty="0" err="1">
                <a:solidFill>
                  <a:srgbClr val="C00000"/>
                </a:solidFill>
              </a:rPr>
              <a:t>explosivity</a:t>
            </a:r>
            <a:r>
              <a:rPr lang="en-GB" dirty="0">
                <a:solidFill>
                  <a:srgbClr val="C00000"/>
                </a:solidFill>
              </a:rPr>
              <a:t>.</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16" y="1501254"/>
            <a:ext cx="4989676" cy="515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882186" y="1501254"/>
            <a:ext cx="6309814" cy="4524315"/>
          </a:xfrm>
          <a:prstGeom prst="rect">
            <a:avLst/>
          </a:prstGeom>
        </p:spPr>
        <p:txBody>
          <a:bodyPr wrap="square">
            <a:spAutoFit/>
          </a:bodyPr>
          <a:lstStyle/>
          <a:p>
            <a:r>
              <a:rPr lang="en-GB" sz="2400" dirty="0"/>
              <a:t>The main method of measurement of magnitude has been the VEI – volcanic </a:t>
            </a:r>
            <a:r>
              <a:rPr lang="en-GB" sz="2400" dirty="0" err="1"/>
              <a:t>explosivity</a:t>
            </a:r>
            <a:r>
              <a:rPr lang="en-GB" sz="2400" dirty="0"/>
              <a:t> index, a logarithmic scale running from 0-8. </a:t>
            </a:r>
          </a:p>
          <a:p>
            <a:endParaRPr lang="en-GB" sz="2400" dirty="0"/>
          </a:p>
          <a:p>
            <a:r>
              <a:rPr lang="en-GB" sz="2400" dirty="0"/>
              <a:t>Quiet lava producing eruptions score 0-1 whereas the pyroclastic explosion of Mt St Helens scored 5.</a:t>
            </a:r>
          </a:p>
          <a:p>
            <a:endParaRPr lang="en-GB" sz="2400" dirty="0"/>
          </a:p>
          <a:p>
            <a:endParaRPr lang="en-GB" sz="2400" dirty="0"/>
          </a:p>
          <a:p>
            <a:r>
              <a:rPr lang="en-GB" sz="2400" dirty="0">
                <a:solidFill>
                  <a:srgbClr val="C00000"/>
                </a:solidFill>
              </a:rPr>
              <a:t>Critics of the VEI point out that it does not take into account gas emissions or the atmospheric/climatic impact of eruptions. </a:t>
            </a:r>
          </a:p>
        </p:txBody>
      </p:sp>
    </p:spTree>
    <p:extLst>
      <p:ext uri="{BB962C8B-B14F-4D97-AF65-F5344CB8AC3E}">
        <p14:creationId xmlns:p14="http://schemas.microsoft.com/office/powerpoint/2010/main" val="303854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62" y="300723"/>
            <a:ext cx="9144000" cy="449905"/>
          </a:xfrm>
          <a:solidFill>
            <a:schemeClr val="bg1"/>
          </a:solidFill>
          <a:ln>
            <a:solidFill>
              <a:schemeClr val="bg1"/>
            </a:solidFill>
          </a:ln>
        </p:spPr>
        <p:txBody>
          <a:bodyPr>
            <a:noAutofit/>
          </a:bodyPr>
          <a:lstStyle/>
          <a:p>
            <a:pPr algn="ctr"/>
            <a:r>
              <a:rPr lang="en-US" sz="5000" u="sng" dirty="0">
                <a:solidFill>
                  <a:srgbClr val="C00000"/>
                </a:solidFill>
                <a:latin typeface="Calibri" panose="020F0502020204030204" pitchFamily="34" charset="0"/>
              </a:rPr>
              <a:t>What is a Volcano?</a:t>
            </a:r>
          </a:p>
        </p:txBody>
      </p:sp>
      <p:sp>
        <p:nvSpPr>
          <p:cNvPr id="3" name="Content Placeholder 2"/>
          <p:cNvSpPr>
            <a:spLocks noGrp="1"/>
          </p:cNvSpPr>
          <p:nvPr>
            <p:ph idx="1"/>
          </p:nvPr>
        </p:nvSpPr>
        <p:spPr>
          <a:xfrm>
            <a:off x="915827" y="1100260"/>
            <a:ext cx="10217625" cy="2198756"/>
          </a:xfrm>
        </p:spPr>
        <p:txBody>
          <a:bodyPr>
            <a:normAutofit/>
          </a:bodyPr>
          <a:lstStyle/>
          <a:p>
            <a:pPr algn="ctr">
              <a:buNone/>
            </a:pPr>
            <a:r>
              <a:rPr lang="en-US" sz="3000" dirty="0">
                <a:latin typeface="Calibri" panose="020F0502020204030204" pitchFamily="34" charset="0"/>
              </a:rPr>
              <a:t>An opening or </a:t>
            </a:r>
            <a:r>
              <a:rPr lang="en-GB" altLang="en-US" sz="3200" dirty="0"/>
              <a:t>vents in the Earth’s crust </a:t>
            </a:r>
            <a:r>
              <a:rPr lang="en-US" sz="3200" dirty="0">
                <a:latin typeface="Calibri" panose="020F0502020204030204" pitchFamily="34" charset="0"/>
              </a:rPr>
              <a:t>connected underground to a magma chamber from which </a:t>
            </a:r>
            <a:r>
              <a:rPr lang="en-GB" altLang="en-US" sz="3200" dirty="0"/>
              <a:t>which lava, tephra (ash, dust and fragments of material produced in a volcanic eruption) and gases erupt.</a:t>
            </a:r>
            <a:endParaRPr lang="en-US" sz="3000" dirty="0">
              <a:latin typeface="Calibri" panose="020F0502020204030204" pitchFamily="34" charset="0"/>
            </a:endParaRPr>
          </a:p>
        </p:txBody>
      </p:sp>
      <p:sp>
        <p:nvSpPr>
          <p:cNvPr id="5" name="Rectangle 4"/>
          <p:cNvSpPr/>
          <p:nvPr/>
        </p:nvSpPr>
        <p:spPr>
          <a:xfrm>
            <a:off x="3507475" y="6309164"/>
            <a:ext cx="5040574" cy="369332"/>
          </a:xfrm>
          <a:prstGeom prst="rect">
            <a:avLst/>
          </a:prstGeom>
        </p:spPr>
        <p:txBody>
          <a:bodyPr wrap="square">
            <a:spAutoFit/>
          </a:bodyPr>
          <a:lstStyle/>
          <a:p>
            <a:r>
              <a:rPr lang="en-GB" dirty="0">
                <a:hlinkClick r:id="rId2"/>
              </a:rPr>
              <a:t>https://www.youtube.com/watch?v=rFWsF8ms6Pk</a:t>
            </a:r>
            <a:r>
              <a:rPr lang="en-GB" dirty="0"/>
              <a:t> </a:t>
            </a:r>
          </a:p>
        </p:txBody>
      </p:sp>
      <p:pic>
        <p:nvPicPr>
          <p:cNvPr id="6" name="Picture 5"/>
          <p:cNvPicPr>
            <a:picLocks noChangeAspect="1"/>
          </p:cNvPicPr>
          <p:nvPr/>
        </p:nvPicPr>
        <p:blipFill>
          <a:blip r:embed="rId3"/>
          <a:stretch>
            <a:fillRect/>
          </a:stretch>
        </p:blipFill>
        <p:spPr>
          <a:xfrm>
            <a:off x="3501232" y="3128618"/>
            <a:ext cx="5046817" cy="3180546"/>
          </a:xfrm>
          <a:prstGeom prst="rect">
            <a:avLst/>
          </a:prstGeom>
        </p:spPr>
      </p:pic>
    </p:spTree>
    <p:extLst>
      <p:ext uri="{BB962C8B-B14F-4D97-AF65-F5344CB8AC3E}">
        <p14:creationId xmlns:p14="http://schemas.microsoft.com/office/powerpoint/2010/main" val="371823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19" y="208290"/>
            <a:ext cx="10515600" cy="794934"/>
          </a:xfrm>
        </p:spPr>
        <p:txBody>
          <a:bodyPr>
            <a:normAutofit fontScale="90000"/>
          </a:bodyPr>
          <a:lstStyle/>
          <a:p>
            <a:pPr algn="ctr"/>
            <a:r>
              <a:rPr lang="en-GB" b="1" dirty="0">
                <a:solidFill>
                  <a:srgbClr val="C00000"/>
                </a:solidFill>
                <a:latin typeface="+mn-lt"/>
              </a:rPr>
              <a:t>Volcanoes can be classified by volcano shape </a:t>
            </a:r>
          </a:p>
        </p:txBody>
      </p:sp>
      <p:pic>
        <p:nvPicPr>
          <p:cNvPr id="4" name="Picture 5" descr="volc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410" y="1003224"/>
            <a:ext cx="9149724" cy="5017255"/>
          </a:xfrm>
          <a:prstGeom prst="rect">
            <a:avLst/>
          </a:prstGeom>
          <a:solidFill>
            <a:schemeClr val="bg1"/>
          </a:solidFill>
          <a:ln>
            <a:noFill/>
          </a:ln>
        </p:spPr>
      </p:pic>
      <p:sp>
        <p:nvSpPr>
          <p:cNvPr id="3" name="Rectangle 2">
            <a:extLst>
              <a:ext uri="{FF2B5EF4-FFF2-40B4-BE49-F238E27FC236}">
                <a16:creationId xmlns:a16="http://schemas.microsoft.com/office/drawing/2014/main" id="{59927E0B-A26C-41FF-89B4-68784CDEF873}"/>
              </a:ext>
            </a:extLst>
          </p:cNvPr>
          <p:cNvSpPr/>
          <p:nvPr/>
        </p:nvSpPr>
        <p:spPr>
          <a:xfrm>
            <a:off x="10052409" y="4999687"/>
            <a:ext cx="2127663" cy="923330"/>
          </a:xfrm>
          <a:prstGeom prst="rect">
            <a:avLst/>
          </a:prstGeom>
          <a:solidFill>
            <a:schemeClr val="bg1"/>
          </a:solidFill>
        </p:spPr>
        <p:txBody>
          <a:bodyPr wrap="square">
            <a:spAutoFit/>
          </a:bodyPr>
          <a:lstStyle/>
          <a:p>
            <a:r>
              <a:rPr lang="en-GB" b="1" dirty="0">
                <a:solidFill>
                  <a:srgbClr val="FF0000"/>
                </a:solidFill>
              </a:rPr>
              <a:t>Violent eruptions </a:t>
            </a:r>
            <a:r>
              <a:rPr lang="en-GB" dirty="0">
                <a:solidFill>
                  <a:srgbClr val="FF0000"/>
                </a:solidFill>
              </a:rPr>
              <a:t>blow off the summit of a volcano. </a:t>
            </a:r>
          </a:p>
        </p:txBody>
      </p:sp>
      <p:sp>
        <p:nvSpPr>
          <p:cNvPr id="5" name="Rectangle 4">
            <a:extLst>
              <a:ext uri="{FF2B5EF4-FFF2-40B4-BE49-F238E27FC236}">
                <a16:creationId xmlns:a16="http://schemas.microsoft.com/office/drawing/2014/main" id="{23FCF753-E8C9-4720-A0D0-CF1DFF2FC56C}"/>
              </a:ext>
            </a:extLst>
          </p:cNvPr>
          <p:cNvSpPr/>
          <p:nvPr/>
        </p:nvSpPr>
        <p:spPr>
          <a:xfrm>
            <a:off x="4495800" y="5883671"/>
            <a:ext cx="3338945" cy="923330"/>
          </a:xfrm>
          <a:prstGeom prst="rect">
            <a:avLst/>
          </a:prstGeom>
          <a:solidFill>
            <a:schemeClr val="bg1"/>
          </a:solidFill>
        </p:spPr>
        <p:txBody>
          <a:bodyPr wrap="square">
            <a:spAutoFit/>
          </a:bodyPr>
          <a:lstStyle/>
          <a:p>
            <a:r>
              <a:rPr lang="en-GB" dirty="0">
                <a:solidFill>
                  <a:srgbClr val="FF0000"/>
                </a:solidFill>
              </a:rPr>
              <a:t>Formed from alternating eruptions of </a:t>
            </a:r>
            <a:r>
              <a:rPr lang="en-GB" b="1" dirty="0">
                <a:solidFill>
                  <a:srgbClr val="FF0000"/>
                </a:solidFill>
              </a:rPr>
              <a:t>ash, tephra and lava</a:t>
            </a:r>
            <a:r>
              <a:rPr lang="en-GB" dirty="0">
                <a:solidFill>
                  <a:srgbClr val="FF0000"/>
                </a:solidFill>
              </a:rPr>
              <a:t> building up the volcano in </a:t>
            </a:r>
            <a:r>
              <a:rPr lang="en-GB" b="1" dirty="0">
                <a:solidFill>
                  <a:srgbClr val="FF0000"/>
                </a:solidFill>
              </a:rPr>
              <a:t>layers</a:t>
            </a:r>
            <a:r>
              <a:rPr lang="en-GB" dirty="0">
                <a:solidFill>
                  <a:srgbClr val="FF0000"/>
                </a:solidFill>
              </a:rPr>
              <a:t>.</a:t>
            </a:r>
          </a:p>
        </p:txBody>
      </p:sp>
      <p:sp>
        <p:nvSpPr>
          <p:cNvPr id="6" name="Rectangle 5">
            <a:extLst>
              <a:ext uri="{FF2B5EF4-FFF2-40B4-BE49-F238E27FC236}">
                <a16:creationId xmlns:a16="http://schemas.microsoft.com/office/drawing/2014/main" id="{6AACC66E-16D3-4A81-8F5F-BBA21DFAB705}"/>
              </a:ext>
            </a:extLst>
          </p:cNvPr>
          <p:cNvSpPr/>
          <p:nvPr/>
        </p:nvSpPr>
        <p:spPr>
          <a:xfrm>
            <a:off x="10141" y="4062271"/>
            <a:ext cx="1937876" cy="918440"/>
          </a:xfrm>
          <a:prstGeom prst="rect">
            <a:avLst/>
          </a:prstGeom>
          <a:solidFill>
            <a:schemeClr val="bg1"/>
          </a:solidFill>
        </p:spPr>
        <p:txBody>
          <a:bodyPr wrap="square">
            <a:spAutoFit/>
          </a:bodyPr>
          <a:lstStyle/>
          <a:p>
            <a:r>
              <a:rPr lang="en-GB" dirty="0">
                <a:solidFill>
                  <a:srgbClr val="FF0000"/>
                </a:solidFill>
              </a:rPr>
              <a:t>Ash, cinders and tephra erupt from a </a:t>
            </a:r>
            <a:r>
              <a:rPr lang="en-GB" b="1" dirty="0">
                <a:solidFill>
                  <a:srgbClr val="FF0000"/>
                </a:solidFill>
              </a:rPr>
              <a:t>central crater.</a:t>
            </a:r>
          </a:p>
        </p:txBody>
      </p:sp>
      <p:sp>
        <p:nvSpPr>
          <p:cNvPr id="8" name="Rectangle 7">
            <a:extLst>
              <a:ext uri="{FF2B5EF4-FFF2-40B4-BE49-F238E27FC236}">
                <a16:creationId xmlns:a16="http://schemas.microsoft.com/office/drawing/2014/main" id="{3C7C0AD9-1261-4327-9DC0-6F6EA1C77A02}"/>
              </a:ext>
            </a:extLst>
          </p:cNvPr>
          <p:cNvSpPr/>
          <p:nvPr/>
        </p:nvSpPr>
        <p:spPr>
          <a:xfrm>
            <a:off x="9728683" y="2498745"/>
            <a:ext cx="2627293" cy="923330"/>
          </a:xfrm>
          <a:prstGeom prst="rect">
            <a:avLst/>
          </a:prstGeom>
          <a:solidFill>
            <a:schemeClr val="bg1"/>
          </a:solidFill>
        </p:spPr>
        <p:txBody>
          <a:bodyPr wrap="square">
            <a:spAutoFit/>
          </a:bodyPr>
          <a:lstStyle/>
          <a:p>
            <a:r>
              <a:rPr lang="en-GB" dirty="0">
                <a:solidFill>
                  <a:srgbClr val="FF0000"/>
                </a:solidFill>
              </a:rPr>
              <a:t>Associated with destructive plate margins.  The viscous lava.</a:t>
            </a:r>
            <a:endParaRPr lang="en-GB" b="1" dirty="0">
              <a:solidFill>
                <a:srgbClr val="FF0000"/>
              </a:solidFill>
            </a:endParaRPr>
          </a:p>
        </p:txBody>
      </p:sp>
    </p:spTree>
    <p:extLst>
      <p:ext uri="{BB962C8B-B14F-4D97-AF65-F5344CB8AC3E}">
        <p14:creationId xmlns:p14="http://schemas.microsoft.com/office/powerpoint/2010/main" val="29817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469"/>
          </a:xfrm>
        </p:spPr>
        <p:txBody>
          <a:bodyPr/>
          <a:lstStyle/>
          <a:p>
            <a:r>
              <a:rPr lang="en-GB" dirty="0">
                <a:solidFill>
                  <a:srgbClr val="C00000"/>
                </a:solidFill>
                <a:latin typeface="+mn-lt"/>
              </a:rPr>
              <a:t>Frequency and regularity</a:t>
            </a:r>
          </a:p>
        </p:txBody>
      </p:sp>
      <p:sp>
        <p:nvSpPr>
          <p:cNvPr id="3" name="Content Placeholder 2"/>
          <p:cNvSpPr>
            <a:spLocks noGrp="1"/>
          </p:cNvSpPr>
          <p:nvPr>
            <p:ph idx="1"/>
          </p:nvPr>
        </p:nvSpPr>
        <p:spPr>
          <a:xfrm>
            <a:off x="838200" y="1719619"/>
            <a:ext cx="10515600" cy="4498288"/>
          </a:xfrm>
        </p:spPr>
        <p:txBody>
          <a:bodyPr/>
          <a:lstStyle/>
          <a:p>
            <a:pPr marL="0" indent="0">
              <a:buNone/>
            </a:pPr>
            <a:r>
              <a:rPr lang="en-GB" dirty="0"/>
              <a:t>The frequency and regularity of eruptions are almost impossible to measure with any accuracy. </a:t>
            </a:r>
          </a:p>
          <a:p>
            <a:pPr marL="0" indent="0">
              <a:buNone/>
            </a:pPr>
            <a:endParaRPr lang="en-GB" dirty="0"/>
          </a:p>
          <a:p>
            <a:pPr marL="0" indent="0">
              <a:buNone/>
            </a:pPr>
            <a:r>
              <a:rPr lang="en-GB" dirty="0"/>
              <a:t>Volcanoes such as Mount St Helens and Chances Peak, Montserrat, were thought to be long-term dormant or extinct but their eruptions in 1980 and 1995-7 respectively proved them to be anything but.</a:t>
            </a:r>
          </a:p>
        </p:txBody>
      </p:sp>
    </p:spTree>
    <p:extLst>
      <p:ext uri="{BB962C8B-B14F-4D97-AF65-F5344CB8AC3E}">
        <p14:creationId xmlns:p14="http://schemas.microsoft.com/office/powerpoint/2010/main" val="3562361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8582"/>
          </a:xfrm>
        </p:spPr>
        <p:txBody>
          <a:bodyPr/>
          <a:lstStyle/>
          <a:p>
            <a:r>
              <a:rPr lang="en-GB" dirty="0">
                <a:solidFill>
                  <a:srgbClr val="C00000"/>
                </a:solidFill>
                <a:latin typeface="+mn-lt"/>
              </a:rPr>
              <a:t>Predicting volcanic eruptions</a:t>
            </a:r>
          </a:p>
        </p:txBody>
      </p:sp>
      <p:sp>
        <p:nvSpPr>
          <p:cNvPr id="3" name="Content Placeholder 2"/>
          <p:cNvSpPr>
            <a:spLocks noGrp="1"/>
          </p:cNvSpPr>
          <p:nvPr>
            <p:ph idx="1"/>
          </p:nvPr>
        </p:nvSpPr>
        <p:spPr>
          <a:xfrm>
            <a:off x="838200" y="1610435"/>
            <a:ext cx="10515600" cy="4757596"/>
          </a:xfrm>
        </p:spPr>
        <p:txBody>
          <a:bodyPr>
            <a:normAutofit/>
          </a:bodyPr>
          <a:lstStyle/>
          <a:p>
            <a:r>
              <a:rPr lang="en-GB" dirty="0"/>
              <a:t>Volcanic eruptions tend to follow weeks of seismic activity and other warning signs.</a:t>
            </a:r>
          </a:p>
          <a:p>
            <a:endParaRPr lang="en-GB" dirty="0"/>
          </a:p>
          <a:p>
            <a:r>
              <a:rPr lang="en-GB" dirty="0"/>
              <a:t>As long as active and dormant volcanoes are monitored, using equipment such as seismometers and seismographs, warnings of imminent eruptions can be issued to authorities.</a:t>
            </a:r>
          </a:p>
          <a:p>
            <a:endParaRPr lang="en-GB" dirty="0"/>
          </a:p>
          <a:p>
            <a:r>
              <a:rPr lang="en-GB" dirty="0"/>
              <a:t>Prediction is generally successful and can be aided by evidence from previous eruptions, e.g. pyroclastic deposits along river valleys. Hazard maps can be produced to identify those areas most at risk.</a:t>
            </a:r>
          </a:p>
        </p:txBody>
      </p:sp>
    </p:spTree>
    <p:extLst>
      <p:ext uri="{BB962C8B-B14F-4D97-AF65-F5344CB8AC3E}">
        <p14:creationId xmlns:p14="http://schemas.microsoft.com/office/powerpoint/2010/main" val="3150447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C00000"/>
                </a:solidFill>
                <a:latin typeface="+mn-lt"/>
              </a:rPr>
              <a:t>What do you recall about primary volcanic hazards?</a:t>
            </a:r>
          </a:p>
        </p:txBody>
      </p:sp>
      <p:sp>
        <p:nvSpPr>
          <p:cNvPr id="3" name="Content Placeholder 2"/>
          <p:cNvSpPr>
            <a:spLocks noGrp="1"/>
          </p:cNvSpPr>
          <p:nvPr>
            <p:ph idx="1"/>
          </p:nvPr>
        </p:nvSpPr>
        <p:spPr>
          <a:xfrm>
            <a:off x="838200" y="2251881"/>
            <a:ext cx="10515600" cy="3925082"/>
          </a:xfrm>
        </p:spPr>
        <p:txBody>
          <a:bodyPr>
            <a:normAutofit fontScale="92500" lnSpcReduction="10000"/>
          </a:bodyPr>
          <a:lstStyle/>
          <a:p>
            <a:pPr marL="0" indent="0">
              <a:buNone/>
            </a:pPr>
            <a:r>
              <a:rPr lang="en-GB" dirty="0"/>
              <a:t>In pairs or small groups, use the mini-whiteboards to mind-map what you remember about primary volcanic hazards WITHOUT looking at you recent homework.</a:t>
            </a:r>
          </a:p>
          <a:p>
            <a:pPr marL="0" indent="0">
              <a:buNone/>
            </a:pPr>
            <a:endParaRPr lang="en-GB" dirty="0"/>
          </a:p>
          <a:p>
            <a:pPr marL="0" indent="0">
              <a:buNone/>
            </a:pPr>
            <a:r>
              <a:rPr lang="en-GB" dirty="0"/>
              <a:t>Add potential impacts, such as destruction of property or ash blocking out the sun affecting crop growth.</a:t>
            </a:r>
          </a:p>
          <a:p>
            <a:pPr marL="0" indent="0">
              <a:buNone/>
            </a:pPr>
            <a:endParaRPr lang="en-GB" dirty="0"/>
          </a:p>
          <a:p>
            <a:pPr marL="0" indent="0">
              <a:buNone/>
            </a:pPr>
            <a:endParaRPr lang="en-GB" dirty="0"/>
          </a:p>
          <a:p>
            <a:pPr marL="0" indent="0">
              <a:buNone/>
            </a:pPr>
            <a:r>
              <a:rPr lang="en-GB" i="1" dirty="0">
                <a:solidFill>
                  <a:srgbClr val="C00000"/>
                </a:solidFill>
              </a:rPr>
              <a:t>Can you identify which are social, environmental, economic or political?  Short and long-term impacts?</a:t>
            </a:r>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3813876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8930"/>
            <a:ext cx="10515600" cy="808582"/>
          </a:xfrm>
        </p:spPr>
        <p:txBody>
          <a:bodyPr>
            <a:normAutofit fontScale="90000"/>
          </a:bodyPr>
          <a:lstStyle/>
          <a:p>
            <a:r>
              <a:rPr lang="en-US" dirty="0">
                <a:solidFill>
                  <a:srgbClr val="C00000"/>
                </a:solidFill>
                <a:latin typeface="+mn-lt"/>
              </a:rPr>
              <a:t>You studied these primary hazards (impacts) in your homework prior to this lesson:</a:t>
            </a:r>
            <a:endParaRPr lang="en-GB" dirty="0">
              <a:solidFill>
                <a:srgbClr val="C00000"/>
              </a:solidFill>
              <a:latin typeface="+mn-lt"/>
            </a:endParaRPr>
          </a:p>
        </p:txBody>
      </p:sp>
      <p:sp>
        <p:nvSpPr>
          <p:cNvPr id="3" name="Content Placeholder 2"/>
          <p:cNvSpPr>
            <a:spLocks noGrp="1"/>
          </p:cNvSpPr>
          <p:nvPr>
            <p:ph idx="1"/>
          </p:nvPr>
        </p:nvSpPr>
        <p:spPr>
          <a:xfrm>
            <a:off x="520700" y="2257425"/>
            <a:ext cx="6261100" cy="3482975"/>
          </a:xfrm>
        </p:spPr>
        <p:txBody>
          <a:bodyPr>
            <a:normAutofit/>
          </a:bodyPr>
          <a:lstStyle/>
          <a:p>
            <a:pPr lvl="0"/>
            <a:r>
              <a:rPr lang="en-US" sz="3000" dirty="0"/>
              <a:t>Ash and tephra</a:t>
            </a:r>
            <a:endParaRPr lang="en-GB" sz="3000" dirty="0"/>
          </a:p>
          <a:p>
            <a:pPr lvl="0"/>
            <a:r>
              <a:rPr lang="en-US" sz="3000" dirty="0"/>
              <a:t>Lava flows</a:t>
            </a:r>
            <a:endParaRPr lang="en-GB" sz="3000" dirty="0"/>
          </a:p>
          <a:p>
            <a:r>
              <a:rPr lang="en-US" sz="3000" dirty="0"/>
              <a:t>Pyroclastic events</a:t>
            </a:r>
            <a:r>
              <a:rPr lang="en-GB" sz="3000" dirty="0"/>
              <a:t> (</a:t>
            </a:r>
            <a:r>
              <a:rPr lang="en-US" sz="3000" dirty="0" err="1"/>
              <a:t>nuées</a:t>
            </a:r>
            <a:r>
              <a:rPr lang="en-US" sz="3000" dirty="0"/>
              <a:t> </a:t>
            </a:r>
            <a:r>
              <a:rPr lang="en-US" sz="3000" dirty="0" err="1"/>
              <a:t>ardentes</a:t>
            </a:r>
            <a:r>
              <a:rPr lang="en-US" sz="3000" dirty="0"/>
              <a:t>)</a:t>
            </a:r>
            <a:endParaRPr lang="en-GB" sz="3000" dirty="0"/>
          </a:p>
          <a:p>
            <a:pPr lvl="0"/>
            <a:r>
              <a:rPr lang="en-US" sz="3000" dirty="0"/>
              <a:t>Volcanic gases</a:t>
            </a:r>
            <a:endParaRPr lang="en-GB" sz="3000" dirty="0"/>
          </a:p>
          <a:p>
            <a:pPr marL="0" indent="0">
              <a:buNone/>
            </a:pPr>
            <a:endParaRPr lang="en-GB" sz="3000" dirty="0"/>
          </a:p>
        </p:txBody>
      </p:sp>
      <p:sp>
        <p:nvSpPr>
          <p:cNvPr id="5" name="Rectangle 4"/>
          <p:cNvSpPr/>
          <p:nvPr/>
        </p:nvSpPr>
        <p:spPr>
          <a:xfrm>
            <a:off x="1143000" y="4451747"/>
            <a:ext cx="9906000" cy="2121158"/>
          </a:xfrm>
          <a:prstGeom prst="rect">
            <a:avLst/>
          </a:prstGeom>
          <a:solidFill>
            <a:schemeClr val="bg1"/>
          </a:solidFill>
        </p:spPr>
        <p:txBody>
          <a:bodyPr wrap="square">
            <a:spAutoFit/>
          </a:bodyPr>
          <a:lstStyle/>
          <a:p>
            <a:pPr algn="ctr">
              <a:lnSpc>
                <a:spcPct val="107000"/>
              </a:lnSpc>
              <a:spcAft>
                <a:spcPts val="800"/>
              </a:spcAft>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Overall, which primary hazard do you consider to be the most dangerous and why? Use your homework notes to help you.</a:t>
            </a:r>
          </a:p>
          <a:p>
            <a:pPr algn="ct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023100" y="1958340"/>
            <a:ext cx="5003799" cy="3046988"/>
          </a:xfrm>
          <a:prstGeom prst="rect">
            <a:avLst/>
          </a:prstGeom>
        </p:spPr>
        <p:txBody>
          <a:bodyPr wrap="square">
            <a:spAutoFit/>
          </a:bodyPr>
          <a:lstStyle/>
          <a:p>
            <a:r>
              <a:rPr lang="en-GB" sz="2400" dirty="0">
                <a:solidFill>
                  <a:srgbClr val="C00000"/>
                </a:solidFill>
              </a:rPr>
              <a:t>Which hazard has greatest impact in terms of:</a:t>
            </a:r>
          </a:p>
          <a:p>
            <a:r>
              <a:rPr lang="en-GB" sz="2400" dirty="0">
                <a:solidFill>
                  <a:srgbClr val="C00000"/>
                </a:solidFill>
              </a:rPr>
              <a:t>1. Spatial distribution, </a:t>
            </a:r>
          </a:p>
          <a:p>
            <a:r>
              <a:rPr lang="en-GB" sz="2400" dirty="0">
                <a:solidFill>
                  <a:srgbClr val="C00000"/>
                </a:solidFill>
              </a:rPr>
              <a:t>2. aerial extent  </a:t>
            </a:r>
          </a:p>
          <a:p>
            <a:r>
              <a:rPr lang="en-GB" sz="2400" dirty="0">
                <a:solidFill>
                  <a:srgbClr val="C00000"/>
                </a:solidFill>
              </a:rPr>
              <a:t>3. magnitude, </a:t>
            </a:r>
          </a:p>
          <a:p>
            <a:r>
              <a:rPr lang="en-GB" sz="2400" dirty="0">
                <a:solidFill>
                  <a:srgbClr val="C00000"/>
                </a:solidFill>
              </a:rPr>
              <a:t>4. frequency, </a:t>
            </a:r>
          </a:p>
          <a:p>
            <a:r>
              <a:rPr lang="en-GB" sz="2400" dirty="0">
                <a:solidFill>
                  <a:srgbClr val="C00000"/>
                </a:solidFill>
              </a:rPr>
              <a:t>5. regularity and predictability of hazard events.</a:t>
            </a:r>
          </a:p>
        </p:txBody>
      </p:sp>
    </p:spTree>
    <p:extLst>
      <p:ext uri="{BB962C8B-B14F-4D97-AF65-F5344CB8AC3E}">
        <p14:creationId xmlns:p14="http://schemas.microsoft.com/office/powerpoint/2010/main" val="151283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46802" y="977901"/>
            <a:ext cx="6778198" cy="5245100"/>
            <a:chOff x="2306472" y="567239"/>
            <a:chExt cx="7683689" cy="593707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472" y="567239"/>
              <a:ext cx="7445948" cy="593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693624" y="1323833"/>
              <a:ext cx="1296537" cy="436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p:cNvSpPr txBox="1"/>
          <p:nvPr/>
        </p:nvSpPr>
        <p:spPr>
          <a:xfrm>
            <a:off x="2273300" y="203200"/>
            <a:ext cx="7480300" cy="492443"/>
          </a:xfrm>
          <a:prstGeom prst="rect">
            <a:avLst/>
          </a:prstGeom>
          <a:noFill/>
        </p:spPr>
        <p:txBody>
          <a:bodyPr wrap="square" rtlCol="0">
            <a:spAutoFit/>
          </a:bodyPr>
          <a:lstStyle/>
          <a:p>
            <a:pPr algn="ctr"/>
            <a:r>
              <a:rPr lang="en-GB" sz="2600" b="1" dirty="0">
                <a:solidFill>
                  <a:srgbClr val="C00000"/>
                </a:solidFill>
              </a:rPr>
              <a:t>Come up to the board to add annotations:</a:t>
            </a:r>
          </a:p>
        </p:txBody>
      </p:sp>
    </p:spTree>
    <p:custDataLst>
      <p:tags r:id="rId1"/>
    </p:custDataLst>
    <p:extLst>
      <p:ext uri="{BB962C8B-B14F-4D97-AF65-F5344CB8AC3E}">
        <p14:creationId xmlns:p14="http://schemas.microsoft.com/office/powerpoint/2010/main" val="3339120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grpSp>
        <p:nvGrpSpPr>
          <p:cNvPr id="10" name="Group 9"/>
          <p:cNvGrpSpPr/>
          <p:nvPr/>
        </p:nvGrpSpPr>
        <p:grpSpPr>
          <a:xfrm>
            <a:off x="2044265" y="673100"/>
            <a:ext cx="8789269" cy="7056416"/>
            <a:chOff x="2132731" y="399262"/>
            <a:chExt cx="8076770" cy="6561910"/>
          </a:xfrm>
        </p:grpSpPr>
        <p:pic>
          <p:nvPicPr>
            <p:cNvPr id="4" name="Picture 3"/>
            <p:cNvPicPr>
              <a:picLocks noChangeAspect="1"/>
            </p:cNvPicPr>
            <p:nvPr/>
          </p:nvPicPr>
          <p:blipFill>
            <a:blip r:embed="rId2"/>
            <a:stretch>
              <a:fillRect/>
            </a:stretch>
          </p:blipFill>
          <p:spPr>
            <a:xfrm>
              <a:off x="2132731" y="571499"/>
              <a:ext cx="7926537" cy="6389673"/>
            </a:xfrm>
            <a:prstGeom prst="rect">
              <a:avLst/>
            </a:prstGeom>
          </p:spPr>
        </p:pic>
        <p:sp>
          <p:nvSpPr>
            <p:cNvPr id="6" name="Frame 5"/>
            <p:cNvSpPr/>
            <p:nvPr/>
          </p:nvSpPr>
          <p:spPr>
            <a:xfrm>
              <a:off x="2132731" y="399262"/>
              <a:ext cx="7202337" cy="4583497"/>
            </a:xfrm>
            <a:prstGeom prst="fra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2333765" y="4982759"/>
              <a:ext cx="7305535" cy="1844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5400000">
              <a:off x="6433217" y="2764643"/>
              <a:ext cx="5969428" cy="1583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175000" y="927100"/>
              <a:ext cx="5375160" cy="3479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962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2090" t="10159" r="22329" b="6099"/>
          <a:stretch/>
        </p:blipFill>
        <p:spPr>
          <a:xfrm>
            <a:off x="3502925" y="1"/>
            <a:ext cx="6509982" cy="6727408"/>
          </a:xfrm>
          <a:prstGeom prst="rect">
            <a:avLst/>
          </a:prstGeom>
        </p:spPr>
      </p:pic>
      <p:sp>
        <p:nvSpPr>
          <p:cNvPr id="2" name="Flowchart: Punched Tape 1"/>
          <p:cNvSpPr/>
          <p:nvPr/>
        </p:nvSpPr>
        <p:spPr>
          <a:xfrm>
            <a:off x="736600" y="2354055"/>
            <a:ext cx="2222500" cy="2019300"/>
          </a:xfrm>
          <a:prstGeom prst="flowChartPunchedTap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400" b="1" dirty="0">
                <a:solidFill>
                  <a:srgbClr val="C00000"/>
                </a:solidFill>
              </a:rPr>
              <a:t>PADL</a:t>
            </a:r>
          </a:p>
        </p:txBody>
      </p:sp>
    </p:spTree>
    <p:extLst>
      <p:ext uri="{BB962C8B-B14F-4D97-AF65-F5344CB8AC3E}">
        <p14:creationId xmlns:p14="http://schemas.microsoft.com/office/powerpoint/2010/main" val="91747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5373" t="11910" r="24119" b="13105"/>
          <a:stretch/>
        </p:blipFill>
        <p:spPr>
          <a:xfrm>
            <a:off x="2342867" y="163773"/>
            <a:ext cx="7697337" cy="6428097"/>
          </a:xfrm>
          <a:prstGeom prst="rect">
            <a:avLst/>
          </a:prstGeom>
        </p:spPr>
      </p:pic>
    </p:spTree>
    <p:extLst>
      <p:ext uri="{BB962C8B-B14F-4D97-AF65-F5344CB8AC3E}">
        <p14:creationId xmlns:p14="http://schemas.microsoft.com/office/powerpoint/2010/main" val="2258124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299" t="14298" r="35582" b="40647"/>
          <a:stretch/>
        </p:blipFill>
        <p:spPr>
          <a:xfrm>
            <a:off x="2827723" y="545910"/>
            <a:ext cx="6147955" cy="5540991"/>
          </a:xfrm>
          <a:prstGeom prst="rect">
            <a:avLst/>
          </a:prstGeom>
        </p:spPr>
      </p:pic>
    </p:spTree>
    <p:extLst>
      <p:ext uri="{BB962C8B-B14F-4D97-AF65-F5344CB8AC3E}">
        <p14:creationId xmlns:p14="http://schemas.microsoft.com/office/powerpoint/2010/main" val="400798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276" y="569023"/>
            <a:ext cx="7469448" cy="5607940"/>
          </a:xfrm>
          <a:prstGeom prst="rect">
            <a:avLst/>
          </a:prstGeom>
        </p:spPr>
      </p:pic>
      <p:sp>
        <p:nvSpPr>
          <p:cNvPr id="5" name="Rectangle 4"/>
          <p:cNvSpPr/>
          <p:nvPr/>
        </p:nvSpPr>
        <p:spPr>
          <a:xfrm>
            <a:off x="1899313" y="152764"/>
            <a:ext cx="8393374" cy="829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u="sng" dirty="0">
                <a:solidFill>
                  <a:srgbClr val="C00000"/>
                </a:solidFill>
              </a:rPr>
              <a:t>Can you remember the features of a volcano?</a:t>
            </a:r>
            <a:r>
              <a:rPr lang="en-GB" u="sng" dirty="0">
                <a:solidFill>
                  <a:srgbClr val="C00000"/>
                </a:solidFill>
              </a:rPr>
              <a:t>?</a:t>
            </a:r>
          </a:p>
        </p:txBody>
      </p:sp>
    </p:spTree>
    <p:extLst>
      <p:ext uri="{BB962C8B-B14F-4D97-AF65-F5344CB8AC3E}">
        <p14:creationId xmlns:p14="http://schemas.microsoft.com/office/powerpoint/2010/main" val="806051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696"/>
          </a:xfrm>
        </p:spPr>
        <p:txBody>
          <a:bodyPr/>
          <a:lstStyle/>
          <a:p>
            <a:r>
              <a:rPr lang="en-US" dirty="0">
                <a:solidFill>
                  <a:srgbClr val="C00000"/>
                </a:solidFill>
                <a:latin typeface="+mn-lt"/>
              </a:rPr>
              <a:t>Secondary hazards (impacts)</a:t>
            </a:r>
            <a:endParaRPr lang="en-GB" dirty="0">
              <a:solidFill>
                <a:srgbClr val="C00000"/>
              </a:solidFill>
              <a:latin typeface="+mn-lt"/>
            </a:endParaRPr>
          </a:p>
        </p:txBody>
      </p:sp>
      <p:sp>
        <p:nvSpPr>
          <p:cNvPr id="3" name="Content Placeholder 2"/>
          <p:cNvSpPr>
            <a:spLocks noGrp="1"/>
          </p:cNvSpPr>
          <p:nvPr>
            <p:ph idx="1"/>
          </p:nvPr>
        </p:nvSpPr>
        <p:spPr/>
        <p:txBody>
          <a:bodyPr/>
          <a:lstStyle/>
          <a:p>
            <a:pPr lvl="0"/>
            <a:r>
              <a:rPr lang="en-US" dirty="0"/>
              <a:t>Lahars</a:t>
            </a:r>
          </a:p>
          <a:p>
            <a:pPr lvl="0"/>
            <a:r>
              <a:rPr lang="en-US" dirty="0"/>
              <a:t>Acid rain</a:t>
            </a:r>
            <a:endParaRPr lang="en-GB" dirty="0"/>
          </a:p>
          <a:p>
            <a:pPr lvl="0"/>
            <a:r>
              <a:rPr lang="en-US" dirty="0"/>
              <a:t>Climate change</a:t>
            </a:r>
            <a:endParaRPr lang="en-GB" dirty="0"/>
          </a:p>
          <a:p>
            <a:pPr lvl="0"/>
            <a:r>
              <a:rPr lang="en-US" dirty="0"/>
              <a:t>Flooding</a:t>
            </a:r>
            <a:endParaRPr lang="en-GB" dirty="0"/>
          </a:p>
          <a:p>
            <a:pPr lvl="0"/>
            <a:r>
              <a:rPr lang="en-US" dirty="0"/>
              <a:t>Tsunamis.</a:t>
            </a:r>
          </a:p>
          <a:p>
            <a:pPr lvl="0"/>
            <a:r>
              <a:rPr lang="en-US" dirty="0"/>
              <a:t>Landslides</a:t>
            </a:r>
            <a:endParaRPr lang="en-GB" dirty="0"/>
          </a:p>
          <a:p>
            <a:pPr marL="0" indent="0">
              <a:buNone/>
            </a:pPr>
            <a:endParaRPr lang="en-GB" dirty="0"/>
          </a:p>
        </p:txBody>
      </p:sp>
    </p:spTree>
    <p:extLst>
      <p:ext uri="{BB962C8B-B14F-4D97-AF65-F5344CB8AC3E}">
        <p14:creationId xmlns:p14="http://schemas.microsoft.com/office/powerpoint/2010/main" val="1478252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535D5D3-09C8-4925-8BC5-79A3EF3ADFE0}"/>
              </a:ext>
            </a:extLst>
          </p:cNvPr>
          <p:cNvGraphicFramePr>
            <a:graphicFrameLocks noGrp="1"/>
          </p:cNvGraphicFramePr>
          <p:nvPr>
            <p:ph idx="1"/>
            <p:extLst>
              <p:ext uri="{D42A27DB-BD31-4B8C-83A1-F6EECF244321}">
                <p14:modId xmlns:p14="http://schemas.microsoft.com/office/powerpoint/2010/main" val="3482917172"/>
              </p:ext>
            </p:extLst>
          </p:nvPr>
        </p:nvGraphicFramePr>
        <p:xfrm>
          <a:off x="1219200" y="278294"/>
          <a:ext cx="10972800" cy="5847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119C59F-1EEA-488A-B59A-29D0293D1D41}"/>
              </a:ext>
            </a:extLst>
          </p:cNvPr>
          <p:cNvSpPr txBox="1"/>
          <p:nvPr/>
        </p:nvSpPr>
        <p:spPr>
          <a:xfrm>
            <a:off x="5825987" y="2777919"/>
            <a:ext cx="2292626" cy="1077218"/>
          </a:xfrm>
          <a:prstGeom prst="rect">
            <a:avLst/>
          </a:prstGeom>
          <a:noFill/>
        </p:spPr>
        <p:txBody>
          <a:bodyPr wrap="square" rtlCol="0">
            <a:spAutoFit/>
          </a:bodyPr>
          <a:lstStyle/>
          <a:p>
            <a:pPr algn="ctr"/>
            <a:r>
              <a:rPr lang="en-GB" sz="3200" b="1" dirty="0">
                <a:solidFill>
                  <a:srgbClr val="FF0000"/>
                </a:solidFill>
              </a:rPr>
              <a:t>Secondary effects</a:t>
            </a:r>
          </a:p>
        </p:txBody>
      </p:sp>
      <p:sp>
        <p:nvSpPr>
          <p:cNvPr id="6" name="TextBox 5">
            <a:extLst>
              <a:ext uri="{FF2B5EF4-FFF2-40B4-BE49-F238E27FC236}">
                <a16:creationId xmlns:a16="http://schemas.microsoft.com/office/drawing/2014/main" id="{6EA01AA9-395A-4E3C-9B58-2336D94FE688}"/>
              </a:ext>
            </a:extLst>
          </p:cNvPr>
          <p:cNvSpPr txBox="1"/>
          <p:nvPr/>
        </p:nvSpPr>
        <p:spPr>
          <a:xfrm>
            <a:off x="140676" y="93784"/>
            <a:ext cx="3085124" cy="1938992"/>
          </a:xfrm>
          <a:prstGeom prst="rect">
            <a:avLst/>
          </a:prstGeom>
          <a:noFill/>
          <a:ln>
            <a:solidFill>
              <a:srgbClr val="C00000"/>
            </a:solidFill>
          </a:ln>
        </p:spPr>
        <p:txBody>
          <a:bodyPr wrap="square" rtlCol="0">
            <a:spAutoFit/>
          </a:bodyPr>
          <a:lstStyle/>
          <a:p>
            <a:r>
              <a:rPr lang="en-GB" sz="2400" b="1" dirty="0">
                <a:solidFill>
                  <a:srgbClr val="C00000"/>
                </a:solidFill>
              </a:rPr>
              <a:t>Look at the following </a:t>
            </a:r>
            <a:r>
              <a:rPr lang="en-GB" sz="2400" b="1" dirty="0" err="1">
                <a:solidFill>
                  <a:srgbClr val="C00000"/>
                </a:solidFill>
              </a:rPr>
              <a:t>powerpoint</a:t>
            </a:r>
            <a:r>
              <a:rPr lang="en-GB" sz="2400" b="1" dirty="0">
                <a:solidFill>
                  <a:srgbClr val="C00000"/>
                </a:solidFill>
              </a:rPr>
              <a:t> slides and video clips and create a mind map of the secondary effects.</a:t>
            </a:r>
          </a:p>
        </p:txBody>
      </p:sp>
    </p:spTree>
    <p:extLst>
      <p:ext uri="{BB962C8B-B14F-4D97-AF65-F5344CB8AC3E}">
        <p14:creationId xmlns:p14="http://schemas.microsoft.com/office/powerpoint/2010/main" val="737062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2700"/>
            <a:ext cx="10972800" cy="1384300"/>
          </a:xfrm>
        </p:spPr>
        <p:txBody>
          <a:bodyPr/>
          <a:lstStyle/>
          <a:p>
            <a:pPr eaLnBrk="1" hangingPunct="1">
              <a:defRPr/>
            </a:pPr>
            <a:r>
              <a:rPr lang="en-GB" b="1" dirty="0">
                <a:solidFill>
                  <a:srgbClr val="FF0000"/>
                </a:solidFill>
                <a:latin typeface="+mn-lt"/>
              </a:rPr>
              <a:t>1. Global Temp and climatic changes</a:t>
            </a:r>
          </a:p>
        </p:txBody>
      </p:sp>
      <p:sp>
        <p:nvSpPr>
          <p:cNvPr id="13315" name="Rectangle 3"/>
          <p:cNvSpPr>
            <a:spLocks noGrp="1" noChangeArrowheads="1"/>
          </p:cNvSpPr>
          <p:nvPr>
            <p:ph type="body" idx="1"/>
          </p:nvPr>
        </p:nvSpPr>
        <p:spPr>
          <a:xfrm>
            <a:off x="609600" y="1371600"/>
            <a:ext cx="10972800" cy="4114800"/>
          </a:xfrm>
        </p:spPr>
        <p:txBody>
          <a:bodyPr>
            <a:normAutofit fontScale="92500" lnSpcReduction="20000"/>
          </a:bodyPr>
          <a:lstStyle/>
          <a:p>
            <a:pPr marL="457200" indent="-457200" eaLnBrk="1" hangingPunct="1">
              <a:lnSpc>
                <a:spcPct val="90000"/>
              </a:lnSpc>
              <a:buNone/>
              <a:defRPr/>
            </a:pPr>
            <a:r>
              <a:rPr lang="en-GB" sz="2800" dirty="0"/>
              <a:t>Volcanic eruptions can affect global temperatures:</a:t>
            </a:r>
          </a:p>
          <a:p>
            <a:pPr marL="457200" indent="-457200" eaLnBrk="1" hangingPunct="1">
              <a:lnSpc>
                <a:spcPct val="90000"/>
              </a:lnSpc>
              <a:buNone/>
              <a:defRPr/>
            </a:pPr>
            <a:endParaRPr lang="en-GB" sz="2800" dirty="0"/>
          </a:p>
          <a:p>
            <a:pPr marL="457200" indent="-457200" eaLnBrk="1" hangingPunct="1">
              <a:lnSpc>
                <a:spcPct val="90000"/>
              </a:lnSpc>
              <a:buNone/>
              <a:defRPr/>
            </a:pPr>
            <a:r>
              <a:rPr lang="en-GB" sz="2800" dirty="0"/>
              <a:t>Watch - </a:t>
            </a:r>
            <a:r>
              <a:rPr lang="en-GB" sz="2800" dirty="0">
                <a:hlinkClick r:id="rId2"/>
              </a:rPr>
              <a:t>https://www.bbc.com/bitesize/clips/ztxb4wx</a:t>
            </a:r>
            <a:endParaRPr lang="en-GB" sz="2800" dirty="0"/>
          </a:p>
          <a:p>
            <a:pPr marL="457200" indent="-457200" eaLnBrk="1" hangingPunct="1">
              <a:lnSpc>
                <a:spcPct val="90000"/>
              </a:lnSpc>
              <a:buNone/>
              <a:defRPr/>
            </a:pPr>
            <a:endParaRPr lang="en-GB" sz="2800" dirty="0"/>
          </a:p>
          <a:p>
            <a:pPr eaLnBrk="1" hangingPunct="1">
              <a:lnSpc>
                <a:spcPct val="90000"/>
              </a:lnSpc>
              <a:defRPr/>
            </a:pPr>
            <a:r>
              <a:rPr lang="en-GB" sz="2500" dirty="0"/>
              <a:t>This only occurs in very explosive volcanoes which blast ash more that 12 miles into the air</a:t>
            </a:r>
          </a:p>
          <a:p>
            <a:pPr eaLnBrk="1" hangingPunct="1">
              <a:lnSpc>
                <a:spcPct val="90000"/>
              </a:lnSpc>
              <a:defRPr/>
            </a:pPr>
            <a:r>
              <a:rPr lang="en-GB" sz="2500" dirty="0"/>
              <a:t>The cloud of ash reaching the stratosphere reflects incoming solar radiation back into space.</a:t>
            </a:r>
          </a:p>
          <a:p>
            <a:pPr eaLnBrk="1" hangingPunct="1">
              <a:lnSpc>
                <a:spcPct val="90000"/>
              </a:lnSpc>
              <a:defRPr/>
            </a:pPr>
            <a:r>
              <a:rPr lang="en-GB" sz="2500" dirty="0"/>
              <a:t>Sulphur dioxide is converted into sulphate aerosols which absorb infra-red radiation emitted by the earth and stop it being reflected back to the earth’s surface.</a:t>
            </a:r>
          </a:p>
          <a:p>
            <a:pPr eaLnBrk="1" hangingPunct="1">
              <a:lnSpc>
                <a:spcPct val="90000"/>
              </a:lnSpc>
              <a:defRPr/>
            </a:pPr>
            <a:r>
              <a:rPr lang="en-GB" sz="2500" dirty="0"/>
              <a:t>Following the 1991 Mt Pinatubo eruption UK summer temperatures were below average for 1992 and 1993. </a:t>
            </a:r>
          </a:p>
          <a:p>
            <a:pPr marL="457200" indent="-457200" eaLnBrk="1" hangingPunct="1">
              <a:lnSpc>
                <a:spcPct val="90000"/>
              </a:lnSpc>
              <a:buNone/>
              <a:defRPr/>
            </a:pPr>
            <a:endParaRPr lang="en-GB" sz="2800" dirty="0"/>
          </a:p>
          <a:p>
            <a:pPr marL="457200" indent="-457200" eaLnBrk="1" hangingPunct="1">
              <a:lnSpc>
                <a:spcPct val="90000"/>
              </a:lnSpc>
              <a:buNone/>
              <a:defRPr/>
            </a:pPr>
            <a:endParaRPr lang="en-GB" sz="2800" dirty="0"/>
          </a:p>
          <a:p>
            <a:pPr marL="457200" indent="-457200" eaLnBrk="1" hangingPunct="1">
              <a:lnSpc>
                <a:spcPct val="90000"/>
              </a:lnSpc>
              <a:defRPr/>
            </a:pPr>
            <a:endParaRPr lang="en-GB" sz="2800" dirty="0"/>
          </a:p>
        </p:txBody>
      </p:sp>
    </p:spTree>
    <p:extLst>
      <p:ext uri="{BB962C8B-B14F-4D97-AF65-F5344CB8AC3E}">
        <p14:creationId xmlns:p14="http://schemas.microsoft.com/office/powerpoint/2010/main" val="1041793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Image:Volcanic inj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69" y="1676400"/>
            <a:ext cx="5978842" cy="3390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3B71D55-A36D-4A97-8473-B56835E77434}"/>
              </a:ext>
            </a:extLst>
          </p:cNvPr>
          <p:cNvPicPr>
            <a:picLocks noChangeAspect="1"/>
          </p:cNvPicPr>
          <p:nvPr/>
        </p:nvPicPr>
        <p:blipFill rotWithShape="1">
          <a:blip r:embed="rId3"/>
          <a:srcRect l="25985" t="16451" r="25576" b="21478"/>
          <a:stretch/>
        </p:blipFill>
        <p:spPr>
          <a:xfrm>
            <a:off x="6213158" y="2428249"/>
            <a:ext cx="5978842" cy="4309622"/>
          </a:xfrm>
          <a:prstGeom prst="rect">
            <a:avLst/>
          </a:prstGeom>
        </p:spPr>
      </p:pic>
    </p:spTree>
    <p:extLst>
      <p:ext uri="{BB962C8B-B14F-4D97-AF65-F5344CB8AC3E}">
        <p14:creationId xmlns:p14="http://schemas.microsoft.com/office/powerpoint/2010/main" val="2336451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81113" y="0"/>
            <a:ext cx="8229600" cy="1384300"/>
          </a:xfrm>
        </p:spPr>
        <p:txBody>
          <a:bodyPr/>
          <a:lstStyle/>
          <a:p>
            <a:pPr eaLnBrk="1" hangingPunct="1">
              <a:defRPr/>
            </a:pPr>
            <a:r>
              <a:rPr lang="en-GB" b="1" dirty="0">
                <a:solidFill>
                  <a:srgbClr val="FF0000"/>
                </a:solidFill>
                <a:latin typeface="+mn-lt"/>
              </a:rPr>
              <a:t>2. Production of acid rain</a:t>
            </a:r>
          </a:p>
        </p:txBody>
      </p:sp>
      <p:sp>
        <p:nvSpPr>
          <p:cNvPr id="15363" name="Rectangle 3"/>
          <p:cNvSpPr>
            <a:spLocks noGrp="1" noChangeArrowheads="1"/>
          </p:cNvSpPr>
          <p:nvPr>
            <p:ph idx="1"/>
          </p:nvPr>
        </p:nvSpPr>
        <p:spPr>
          <a:xfrm>
            <a:off x="1281113" y="1510100"/>
            <a:ext cx="8891588" cy="4114800"/>
          </a:xfrm>
        </p:spPr>
        <p:txBody>
          <a:bodyPr/>
          <a:lstStyle/>
          <a:p>
            <a:pPr eaLnBrk="1" hangingPunct="1">
              <a:buFontTx/>
              <a:buNone/>
              <a:defRPr/>
            </a:pPr>
            <a:r>
              <a:rPr lang="en-GB" dirty="0"/>
              <a:t>Volcanoes emit gases which include sulphur. When </a:t>
            </a:r>
          </a:p>
          <a:p>
            <a:pPr eaLnBrk="1" hangingPunct="1">
              <a:buFontTx/>
              <a:buNone/>
              <a:defRPr/>
            </a:pPr>
            <a:r>
              <a:rPr lang="en-GB" dirty="0"/>
              <a:t>this combines with atmospheric moisture, acid rain results.</a:t>
            </a:r>
          </a:p>
          <a:p>
            <a:pPr eaLnBrk="1" hangingPunct="1">
              <a:buFontTx/>
              <a:buNone/>
              <a:defRPr/>
            </a:pPr>
            <a:endParaRPr lang="en-GB" dirty="0"/>
          </a:p>
          <a:p>
            <a:pPr eaLnBrk="1" hangingPunct="1">
              <a:buFontTx/>
              <a:buNone/>
              <a:defRPr/>
            </a:pPr>
            <a:endParaRPr lang="en-GB" dirty="0"/>
          </a:p>
          <a:p>
            <a:pPr eaLnBrk="1" hangingPunct="1">
              <a:buFontTx/>
              <a:buNone/>
              <a:defRPr/>
            </a:pPr>
            <a:endParaRPr lang="en-GB" dirty="0"/>
          </a:p>
          <a:p>
            <a:pPr eaLnBrk="1" hangingPunct="1">
              <a:buFontTx/>
              <a:buNone/>
              <a:defRPr/>
            </a:pPr>
            <a:endParaRPr lang="en-GB" dirty="0"/>
          </a:p>
          <a:p>
            <a:pPr eaLnBrk="1" hangingPunct="1">
              <a:buFontTx/>
              <a:buNone/>
              <a:defRPr/>
            </a:pPr>
            <a:r>
              <a:rPr lang="en-GB" dirty="0"/>
              <a:t>Example – Kilauea, Hawaii </a:t>
            </a:r>
          </a:p>
        </p:txBody>
      </p:sp>
      <p:sp>
        <p:nvSpPr>
          <p:cNvPr id="2" name="Rectangle 1">
            <a:extLst>
              <a:ext uri="{FF2B5EF4-FFF2-40B4-BE49-F238E27FC236}">
                <a16:creationId xmlns:a16="http://schemas.microsoft.com/office/drawing/2014/main" id="{35A79A0D-2846-411E-84F5-F34C9C937E0F}"/>
              </a:ext>
            </a:extLst>
          </p:cNvPr>
          <p:cNvSpPr/>
          <p:nvPr/>
        </p:nvSpPr>
        <p:spPr>
          <a:xfrm>
            <a:off x="1281113" y="3105835"/>
            <a:ext cx="6096000" cy="923330"/>
          </a:xfrm>
          <a:prstGeom prst="rect">
            <a:avLst/>
          </a:prstGeom>
        </p:spPr>
        <p:txBody>
          <a:bodyPr>
            <a:spAutoFit/>
          </a:bodyPr>
          <a:lstStyle/>
          <a:p>
            <a:r>
              <a:rPr lang="en-GB" dirty="0">
                <a:hlinkClick r:id="rId2"/>
              </a:rPr>
              <a:t>https://www.insideedition.com/media/videos/why-acid-rain-threatens-hawaii-amid-volcanic-eruption-43094</a:t>
            </a:r>
            <a:endParaRPr lang="en-GB" dirty="0"/>
          </a:p>
          <a:p>
            <a:endParaRPr lang="en-GB" dirty="0"/>
          </a:p>
        </p:txBody>
      </p:sp>
    </p:spTree>
    <p:extLst>
      <p:ext uri="{BB962C8B-B14F-4D97-AF65-F5344CB8AC3E}">
        <p14:creationId xmlns:p14="http://schemas.microsoft.com/office/powerpoint/2010/main" val="1777519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latin typeface="+mn-lt"/>
              </a:rPr>
              <a:t>3. Flooding</a:t>
            </a:r>
          </a:p>
        </p:txBody>
      </p:sp>
      <p:sp>
        <p:nvSpPr>
          <p:cNvPr id="3" name="Content Placeholder 2"/>
          <p:cNvSpPr>
            <a:spLocks noGrp="1"/>
          </p:cNvSpPr>
          <p:nvPr>
            <p:ph idx="1"/>
          </p:nvPr>
        </p:nvSpPr>
        <p:spPr>
          <a:xfrm>
            <a:off x="609600" y="1905000"/>
            <a:ext cx="4263957" cy="4114800"/>
          </a:xfrm>
        </p:spPr>
        <p:txBody>
          <a:bodyPr>
            <a:noAutofit/>
          </a:bodyPr>
          <a:lstStyle/>
          <a:p>
            <a:r>
              <a:rPr lang="en-GB" sz="2200" dirty="0">
                <a:hlinkClick r:id="rId2"/>
              </a:rPr>
              <a:t>https://www.bbc.co.uk/newsround/16003990</a:t>
            </a:r>
          </a:p>
          <a:p>
            <a:r>
              <a:rPr lang="en-GB" sz="2400" dirty="0">
                <a:hlinkClick r:id="rId3"/>
              </a:rPr>
              <a:t>https://www.youtube.com/watch?v=fJII-u-41Lg</a:t>
            </a:r>
            <a:endParaRPr lang="en-GB" sz="2200" dirty="0">
              <a:hlinkClick r:id="rId2"/>
            </a:endParaRPr>
          </a:p>
        </p:txBody>
      </p:sp>
      <p:pic>
        <p:nvPicPr>
          <p:cNvPr id="4" name="Picture 3"/>
          <p:cNvPicPr>
            <a:picLocks noChangeAspect="1"/>
          </p:cNvPicPr>
          <p:nvPr/>
        </p:nvPicPr>
        <p:blipFill rotWithShape="1">
          <a:blip r:embed="rId4"/>
          <a:srcRect l="23156" t="16950" r="42003" b="16007"/>
          <a:stretch/>
        </p:blipFill>
        <p:spPr>
          <a:xfrm>
            <a:off x="5544766" y="-135918"/>
            <a:ext cx="6371617" cy="6896641"/>
          </a:xfrm>
          <a:prstGeom prst="rect">
            <a:avLst/>
          </a:prstGeom>
        </p:spPr>
      </p:pic>
      <p:sp>
        <p:nvSpPr>
          <p:cNvPr id="5" name="TextBox 4">
            <a:extLst>
              <a:ext uri="{FF2B5EF4-FFF2-40B4-BE49-F238E27FC236}">
                <a16:creationId xmlns:a16="http://schemas.microsoft.com/office/drawing/2014/main" id="{276734B8-E308-4C3C-AC50-08964C5C9BF3}"/>
              </a:ext>
            </a:extLst>
          </p:cNvPr>
          <p:cNvSpPr txBox="1"/>
          <p:nvPr/>
        </p:nvSpPr>
        <p:spPr>
          <a:xfrm>
            <a:off x="609599" y="3312402"/>
            <a:ext cx="4263957" cy="2462213"/>
          </a:xfrm>
          <a:prstGeom prst="rect">
            <a:avLst/>
          </a:prstGeom>
          <a:noFill/>
        </p:spPr>
        <p:txBody>
          <a:bodyPr wrap="square" rtlCol="0">
            <a:spAutoFit/>
          </a:bodyPr>
          <a:lstStyle/>
          <a:p>
            <a:r>
              <a:rPr lang="en-GB" sz="2200" b="1" dirty="0">
                <a:solidFill>
                  <a:srgbClr val="FF0000"/>
                </a:solidFill>
              </a:rPr>
              <a:t>The </a:t>
            </a:r>
            <a:r>
              <a:rPr lang="en-GB" sz="2200" b="1" dirty="0" err="1">
                <a:solidFill>
                  <a:srgbClr val="FF0000"/>
                </a:solidFill>
              </a:rPr>
              <a:t>Efjafjallajokull</a:t>
            </a:r>
            <a:r>
              <a:rPr lang="en-GB" sz="2200" b="1" dirty="0">
                <a:solidFill>
                  <a:srgbClr val="FF0000"/>
                </a:solidFill>
              </a:rPr>
              <a:t> eruption caused torrents of meltwater (called </a:t>
            </a:r>
            <a:r>
              <a:rPr lang="en-GB" sz="2200" b="1" dirty="0" err="1">
                <a:solidFill>
                  <a:srgbClr val="FF0000"/>
                </a:solidFill>
              </a:rPr>
              <a:t>jokulhlaups</a:t>
            </a:r>
            <a:r>
              <a:rPr lang="en-GB" sz="2200" b="1" dirty="0">
                <a:solidFill>
                  <a:srgbClr val="FF0000"/>
                </a:solidFill>
              </a:rPr>
              <a:t>) to be wash away parts of Iceland’s main perimeter road. No deaths or injuries were reported but 800 people were evacuated. </a:t>
            </a:r>
          </a:p>
        </p:txBody>
      </p:sp>
    </p:spTree>
    <p:extLst>
      <p:ext uri="{BB962C8B-B14F-4D97-AF65-F5344CB8AC3E}">
        <p14:creationId xmlns:p14="http://schemas.microsoft.com/office/powerpoint/2010/main" val="419992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9AF5C66A-E8F2-4E13-98A3-FE96597C5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8" name="Picture 77">
            <a:extLst>
              <a:ext uri="{FF2B5EF4-FFF2-40B4-BE49-F238E27FC236}">
                <a16:creationId xmlns:a16="http://schemas.microsoft.com/office/drawing/2014/main" id="{AC860275-E106-493A-8BF0-E0A91130EF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F38069-5F45-43E7-8AB6-1227DB9AF702}"/>
              </a:ext>
            </a:extLst>
          </p:cNvPr>
          <p:cNvSpPr>
            <a:spLocks noGrp="1"/>
          </p:cNvSpPr>
          <p:nvPr>
            <p:ph type="title"/>
          </p:nvPr>
        </p:nvSpPr>
        <p:spPr>
          <a:xfrm>
            <a:off x="1179576" y="822960"/>
            <a:ext cx="9829800" cy="1325880"/>
          </a:xfrm>
        </p:spPr>
        <p:txBody>
          <a:bodyPr>
            <a:normAutofit/>
          </a:bodyPr>
          <a:lstStyle/>
          <a:p>
            <a:pPr algn="ctr"/>
            <a:r>
              <a:rPr lang="en-GB" sz="4000" b="1">
                <a:solidFill>
                  <a:srgbClr val="FFFFFF"/>
                </a:solidFill>
                <a:latin typeface="+mn-lt"/>
              </a:rPr>
              <a:t>4. Tsunamis</a:t>
            </a:r>
          </a:p>
        </p:txBody>
      </p:sp>
      <p:sp>
        <p:nvSpPr>
          <p:cNvPr id="3" name="Content Placeholder 2">
            <a:extLst>
              <a:ext uri="{FF2B5EF4-FFF2-40B4-BE49-F238E27FC236}">
                <a16:creationId xmlns:a16="http://schemas.microsoft.com/office/drawing/2014/main" id="{75D80EC1-7F52-4234-9D0A-00832DB1E072}"/>
              </a:ext>
            </a:extLst>
          </p:cNvPr>
          <p:cNvSpPr>
            <a:spLocks noGrp="1"/>
          </p:cNvSpPr>
          <p:nvPr>
            <p:ph idx="1"/>
          </p:nvPr>
        </p:nvSpPr>
        <p:spPr>
          <a:xfrm>
            <a:off x="804672" y="2827419"/>
            <a:ext cx="5126896" cy="3227626"/>
          </a:xfrm>
        </p:spPr>
        <p:txBody>
          <a:bodyPr anchor="ctr">
            <a:normAutofit/>
          </a:bodyPr>
          <a:lstStyle/>
          <a:p>
            <a:r>
              <a:rPr lang="en-GB" sz="1900">
                <a:solidFill>
                  <a:srgbClr val="000000"/>
                </a:solidFill>
              </a:rPr>
              <a:t>Sea waves generated by violent volcanic eruptions such as those formed by the eruption of Krakatoa Indonesia) in 1883.</a:t>
            </a:r>
          </a:p>
          <a:p>
            <a:r>
              <a:rPr lang="en-GB" sz="1900">
                <a:solidFill>
                  <a:srgbClr val="000000"/>
                </a:solidFill>
              </a:rPr>
              <a:t>Tsunamis from this eruption are estimated to have killed 36,000 people.</a:t>
            </a:r>
          </a:p>
          <a:p>
            <a:r>
              <a:rPr lang="en-GB" sz="1900">
                <a:solidFill>
                  <a:srgbClr val="000000"/>
                </a:solidFill>
              </a:rPr>
              <a:t>An eruption in the Canary Islands could potentially cause a volcanic tsunami to reach the UK.</a:t>
            </a:r>
          </a:p>
        </p:txBody>
      </p:sp>
      <p:pic>
        <p:nvPicPr>
          <p:cNvPr id="4" name="Picture 4" descr="Volcanoes can cause tsunamis because when a volcano breaks down and erupts  it sends large amounts of lava, ash, and debris … | Tsunami, Tsunami waves,  Volcano world">
            <a:extLst>
              <a:ext uri="{FF2B5EF4-FFF2-40B4-BE49-F238E27FC236}">
                <a16:creationId xmlns:a16="http://schemas.microsoft.com/office/drawing/2014/main" id="{4E3F7BC9-409B-433C-9C6E-E15967C331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7175" y="3209484"/>
            <a:ext cx="5397285" cy="231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73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2CE2-EE11-4ECA-8DDA-ED16C8E052BC}"/>
              </a:ext>
            </a:extLst>
          </p:cNvPr>
          <p:cNvSpPr>
            <a:spLocks noGrp="1"/>
          </p:cNvSpPr>
          <p:nvPr>
            <p:ph type="title"/>
          </p:nvPr>
        </p:nvSpPr>
        <p:spPr>
          <a:xfrm>
            <a:off x="410817" y="149225"/>
            <a:ext cx="10515600" cy="1325563"/>
          </a:xfrm>
        </p:spPr>
        <p:txBody>
          <a:bodyPr/>
          <a:lstStyle/>
          <a:p>
            <a:r>
              <a:rPr lang="en-GB" b="1" dirty="0">
                <a:solidFill>
                  <a:srgbClr val="FF0000"/>
                </a:solidFill>
                <a:latin typeface="+mn-lt"/>
              </a:rPr>
              <a:t>5. Lahars (volcanic mud flows)</a:t>
            </a:r>
          </a:p>
        </p:txBody>
      </p:sp>
      <p:sp>
        <p:nvSpPr>
          <p:cNvPr id="3" name="Content Placeholder 2">
            <a:extLst>
              <a:ext uri="{FF2B5EF4-FFF2-40B4-BE49-F238E27FC236}">
                <a16:creationId xmlns:a16="http://schemas.microsoft.com/office/drawing/2014/main" id="{7D431F35-D4DA-4821-B4D1-38827F0B2817}"/>
              </a:ext>
            </a:extLst>
          </p:cNvPr>
          <p:cNvSpPr>
            <a:spLocks noGrp="1"/>
          </p:cNvSpPr>
          <p:nvPr>
            <p:ph idx="1"/>
          </p:nvPr>
        </p:nvSpPr>
        <p:spPr>
          <a:xfrm>
            <a:off x="410817" y="1474789"/>
            <a:ext cx="11171583" cy="1319212"/>
          </a:xfrm>
        </p:spPr>
        <p:txBody>
          <a:bodyPr/>
          <a:lstStyle/>
          <a:p>
            <a:pPr marL="0" indent="0">
              <a:buNone/>
            </a:pPr>
            <a:r>
              <a:rPr lang="en-GB" dirty="0"/>
              <a:t>Melted snow and ice as a result of the eruption combined with volcanic ash forms mud flows that can move down the course of a river at high speeds.</a:t>
            </a:r>
          </a:p>
        </p:txBody>
      </p:sp>
      <p:pic>
        <p:nvPicPr>
          <p:cNvPr id="1026" name="Picture 2" descr="Lahars originating from Mount St. Helens after the 1980 eruption destroyed more than 200 homes and over 185 miles (300 kilometers) of roads. Pictured here is a damaged home along the South Fork Toutle River.">
            <a:extLst>
              <a:ext uri="{FF2B5EF4-FFF2-40B4-BE49-F238E27FC236}">
                <a16:creationId xmlns:a16="http://schemas.microsoft.com/office/drawing/2014/main" id="{0C897FCA-15A9-4542-9F65-8038A9931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608" y="2794001"/>
            <a:ext cx="4674792" cy="3116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1FEF34A-A525-4544-9F05-6B4D252B51C4}"/>
              </a:ext>
            </a:extLst>
          </p:cNvPr>
          <p:cNvSpPr/>
          <p:nvPr/>
        </p:nvSpPr>
        <p:spPr>
          <a:xfrm>
            <a:off x="410817" y="2794001"/>
            <a:ext cx="5171937" cy="3631763"/>
          </a:xfrm>
          <a:prstGeom prst="rect">
            <a:avLst/>
          </a:prstGeom>
        </p:spPr>
        <p:txBody>
          <a:bodyPr wrap="square">
            <a:spAutoFit/>
          </a:bodyPr>
          <a:lstStyle/>
          <a:p>
            <a:pPr fontAlgn="base"/>
            <a:r>
              <a:rPr lang="en-GB" sz="2200" dirty="0">
                <a:solidFill>
                  <a:srgbClr val="FF0000"/>
                </a:solidFill>
              </a:rPr>
              <a:t>Lahars originating from Mount St. Helens after the 1980 eruption destroyed more than 200 homes and over 185 miles (300 </a:t>
            </a:r>
            <a:r>
              <a:rPr lang="en-GB" sz="2200" dirty="0" err="1">
                <a:solidFill>
                  <a:srgbClr val="FF0000"/>
                </a:solidFill>
              </a:rPr>
              <a:t>kilometers</a:t>
            </a:r>
            <a:r>
              <a:rPr lang="en-GB" sz="2200" dirty="0">
                <a:solidFill>
                  <a:srgbClr val="FF0000"/>
                </a:solidFill>
              </a:rPr>
              <a:t>) of roads. Pictured here is a damaged home along the South Fork Toutle</a:t>
            </a:r>
          </a:p>
          <a:p>
            <a:pPr fontAlgn="base"/>
            <a:endParaRPr lang="en-GB" sz="2200" dirty="0">
              <a:solidFill>
                <a:srgbClr val="FF0000"/>
              </a:solidFill>
            </a:endParaRPr>
          </a:p>
          <a:p>
            <a:pPr fontAlgn="base"/>
            <a:r>
              <a:rPr lang="en-GB" sz="2200" dirty="0">
                <a:solidFill>
                  <a:srgbClr val="FF0000"/>
                </a:solidFill>
                <a:hlinkClick r:id="rId3"/>
              </a:rPr>
              <a:t>https://www.youtube.com/watch?v=dFf1rMKBWGA</a:t>
            </a:r>
            <a:endParaRPr lang="en-GB" sz="2200" dirty="0">
              <a:solidFill>
                <a:srgbClr val="FF0000"/>
              </a:solidFill>
            </a:endParaRPr>
          </a:p>
          <a:p>
            <a:pPr fontAlgn="base"/>
            <a:endParaRPr lang="en-GB" b="1" dirty="0">
              <a:solidFill>
                <a:srgbClr val="FF0000"/>
              </a:solidFill>
              <a:latin typeface="Tahoma" panose="020B0604030504040204" pitchFamily="34" charset="0"/>
            </a:endParaRPr>
          </a:p>
          <a:p>
            <a:r>
              <a:rPr lang="en-GB" b="1" dirty="0">
                <a:solidFill>
                  <a:srgbClr val="FF0000"/>
                </a:solidFill>
              </a:rPr>
              <a:t/>
            </a:r>
            <a:br>
              <a:rPr lang="en-GB" b="1" dirty="0">
                <a:solidFill>
                  <a:srgbClr val="FF0000"/>
                </a:solidFill>
              </a:rPr>
            </a:br>
            <a:endParaRPr lang="en-GB" b="1" dirty="0">
              <a:solidFill>
                <a:srgbClr val="FF0000"/>
              </a:solidFill>
            </a:endParaRPr>
          </a:p>
        </p:txBody>
      </p:sp>
    </p:spTree>
    <p:extLst>
      <p:ext uri="{BB962C8B-B14F-4D97-AF65-F5344CB8AC3E}">
        <p14:creationId xmlns:p14="http://schemas.microsoft.com/office/powerpoint/2010/main" val="752496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latin typeface="+mn-lt"/>
              </a:rPr>
              <a:t>Complete the Exam Question:</a:t>
            </a:r>
          </a:p>
        </p:txBody>
      </p:sp>
      <p:sp>
        <p:nvSpPr>
          <p:cNvPr id="3" name="Content Placeholder 2"/>
          <p:cNvSpPr>
            <a:spLocks noGrp="1"/>
          </p:cNvSpPr>
          <p:nvPr>
            <p:ph idx="1"/>
          </p:nvPr>
        </p:nvSpPr>
        <p:spPr/>
        <p:txBody>
          <a:bodyPr/>
          <a:lstStyle/>
          <a:p>
            <a:pPr marL="0" indent="0">
              <a:buNone/>
            </a:pPr>
            <a:r>
              <a:rPr lang="en-GB" dirty="0">
                <a:solidFill>
                  <a:srgbClr val="C00000"/>
                </a:solidFill>
              </a:rPr>
              <a:t>Assess the relative impact of different types of volcanic hazard, in terms of loss of life, the economy and society.  Illustrate your answer with real examples of hazard events. (9)</a:t>
            </a:r>
          </a:p>
          <a:p>
            <a:pPr marL="0" indent="0">
              <a:buNone/>
            </a:pPr>
            <a:endParaRPr lang="en-GB" dirty="0">
              <a:solidFill>
                <a:srgbClr val="C00000"/>
              </a:solidFill>
            </a:endParaRPr>
          </a:p>
          <a:p>
            <a:pPr marL="0" indent="0">
              <a:buNone/>
            </a:pPr>
            <a:r>
              <a:rPr lang="en-GB" i="1" dirty="0">
                <a:solidFill>
                  <a:srgbClr val="C00000"/>
                </a:solidFill>
              </a:rPr>
              <a:t>Remember to refer to your homework notes on volcanic hazards.</a:t>
            </a:r>
          </a:p>
        </p:txBody>
      </p:sp>
    </p:spTree>
    <p:extLst>
      <p:ext uri="{BB962C8B-B14F-4D97-AF65-F5344CB8AC3E}">
        <p14:creationId xmlns:p14="http://schemas.microsoft.com/office/powerpoint/2010/main" val="1866662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086" y="202576"/>
            <a:ext cx="10515600" cy="442956"/>
          </a:xfrm>
          <a:solidFill>
            <a:schemeClr val="bg1"/>
          </a:solidFill>
        </p:spPr>
        <p:txBody>
          <a:bodyPr>
            <a:noAutofit/>
          </a:bodyPr>
          <a:lstStyle/>
          <a:p>
            <a:pPr algn="ctr"/>
            <a:r>
              <a:rPr lang="en-GB" sz="4000" b="1" dirty="0">
                <a:solidFill>
                  <a:srgbClr val="C00000"/>
                </a:solidFill>
                <a:latin typeface="+mn-lt"/>
              </a:rPr>
              <a:t>What are the definitions of volcanic hazards?</a:t>
            </a:r>
          </a:p>
        </p:txBody>
      </p:sp>
      <p:graphicFrame>
        <p:nvGraphicFramePr>
          <p:cNvPr id="4" name="Table 3"/>
          <p:cNvGraphicFramePr>
            <a:graphicFrameLocks noGrp="1"/>
          </p:cNvGraphicFramePr>
          <p:nvPr>
            <p:extLst>
              <p:ext uri="{D42A27DB-BD31-4B8C-83A1-F6EECF244321}">
                <p14:modId xmlns:p14="http://schemas.microsoft.com/office/powerpoint/2010/main" val="3996830529"/>
              </p:ext>
            </p:extLst>
          </p:nvPr>
        </p:nvGraphicFramePr>
        <p:xfrm>
          <a:off x="368489" y="814703"/>
          <a:ext cx="8707272" cy="5953760"/>
        </p:xfrm>
        <a:graphic>
          <a:graphicData uri="http://schemas.openxmlformats.org/drawingml/2006/table">
            <a:tbl>
              <a:tblPr firstRow="1" bandRow="1">
                <a:tableStyleId>{5940675A-B579-460E-94D1-54222C63F5DA}</a:tableStyleId>
              </a:tblPr>
              <a:tblGrid>
                <a:gridCol w="2252551">
                  <a:extLst>
                    <a:ext uri="{9D8B030D-6E8A-4147-A177-3AD203B41FA5}">
                      <a16:colId xmlns:a16="http://schemas.microsoft.com/office/drawing/2014/main" val="20000"/>
                    </a:ext>
                  </a:extLst>
                </a:gridCol>
                <a:gridCol w="6454721">
                  <a:extLst>
                    <a:ext uri="{9D8B030D-6E8A-4147-A177-3AD203B41FA5}">
                      <a16:colId xmlns:a16="http://schemas.microsoft.com/office/drawing/2014/main" val="20001"/>
                    </a:ext>
                  </a:extLst>
                </a:gridCol>
              </a:tblGrid>
              <a:tr h="370840">
                <a:tc>
                  <a:txBody>
                    <a:bodyPr/>
                    <a:lstStyle/>
                    <a:p>
                      <a:endParaRPr lang="en-GB"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These</a:t>
                      </a:r>
                      <a:r>
                        <a:rPr lang="en-GB" sz="1600" baseline="0" dirty="0">
                          <a:latin typeface="+mn-lt"/>
                        </a:rPr>
                        <a:t> can reach up to 14km into the stratosphere, This includes anything that is ejected out of the volcano. Ash, dust, rock.</a:t>
                      </a:r>
                      <a:endParaRPr lang="en-GB" sz="1600" dirty="0">
                        <a:latin typeface="+mn-lt"/>
                      </a:endParaRPr>
                    </a:p>
                  </a:txBody>
                  <a:tcPr/>
                </a:tc>
                <a:extLst>
                  <a:ext uri="{0D108BD9-81ED-4DB2-BD59-A6C34878D82A}">
                    <a16:rowId xmlns:a16="http://schemas.microsoft.com/office/drawing/2014/main" val="10008"/>
                  </a:ext>
                </a:extLst>
              </a:tr>
              <a:tr h="370840">
                <a:tc>
                  <a:txBody>
                    <a:bodyPr/>
                    <a:lstStyle/>
                    <a:p>
                      <a:endParaRPr lang="en-GB" sz="1600" dirty="0">
                        <a:latin typeface="+mn-lt"/>
                      </a:endParaRPr>
                    </a:p>
                  </a:txBody>
                  <a:tcPr/>
                </a:tc>
                <a:tc>
                  <a:txBody>
                    <a:bodyPr/>
                    <a:lstStyle/>
                    <a:p>
                      <a:r>
                        <a:rPr lang="en-GB" sz="1600" dirty="0">
                          <a:latin typeface="+mn-lt"/>
                        </a:rPr>
                        <a:t>Solid material</a:t>
                      </a:r>
                      <a:r>
                        <a:rPr lang="en-GB" sz="1600" baseline="0" dirty="0">
                          <a:latin typeface="+mn-lt"/>
                        </a:rPr>
                        <a:t> of varying grain size ranging from volcanic bombs to ash all ejected into the atmosphere</a:t>
                      </a:r>
                      <a:endParaRPr lang="en-GB" sz="1600" dirty="0">
                        <a:latin typeface="+mn-lt"/>
                      </a:endParaRPr>
                    </a:p>
                  </a:txBody>
                  <a:tcPr/>
                </a:tc>
                <a:extLst>
                  <a:ext uri="{0D108BD9-81ED-4DB2-BD59-A6C34878D82A}">
                    <a16:rowId xmlns:a16="http://schemas.microsoft.com/office/drawing/2014/main" val="10000"/>
                  </a:ext>
                </a:extLst>
              </a:tr>
              <a:tr h="370840">
                <a:tc>
                  <a:txBody>
                    <a:bodyPr/>
                    <a:lstStyle/>
                    <a:p>
                      <a:endParaRPr lang="en-GB" sz="1600" dirty="0">
                        <a:latin typeface="+mn-lt"/>
                      </a:endParaRPr>
                    </a:p>
                  </a:txBody>
                  <a:tcPr/>
                </a:tc>
                <a:tc>
                  <a:txBody>
                    <a:bodyPr/>
                    <a:lstStyle/>
                    <a:p>
                      <a:r>
                        <a:rPr lang="en-GB" sz="1600" dirty="0">
                          <a:latin typeface="+mn-lt"/>
                        </a:rPr>
                        <a:t>Very hot (800C+) gas charged, high velocity flows made up of gas and tephra. Flow down sides of volcanoes at speeds of</a:t>
                      </a:r>
                      <a:r>
                        <a:rPr lang="en-GB" sz="1600" baseline="0" dirty="0">
                          <a:latin typeface="+mn-lt"/>
                        </a:rPr>
                        <a:t> up to 700km/h.</a:t>
                      </a:r>
                      <a:endParaRPr lang="en-GB" sz="1600" dirty="0">
                        <a:latin typeface="+mn-lt"/>
                      </a:endParaRPr>
                    </a:p>
                  </a:txBody>
                  <a:tcPr/>
                </a:tc>
                <a:extLst>
                  <a:ext uri="{0D108BD9-81ED-4DB2-BD59-A6C34878D82A}">
                    <a16:rowId xmlns:a16="http://schemas.microsoft.com/office/drawing/2014/main" val="10001"/>
                  </a:ext>
                </a:extLst>
              </a:tr>
              <a:tr h="370840">
                <a:tc>
                  <a:txBody>
                    <a:bodyPr/>
                    <a:lstStyle/>
                    <a:p>
                      <a:endParaRPr lang="en-GB" sz="16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Liquid or solidified lava which has erupted from</a:t>
                      </a:r>
                      <a:r>
                        <a:rPr lang="en-GB" sz="1600" baseline="0" dirty="0">
                          <a:latin typeface="+mn-lt"/>
                        </a:rPr>
                        <a:t> a volcano, often moving downslope.</a:t>
                      </a:r>
                      <a:endParaRPr lang="en-GB" sz="1600" dirty="0">
                        <a:latin typeface="+mn-lt"/>
                      </a:endParaRPr>
                    </a:p>
                  </a:txBody>
                  <a:tcPr/>
                </a:tc>
                <a:extLst>
                  <a:ext uri="{0D108BD9-81ED-4DB2-BD59-A6C34878D82A}">
                    <a16:rowId xmlns:a16="http://schemas.microsoft.com/office/drawing/2014/main" val="10009"/>
                  </a:ext>
                </a:extLst>
              </a:tr>
              <a:tr h="370840">
                <a:tc>
                  <a:txBody>
                    <a:bodyPr/>
                    <a:lstStyle/>
                    <a:p>
                      <a:endParaRPr lang="en-GB" sz="1600" dirty="0">
                        <a:latin typeface="+mn-lt"/>
                      </a:endParaRPr>
                    </a:p>
                  </a:txBody>
                  <a:tcPr/>
                </a:tc>
                <a:tc>
                  <a:txBody>
                    <a:bodyPr/>
                    <a:lstStyle/>
                    <a:p>
                      <a:r>
                        <a:rPr lang="en-GB" sz="1600" dirty="0">
                          <a:latin typeface="+mn-lt"/>
                        </a:rPr>
                        <a:t>Include</a:t>
                      </a:r>
                      <a:r>
                        <a:rPr lang="en-GB" sz="1600" baseline="0" dirty="0">
                          <a:latin typeface="+mn-lt"/>
                        </a:rPr>
                        <a:t> carbon dioxide, carbon monoxide, hydrogen sulphide, sulphur dioxide and chlorine.</a:t>
                      </a:r>
                      <a:endParaRPr lang="en-GB" sz="1600" dirty="0">
                        <a:latin typeface="+mn-lt"/>
                      </a:endParaRPr>
                    </a:p>
                  </a:txBody>
                  <a:tcPr/>
                </a:tc>
                <a:extLst>
                  <a:ext uri="{0D108BD9-81ED-4DB2-BD59-A6C34878D82A}">
                    <a16:rowId xmlns:a16="http://schemas.microsoft.com/office/drawing/2014/main" val="10002"/>
                  </a:ext>
                </a:extLst>
              </a:tr>
              <a:tr h="370840">
                <a:tc>
                  <a:txBody>
                    <a:bodyPr/>
                    <a:lstStyle/>
                    <a:p>
                      <a:endParaRPr lang="en-GB" sz="1600" dirty="0">
                        <a:latin typeface="+mn-lt"/>
                      </a:endParaRPr>
                    </a:p>
                  </a:txBody>
                  <a:tcPr/>
                </a:tc>
                <a:tc>
                  <a:txBody>
                    <a:bodyPr/>
                    <a:lstStyle/>
                    <a:p>
                      <a:r>
                        <a:rPr lang="en-GB" sz="1600" dirty="0">
                          <a:latin typeface="+mn-lt"/>
                        </a:rPr>
                        <a:t>Melted</a:t>
                      </a:r>
                      <a:r>
                        <a:rPr lang="en-GB" sz="1600" baseline="0" dirty="0">
                          <a:latin typeface="+mn-lt"/>
                        </a:rPr>
                        <a:t> snow and ice combined with volcanic ash forms mud flows that can move down the course of river valleys at high speeds.</a:t>
                      </a:r>
                      <a:endParaRPr lang="en-GB" sz="1600" dirty="0">
                        <a:latin typeface="+mn-lt"/>
                      </a:endParaRPr>
                    </a:p>
                  </a:txBody>
                  <a:tcPr/>
                </a:tc>
                <a:extLst>
                  <a:ext uri="{0D108BD9-81ED-4DB2-BD59-A6C34878D82A}">
                    <a16:rowId xmlns:a16="http://schemas.microsoft.com/office/drawing/2014/main" val="10003"/>
                  </a:ext>
                </a:extLst>
              </a:tr>
              <a:tr h="370840">
                <a:tc>
                  <a:txBody>
                    <a:bodyPr/>
                    <a:lstStyle/>
                    <a:p>
                      <a:endParaRPr lang="en-GB" sz="1600" dirty="0">
                        <a:latin typeface="+mn-lt"/>
                      </a:endParaRPr>
                    </a:p>
                  </a:txBody>
                  <a:tcPr/>
                </a:tc>
                <a:tc>
                  <a:txBody>
                    <a:bodyPr/>
                    <a:lstStyle/>
                    <a:p>
                      <a:r>
                        <a:rPr lang="en-GB" sz="1600" dirty="0">
                          <a:latin typeface="+mn-lt"/>
                        </a:rPr>
                        <a:t>When an eruption</a:t>
                      </a:r>
                      <a:r>
                        <a:rPr lang="en-GB" sz="1600" baseline="0" dirty="0">
                          <a:latin typeface="+mn-lt"/>
                        </a:rPr>
                        <a:t> melts glaciers and ice caps</a:t>
                      </a:r>
                      <a:endParaRPr lang="en-GB" sz="1600" dirty="0">
                        <a:latin typeface="+mn-lt"/>
                      </a:endParaRPr>
                    </a:p>
                  </a:txBody>
                  <a:tcPr/>
                </a:tc>
                <a:extLst>
                  <a:ext uri="{0D108BD9-81ED-4DB2-BD59-A6C34878D82A}">
                    <a16:rowId xmlns:a16="http://schemas.microsoft.com/office/drawing/2014/main" val="10004"/>
                  </a:ext>
                </a:extLst>
              </a:tr>
              <a:tr h="370840">
                <a:tc>
                  <a:txBody>
                    <a:bodyPr/>
                    <a:lstStyle/>
                    <a:p>
                      <a:endParaRPr lang="en-GB" sz="1600" dirty="0">
                        <a:latin typeface="+mn-lt"/>
                      </a:endParaRPr>
                    </a:p>
                  </a:txBody>
                  <a:tcPr/>
                </a:tc>
                <a:tc>
                  <a:txBody>
                    <a:bodyPr/>
                    <a:lstStyle/>
                    <a:p>
                      <a:r>
                        <a:rPr lang="en-GB" sz="1600" dirty="0"/>
                        <a:t>The slopes of a volcano</a:t>
                      </a:r>
                      <a:r>
                        <a:rPr lang="en-GB" sz="1600" baseline="0" dirty="0"/>
                        <a:t> are</a:t>
                      </a:r>
                      <a:r>
                        <a:rPr lang="en-GB" sz="1600" dirty="0"/>
                        <a:t> weakened by magma and pressure inside. This can weaken the slopes of the volcano, leading to a landslide. </a:t>
                      </a:r>
                      <a:endParaRPr lang="en-GB" sz="1600" dirty="0">
                        <a:latin typeface="+mn-lt"/>
                      </a:endParaRPr>
                    </a:p>
                  </a:txBody>
                  <a:tcPr/>
                </a:tc>
                <a:extLst>
                  <a:ext uri="{0D108BD9-81ED-4DB2-BD59-A6C34878D82A}">
                    <a16:rowId xmlns:a16="http://schemas.microsoft.com/office/drawing/2014/main" val="10010"/>
                  </a:ext>
                </a:extLst>
              </a:tr>
              <a:tr h="370840">
                <a:tc>
                  <a:txBody>
                    <a:bodyPr/>
                    <a:lstStyle/>
                    <a:p>
                      <a:endParaRPr lang="en-GB" sz="1600" dirty="0">
                        <a:latin typeface="+mn-lt"/>
                      </a:endParaRPr>
                    </a:p>
                  </a:txBody>
                  <a:tcPr/>
                </a:tc>
                <a:tc>
                  <a:txBody>
                    <a:bodyPr/>
                    <a:lstStyle/>
                    <a:p>
                      <a:r>
                        <a:rPr lang="en-GB" sz="1600" dirty="0">
                          <a:latin typeface="+mn-lt"/>
                        </a:rPr>
                        <a:t>Sea waves generated by violent volcanic eruptions.</a:t>
                      </a:r>
                    </a:p>
                  </a:txBody>
                  <a:tcPr/>
                </a:tc>
                <a:extLst>
                  <a:ext uri="{0D108BD9-81ED-4DB2-BD59-A6C34878D82A}">
                    <a16:rowId xmlns:a16="http://schemas.microsoft.com/office/drawing/2014/main" val="10005"/>
                  </a:ext>
                </a:extLst>
              </a:tr>
              <a:tr h="370840">
                <a:tc>
                  <a:txBody>
                    <a:bodyPr/>
                    <a:lstStyle/>
                    <a:p>
                      <a:endParaRPr lang="en-GB" sz="1600" dirty="0">
                        <a:latin typeface="+mn-lt"/>
                      </a:endParaRPr>
                    </a:p>
                  </a:txBody>
                  <a:tcPr/>
                </a:tc>
                <a:tc>
                  <a:txBody>
                    <a:bodyPr/>
                    <a:lstStyle/>
                    <a:p>
                      <a:r>
                        <a:rPr lang="en-GB" sz="1600" dirty="0">
                          <a:latin typeface="+mn-lt"/>
                        </a:rPr>
                        <a:t>Volcanoes emit gases which include sulphur</a:t>
                      </a:r>
                      <a:r>
                        <a:rPr lang="en-GB" sz="1600" baseline="0" dirty="0">
                          <a:latin typeface="+mn-lt"/>
                        </a:rPr>
                        <a:t> which can combine with atmospheric moisture</a:t>
                      </a:r>
                      <a:endParaRPr lang="en-GB" sz="1600" dirty="0">
                        <a:latin typeface="+mn-lt"/>
                      </a:endParaRPr>
                    </a:p>
                  </a:txBody>
                  <a:tcPr/>
                </a:tc>
                <a:extLst>
                  <a:ext uri="{0D108BD9-81ED-4DB2-BD59-A6C34878D82A}">
                    <a16:rowId xmlns:a16="http://schemas.microsoft.com/office/drawing/2014/main" val="10006"/>
                  </a:ext>
                </a:extLst>
              </a:tr>
              <a:tr h="370840">
                <a:tc>
                  <a:txBody>
                    <a:bodyPr/>
                    <a:lstStyle/>
                    <a:p>
                      <a:endParaRPr lang="en-GB" sz="1600" dirty="0">
                        <a:latin typeface="+mn-lt"/>
                      </a:endParaRPr>
                    </a:p>
                  </a:txBody>
                  <a:tcPr/>
                </a:tc>
                <a:tc>
                  <a:txBody>
                    <a:bodyPr/>
                    <a:lstStyle/>
                    <a:p>
                      <a:r>
                        <a:rPr lang="en-GB" sz="1600" dirty="0">
                          <a:latin typeface="+mn-lt"/>
                        </a:rPr>
                        <a:t>The ejection of huge amounts of volcanic debris into</a:t>
                      </a:r>
                      <a:r>
                        <a:rPr lang="en-GB" sz="1600" baseline="0" dirty="0">
                          <a:latin typeface="+mn-lt"/>
                        </a:rPr>
                        <a:t> the atmosphere can reduce the global temperatures.</a:t>
                      </a:r>
                      <a:endParaRPr lang="en-GB" sz="1600" dirty="0">
                        <a:latin typeface="+mn-lt"/>
                      </a:endParaRP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9471546" y="966824"/>
            <a:ext cx="2516378" cy="5632311"/>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en-GB" sz="2400" i="1" dirty="0"/>
              <a:t>Match key terms to the definitions:</a:t>
            </a:r>
          </a:p>
          <a:p>
            <a:pPr algn="ctr"/>
            <a:endParaRPr lang="en-GB" sz="2400" i="1" dirty="0"/>
          </a:p>
          <a:p>
            <a:r>
              <a:rPr lang="en-GB" sz="2400" dirty="0"/>
              <a:t>Lava flow </a:t>
            </a:r>
          </a:p>
          <a:p>
            <a:r>
              <a:rPr lang="en-GB" sz="2400" dirty="0"/>
              <a:t>Climate change</a:t>
            </a:r>
          </a:p>
          <a:p>
            <a:r>
              <a:rPr lang="en-GB" sz="2400" dirty="0"/>
              <a:t>Lahars</a:t>
            </a:r>
          </a:p>
          <a:p>
            <a:r>
              <a:rPr lang="en-GB" sz="2400" dirty="0"/>
              <a:t>pyroclastic flow</a:t>
            </a:r>
          </a:p>
          <a:p>
            <a:r>
              <a:rPr lang="en-GB" sz="2400" dirty="0"/>
              <a:t>(</a:t>
            </a:r>
            <a:r>
              <a:rPr lang="en-GB" sz="2400" dirty="0" err="1"/>
              <a:t>Nuees</a:t>
            </a:r>
            <a:r>
              <a:rPr lang="en-GB" sz="2400" dirty="0"/>
              <a:t> </a:t>
            </a:r>
            <a:r>
              <a:rPr lang="en-GB" sz="2400" dirty="0" err="1"/>
              <a:t>ardentes</a:t>
            </a:r>
            <a:r>
              <a:rPr lang="en-GB" sz="2400" dirty="0"/>
              <a:t>) </a:t>
            </a:r>
          </a:p>
          <a:p>
            <a:r>
              <a:rPr lang="en-GB" sz="2400" dirty="0"/>
              <a:t>Acid rain </a:t>
            </a:r>
          </a:p>
          <a:p>
            <a:r>
              <a:rPr lang="en-GB" sz="2400" dirty="0"/>
              <a:t>Volcanic gases</a:t>
            </a:r>
          </a:p>
          <a:p>
            <a:r>
              <a:rPr lang="en-GB" sz="2400" dirty="0"/>
              <a:t>Tsunamis</a:t>
            </a:r>
          </a:p>
          <a:p>
            <a:r>
              <a:rPr lang="en-GB" sz="2400" dirty="0"/>
              <a:t>Ash cloud</a:t>
            </a:r>
          </a:p>
          <a:p>
            <a:r>
              <a:rPr lang="en-GB" sz="2400" dirty="0"/>
              <a:t>Tephra </a:t>
            </a:r>
          </a:p>
          <a:p>
            <a:r>
              <a:rPr lang="en-GB" sz="2400" dirty="0"/>
              <a:t>Landslides</a:t>
            </a:r>
          </a:p>
          <a:p>
            <a:r>
              <a:rPr lang="en-GB" sz="2400" dirty="0"/>
              <a:t>Flooding </a:t>
            </a:r>
          </a:p>
        </p:txBody>
      </p:sp>
    </p:spTree>
    <p:extLst>
      <p:ext uri="{BB962C8B-B14F-4D97-AF65-F5344CB8AC3E}">
        <p14:creationId xmlns:p14="http://schemas.microsoft.com/office/powerpoint/2010/main" val="930188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VolcanoStructure"/>
          <p:cNvPicPr>
            <a:picLocks noGrp="1" noChangeAspect="1" noChangeArrowheads="1"/>
          </p:cNvPicPr>
          <p:nvPr>
            <p:ph idx="1"/>
          </p:nvPr>
        </p:nvPicPr>
        <p:blipFill>
          <a:blip r:embed="rId2" cstate="print"/>
          <a:srcRect/>
          <a:stretch>
            <a:fillRect/>
          </a:stretch>
        </p:blipFill>
        <p:spPr>
          <a:xfrm>
            <a:off x="1524000" y="27384"/>
            <a:ext cx="9144000" cy="6858001"/>
          </a:xfrm>
          <a:noFill/>
        </p:spPr>
      </p:pic>
    </p:spTree>
    <p:extLst>
      <p:ext uri="{BB962C8B-B14F-4D97-AF65-F5344CB8AC3E}">
        <p14:creationId xmlns:p14="http://schemas.microsoft.com/office/powerpoint/2010/main" val="4252773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49883997"/>
              </p:ext>
            </p:extLst>
          </p:nvPr>
        </p:nvGraphicFramePr>
        <p:xfrm>
          <a:off x="423081" y="109182"/>
          <a:ext cx="11191164" cy="6643716"/>
        </p:xfrm>
        <a:graphic>
          <a:graphicData uri="http://schemas.openxmlformats.org/drawingml/2006/table">
            <a:tbl>
              <a:tblPr firstRow="1" bandRow="1">
                <a:tableStyleId>{5940675A-B579-460E-94D1-54222C63F5DA}</a:tableStyleId>
              </a:tblPr>
              <a:tblGrid>
                <a:gridCol w="1883391">
                  <a:extLst>
                    <a:ext uri="{9D8B030D-6E8A-4147-A177-3AD203B41FA5}">
                      <a16:colId xmlns:a16="http://schemas.microsoft.com/office/drawing/2014/main" val="20000"/>
                    </a:ext>
                  </a:extLst>
                </a:gridCol>
                <a:gridCol w="9307773">
                  <a:extLst>
                    <a:ext uri="{9D8B030D-6E8A-4147-A177-3AD203B41FA5}">
                      <a16:colId xmlns:a16="http://schemas.microsoft.com/office/drawing/2014/main" val="20001"/>
                    </a:ext>
                  </a:extLst>
                </a:gridCol>
              </a:tblGrid>
              <a:tr h="612546">
                <a:tc>
                  <a:txBody>
                    <a:bodyPr/>
                    <a:lstStyle/>
                    <a:p>
                      <a:r>
                        <a:rPr lang="en-GB" sz="1700" dirty="0">
                          <a:latin typeface="+mn-lt"/>
                        </a:rPr>
                        <a:t>Ash cloud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latin typeface="+mn-lt"/>
                        </a:rPr>
                        <a:t>These</a:t>
                      </a:r>
                      <a:r>
                        <a:rPr lang="en-GB" sz="1700" baseline="0" dirty="0">
                          <a:latin typeface="+mn-lt"/>
                        </a:rPr>
                        <a:t> can reach up to 14km into the stratosphere, This includes anything that is ejected out of the volcano. Ash, dust, rock.</a:t>
                      </a:r>
                      <a:endParaRPr lang="en-GB" sz="1700" dirty="0">
                        <a:latin typeface="+mn-lt"/>
                      </a:endParaRPr>
                    </a:p>
                  </a:txBody>
                  <a:tcPr/>
                </a:tc>
                <a:extLst>
                  <a:ext uri="{0D108BD9-81ED-4DB2-BD59-A6C34878D82A}">
                    <a16:rowId xmlns:a16="http://schemas.microsoft.com/office/drawing/2014/main" val="10008"/>
                  </a:ext>
                </a:extLst>
              </a:tr>
              <a:tr h="612546">
                <a:tc>
                  <a:txBody>
                    <a:bodyPr/>
                    <a:lstStyle/>
                    <a:p>
                      <a:r>
                        <a:rPr lang="en-GB" sz="1700" dirty="0"/>
                        <a:t>Tephra </a:t>
                      </a:r>
                    </a:p>
                  </a:txBody>
                  <a:tcPr/>
                </a:tc>
                <a:tc>
                  <a:txBody>
                    <a:bodyPr/>
                    <a:lstStyle/>
                    <a:p>
                      <a:r>
                        <a:rPr lang="en-GB" sz="1700" dirty="0">
                          <a:latin typeface="+mn-lt"/>
                        </a:rPr>
                        <a:t>Solid material</a:t>
                      </a:r>
                      <a:r>
                        <a:rPr lang="en-GB" sz="1700" baseline="0" dirty="0">
                          <a:latin typeface="+mn-lt"/>
                        </a:rPr>
                        <a:t> of varying grain size ranging from volcanic bombs to ash all ejected into the atmosphere</a:t>
                      </a:r>
                      <a:endParaRPr lang="en-GB" sz="1700" dirty="0">
                        <a:latin typeface="+mn-lt"/>
                      </a:endParaRPr>
                    </a:p>
                  </a:txBody>
                  <a:tcPr/>
                </a:tc>
                <a:extLst>
                  <a:ext uri="{0D108BD9-81ED-4DB2-BD59-A6C34878D82A}">
                    <a16:rowId xmlns:a16="http://schemas.microsoft.com/office/drawing/2014/main" val="10000"/>
                  </a:ext>
                </a:extLst>
              </a:tr>
              <a:tr h="677025">
                <a:tc>
                  <a:txBody>
                    <a:bodyPr/>
                    <a:lstStyle/>
                    <a:p>
                      <a:r>
                        <a:rPr lang="en-GB" sz="1700" dirty="0"/>
                        <a:t>Pyroclastic flows</a:t>
                      </a:r>
                    </a:p>
                    <a:p>
                      <a:r>
                        <a:rPr lang="en-GB" sz="1700" dirty="0"/>
                        <a:t>(</a:t>
                      </a:r>
                      <a:r>
                        <a:rPr lang="en-GB" sz="1700" dirty="0" err="1"/>
                        <a:t>Nuees</a:t>
                      </a:r>
                      <a:r>
                        <a:rPr lang="en-GB" sz="1700" dirty="0"/>
                        <a:t> </a:t>
                      </a:r>
                      <a:r>
                        <a:rPr lang="en-GB" sz="1700" dirty="0" err="1"/>
                        <a:t>Ardentes</a:t>
                      </a:r>
                      <a:r>
                        <a:rPr lang="en-GB" sz="1700" dirty="0"/>
                        <a:t>)</a:t>
                      </a:r>
                    </a:p>
                  </a:txBody>
                  <a:tcPr/>
                </a:tc>
                <a:tc>
                  <a:txBody>
                    <a:bodyPr/>
                    <a:lstStyle/>
                    <a:p>
                      <a:r>
                        <a:rPr lang="en-GB" sz="1700" dirty="0">
                          <a:latin typeface="+mn-lt"/>
                        </a:rPr>
                        <a:t>Very hot (800C+) gas charged, high velocity flows made up of gas and tephra. Flow down sides of volcanoes at speeds of</a:t>
                      </a:r>
                      <a:r>
                        <a:rPr lang="en-GB" sz="1700" baseline="0" dirty="0">
                          <a:latin typeface="+mn-lt"/>
                        </a:rPr>
                        <a:t> up to 700km/h.</a:t>
                      </a:r>
                      <a:endParaRPr lang="en-GB" sz="1700" dirty="0">
                        <a:latin typeface="+mn-lt"/>
                      </a:endParaRPr>
                    </a:p>
                  </a:txBody>
                  <a:tcPr/>
                </a:tc>
                <a:extLst>
                  <a:ext uri="{0D108BD9-81ED-4DB2-BD59-A6C34878D82A}">
                    <a16:rowId xmlns:a16="http://schemas.microsoft.com/office/drawing/2014/main" val="10001"/>
                  </a:ext>
                </a:extLst>
              </a:tr>
              <a:tr h="612546">
                <a:tc>
                  <a:txBody>
                    <a:bodyPr/>
                    <a:lstStyle/>
                    <a:p>
                      <a:r>
                        <a:rPr lang="en-GB" sz="1700" dirty="0"/>
                        <a:t>Lava flows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latin typeface="+mn-lt"/>
                        </a:rPr>
                        <a:t>Liquid or solidified lava which has erupted from</a:t>
                      </a:r>
                      <a:r>
                        <a:rPr lang="en-GB" sz="1700" baseline="0" dirty="0">
                          <a:latin typeface="+mn-lt"/>
                        </a:rPr>
                        <a:t> a volcano, often moving downslope.</a:t>
                      </a:r>
                      <a:endParaRPr lang="en-GB" sz="1700" dirty="0">
                        <a:latin typeface="+mn-lt"/>
                      </a:endParaRPr>
                    </a:p>
                  </a:txBody>
                  <a:tcPr/>
                </a:tc>
                <a:extLst>
                  <a:ext uri="{0D108BD9-81ED-4DB2-BD59-A6C34878D82A}">
                    <a16:rowId xmlns:a16="http://schemas.microsoft.com/office/drawing/2014/main" val="10009"/>
                  </a:ext>
                </a:extLst>
              </a:tr>
              <a:tr h="677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Volcanic</a:t>
                      </a:r>
                      <a:r>
                        <a:rPr lang="en-GB" sz="1700" baseline="0" dirty="0"/>
                        <a:t> gases</a:t>
                      </a:r>
                      <a:endParaRPr lang="en-GB" sz="1700" dirty="0"/>
                    </a:p>
                    <a:p>
                      <a:endParaRPr lang="en-GB" sz="1700" dirty="0"/>
                    </a:p>
                  </a:txBody>
                  <a:tcPr/>
                </a:tc>
                <a:tc>
                  <a:txBody>
                    <a:bodyPr/>
                    <a:lstStyle/>
                    <a:p>
                      <a:r>
                        <a:rPr lang="en-GB" sz="1700" dirty="0">
                          <a:latin typeface="+mn-lt"/>
                        </a:rPr>
                        <a:t>Include</a:t>
                      </a:r>
                      <a:r>
                        <a:rPr lang="en-GB" sz="1700" baseline="0" dirty="0">
                          <a:latin typeface="+mn-lt"/>
                        </a:rPr>
                        <a:t> carbon dioxide, carbon monoxide, hydrogen sulphide, sulphur dioxide and chlorine.</a:t>
                      </a:r>
                      <a:endParaRPr lang="en-GB" sz="1700" dirty="0">
                        <a:latin typeface="+mn-lt"/>
                      </a:endParaRPr>
                    </a:p>
                  </a:txBody>
                  <a:tcPr/>
                </a:tc>
                <a:extLst>
                  <a:ext uri="{0D108BD9-81ED-4DB2-BD59-A6C34878D82A}">
                    <a16:rowId xmlns:a16="http://schemas.microsoft.com/office/drawing/2014/main" val="10002"/>
                  </a:ext>
                </a:extLst>
              </a:tr>
              <a:tr h="612546">
                <a:tc>
                  <a:txBody>
                    <a:bodyPr/>
                    <a:lstStyle/>
                    <a:p>
                      <a:r>
                        <a:rPr lang="en-GB" sz="1700" dirty="0"/>
                        <a:t>Lahars </a:t>
                      </a:r>
                    </a:p>
                  </a:txBody>
                  <a:tcPr/>
                </a:tc>
                <a:tc>
                  <a:txBody>
                    <a:bodyPr/>
                    <a:lstStyle/>
                    <a:p>
                      <a:r>
                        <a:rPr lang="en-GB" sz="1700" dirty="0">
                          <a:latin typeface="+mn-lt"/>
                        </a:rPr>
                        <a:t>Melted</a:t>
                      </a:r>
                      <a:r>
                        <a:rPr lang="en-GB" sz="1700" baseline="0" dirty="0">
                          <a:latin typeface="+mn-lt"/>
                        </a:rPr>
                        <a:t> snow and ice combined with volcanic ash forms mud flows that can move down the course of river valleys at high speeds.</a:t>
                      </a:r>
                      <a:endParaRPr lang="en-GB" sz="1700" dirty="0">
                        <a:latin typeface="+mn-lt"/>
                      </a:endParaRPr>
                    </a:p>
                  </a:txBody>
                  <a:tcPr/>
                </a:tc>
                <a:extLst>
                  <a:ext uri="{0D108BD9-81ED-4DB2-BD59-A6C34878D82A}">
                    <a16:rowId xmlns:a16="http://schemas.microsoft.com/office/drawing/2014/main" val="10003"/>
                  </a:ext>
                </a:extLst>
              </a:tr>
              <a:tr h="392244">
                <a:tc>
                  <a:txBody>
                    <a:bodyPr/>
                    <a:lstStyle/>
                    <a:p>
                      <a:r>
                        <a:rPr lang="en-GB" sz="1700" dirty="0"/>
                        <a:t>Flooding </a:t>
                      </a:r>
                    </a:p>
                  </a:txBody>
                  <a:tcPr/>
                </a:tc>
                <a:tc>
                  <a:txBody>
                    <a:bodyPr/>
                    <a:lstStyle/>
                    <a:p>
                      <a:r>
                        <a:rPr lang="en-GB" sz="1700" dirty="0">
                          <a:latin typeface="+mn-lt"/>
                        </a:rPr>
                        <a:t>When an eruption</a:t>
                      </a:r>
                      <a:r>
                        <a:rPr lang="en-GB" sz="1700" baseline="0" dirty="0">
                          <a:latin typeface="+mn-lt"/>
                        </a:rPr>
                        <a:t> melts glaciers and ice caps</a:t>
                      </a:r>
                      <a:endParaRPr lang="en-GB" sz="1700" dirty="0">
                        <a:latin typeface="+mn-lt"/>
                      </a:endParaRPr>
                    </a:p>
                  </a:txBody>
                  <a:tcPr/>
                </a:tc>
                <a:extLst>
                  <a:ext uri="{0D108BD9-81ED-4DB2-BD59-A6C34878D82A}">
                    <a16:rowId xmlns:a16="http://schemas.microsoft.com/office/drawing/2014/main" val="10004"/>
                  </a:ext>
                </a:extLst>
              </a:tr>
              <a:tr h="392244">
                <a:tc>
                  <a:txBody>
                    <a:bodyPr/>
                    <a:lstStyle/>
                    <a:p>
                      <a:r>
                        <a:rPr lang="en-GB" sz="1700" dirty="0"/>
                        <a:t>Landslides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The slopes of a volcano</a:t>
                      </a:r>
                      <a:r>
                        <a:rPr lang="en-GB" sz="1700" baseline="0" dirty="0"/>
                        <a:t> are</a:t>
                      </a:r>
                      <a:r>
                        <a:rPr lang="en-GB" sz="1700" dirty="0"/>
                        <a:t> weakened by magma and pressure inside. This can weaken the slopes of the volcano, leading to a landslide. </a:t>
                      </a:r>
                      <a:endParaRPr lang="en-GB" sz="1700" dirty="0">
                        <a:latin typeface="+mn-lt"/>
                      </a:endParaRPr>
                    </a:p>
                  </a:txBody>
                  <a:tcPr/>
                </a:tc>
                <a:extLst>
                  <a:ext uri="{0D108BD9-81ED-4DB2-BD59-A6C34878D82A}">
                    <a16:rowId xmlns:a16="http://schemas.microsoft.com/office/drawing/2014/main" val="10010"/>
                  </a:ext>
                </a:extLst>
              </a:tr>
              <a:tr h="612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Tsunami </a:t>
                      </a:r>
                    </a:p>
                    <a:p>
                      <a:endParaRPr lang="en-GB" sz="1700" dirty="0">
                        <a:latin typeface="+mn-lt"/>
                      </a:endParaRPr>
                    </a:p>
                  </a:txBody>
                  <a:tcPr/>
                </a:tc>
                <a:tc>
                  <a:txBody>
                    <a:bodyPr/>
                    <a:lstStyle/>
                    <a:p>
                      <a:r>
                        <a:rPr lang="en-GB" sz="1700" dirty="0">
                          <a:latin typeface="+mn-lt"/>
                        </a:rPr>
                        <a:t>Sea waves generated by violent volcanic eruptions.</a:t>
                      </a:r>
                    </a:p>
                  </a:txBody>
                  <a:tcPr/>
                </a:tc>
                <a:extLst>
                  <a:ext uri="{0D108BD9-81ED-4DB2-BD59-A6C34878D82A}">
                    <a16:rowId xmlns:a16="http://schemas.microsoft.com/office/drawing/2014/main" val="10005"/>
                  </a:ext>
                </a:extLst>
              </a:tr>
              <a:tr h="612546">
                <a:tc>
                  <a:txBody>
                    <a:bodyPr/>
                    <a:lstStyle/>
                    <a:p>
                      <a:r>
                        <a:rPr lang="en-GB" sz="1700" dirty="0"/>
                        <a:t>Acid rain </a:t>
                      </a:r>
                    </a:p>
                  </a:txBody>
                  <a:tcPr/>
                </a:tc>
                <a:tc>
                  <a:txBody>
                    <a:bodyPr/>
                    <a:lstStyle/>
                    <a:p>
                      <a:r>
                        <a:rPr lang="en-GB" sz="1700" dirty="0">
                          <a:latin typeface="+mn-lt"/>
                        </a:rPr>
                        <a:t>Volcanoes emit gases which include sulphur</a:t>
                      </a:r>
                      <a:r>
                        <a:rPr lang="en-GB" sz="1700" baseline="0" dirty="0">
                          <a:latin typeface="+mn-lt"/>
                        </a:rPr>
                        <a:t> which can combine with atmospheric moisture</a:t>
                      </a:r>
                      <a:endParaRPr lang="en-GB" sz="1700" dirty="0">
                        <a:latin typeface="+mn-lt"/>
                      </a:endParaRPr>
                    </a:p>
                  </a:txBody>
                  <a:tcPr/>
                </a:tc>
                <a:extLst>
                  <a:ext uri="{0D108BD9-81ED-4DB2-BD59-A6C34878D82A}">
                    <a16:rowId xmlns:a16="http://schemas.microsoft.com/office/drawing/2014/main" val="10006"/>
                  </a:ext>
                </a:extLst>
              </a:tr>
              <a:tr h="612546">
                <a:tc>
                  <a:txBody>
                    <a:bodyPr/>
                    <a:lstStyle/>
                    <a:p>
                      <a:r>
                        <a:rPr lang="en-GB" sz="1700" dirty="0"/>
                        <a:t>Climate change</a:t>
                      </a:r>
                      <a:r>
                        <a:rPr lang="en-GB" sz="1700" baseline="0" dirty="0"/>
                        <a:t> </a:t>
                      </a:r>
                      <a:endParaRPr lang="en-GB" sz="1700" dirty="0"/>
                    </a:p>
                  </a:txBody>
                  <a:tcPr/>
                </a:tc>
                <a:tc>
                  <a:txBody>
                    <a:bodyPr/>
                    <a:lstStyle/>
                    <a:p>
                      <a:r>
                        <a:rPr lang="en-GB" sz="1700" dirty="0">
                          <a:latin typeface="+mn-lt"/>
                        </a:rPr>
                        <a:t>The ejection of huge amounts of volcanic debris into</a:t>
                      </a:r>
                      <a:r>
                        <a:rPr lang="en-GB" sz="1700" baseline="0" dirty="0">
                          <a:latin typeface="+mn-lt"/>
                        </a:rPr>
                        <a:t> the atmosphere can reduce the global temperatures.</a:t>
                      </a:r>
                      <a:endParaRPr lang="en-GB" sz="1700" dirty="0">
                        <a:latin typeface="+mn-lt"/>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65516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99805" y="606137"/>
            <a:ext cx="10395045" cy="5262979"/>
          </a:xfrm>
          <a:prstGeom prst="rect">
            <a:avLst/>
          </a:prstGeom>
          <a:solidFill>
            <a:schemeClr val="bg1"/>
          </a:solidFill>
          <a:ln>
            <a:solidFill>
              <a:schemeClr val="accent2">
                <a:lumMod val="60000"/>
                <a:lumOff val="40000"/>
              </a:schemeClr>
            </a:solidFill>
          </a:ln>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r>
              <a:rPr lang="en-GB" altLang="en-US" sz="2000" dirty="0"/>
              <a:t>Molten rock beneath the surface is called magma, but when it is ejected at the surface it is called lava.</a:t>
            </a:r>
          </a:p>
          <a:p>
            <a:endParaRPr lang="en-GB" altLang="en-US" sz="2000" dirty="0"/>
          </a:p>
          <a:p>
            <a:r>
              <a:rPr lang="en-GB" altLang="en-US" sz="2000" dirty="0"/>
              <a:t>Magma, in addition to molten rock,  may also contain suspended crystals and </a:t>
            </a:r>
            <a:r>
              <a:rPr lang="en-GB" altLang="en-US" sz="2000" b="1" dirty="0"/>
              <a:t>dissolved gas </a:t>
            </a:r>
            <a:r>
              <a:rPr lang="en-GB" altLang="en-US" sz="2000" dirty="0"/>
              <a:t>and sometimes also gas bubbles.  Magma often collects in </a:t>
            </a:r>
            <a:r>
              <a:rPr lang="en-GB" altLang="en-US" sz="2000" b="1" dirty="0"/>
              <a:t>magma chambers </a:t>
            </a:r>
            <a:r>
              <a:rPr lang="en-GB" altLang="en-US" sz="2000" dirty="0"/>
              <a:t>that may feed a volcano.</a:t>
            </a:r>
          </a:p>
          <a:p>
            <a:endParaRPr lang="en-GB" altLang="en-US" sz="2000" dirty="0"/>
          </a:p>
          <a:p>
            <a:r>
              <a:rPr lang="en-GB" altLang="en-US" sz="2000" dirty="0"/>
              <a:t>Underground, the enormous pressures exerted by overlying rocks keeps hot rocks in a </a:t>
            </a:r>
            <a:r>
              <a:rPr lang="en-GB" altLang="en-US" sz="2000" b="1" dirty="0"/>
              <a:t>semi-solid</a:t>
            </a:r>
            <a:r>
              <a:rPr lang="en-GB" altLang="en-US" sz="2000" dirty="0"/>
              <a:t> state.</a:t>
            </a:r>
          </a:p>
          <a:p>
            <a:endParaRPr lang="en-GB" altLang="en-US" sz="2000" dirty="0"/>
          </a:p>
          <a:p>
            <a:r>
              <a:rPr lang="en-GB" altLang="en-US" sz="2000" dirty="0"/>
              <a:t>Fissures and fractures in the crust create areas of lower pressure that allow some of the rocks to become molten and rise.</a:t>
            </a:r>
          </a:p>
          <a:p>
            <a:endParaRPr lang="en-GB" altLang="en-US" sz="2000" dirty="0"/>
          </a:p>
          <a:p>
            <a:r>
              <a:rPr lang="en-GB" altLang="en-US" sz="2000" dirty="0"/>
              <a:t>If these molten rocks reach the surface they are said to be </a:t>
            </a:r>
            <a:r>
              <a:rPr lang="en-GB" altLang="en-US" sz="2000" b="1" dirty="0"/>
              <a:t>extrusive</a:t>
            </a:r>
            <a:r>
              <a:rPr lang="en-GB" altLang="en-US" sz="2000" dirty="0"/>
              <a:t>. If they are injected in to the crust without reaching the surface they are called </a:t>
            </a:r>
            <a:r>
              <a:rPr lang="en-GB" altLang="en-US" sz="2000" b="1" dirty="0"/>
              <a:t>intrusive</a:t>
            </a:r>
            <a:r>
              <a:rPr lang="en-GB" altLang="en-US" sz="2000" dirty="0"/>
              <a:t>.</a:t>
            </a:r>
          </a:p>
        </p:txBody>
      </p:sp>
    </p:spTree>
    <p:custDataLst>
      <p:tags r:id="rId1"/>
    </p:custDataLst>
    <p:extLst>
      <p:ext uri="{BB962C8B-B14F-4D97-AF65-F5344CB8AC3E}">
        <p14:creationId xmlns:p14="http://schemas.microsoft.com/office/powerpoint/2010/main" val="25226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1075175" y="179435"/>
            <a:ext cx="9850582" cy="5680263"/>
          </a:xfrm>
          <a:prstGeom prst="rect">
            <a:avLst/>
          </a:prstGeom>
        </p:spPr>
      </p:pic>
      <p:sp>
        <p:nvSpPr>
          <p:cNvPr id="5" name="Rectangle 4"/>
          <p:cNvSpPr/>
          <p:nvPr/>
        </p:nvSpPr>
        <p:spPr>
          <a:xfrm>
            <a:off x="1223750" y="5903893"/>
            <a:ext cx="9553432" cy="892552"/>
          </a:xfrm>
          <a:prstGeom prst="rect">
            <a:avLst/>
          </a:prstGeom>
        </p:spPr>
        <p:txBody>
          <a:bodyPr wrap="square">
            <a:spAutoFit/>
          </a:bodyPr>
          <a:lstStyle/>
          <a:p>
            <a:r>
              <a:rPr lang="en-GB" sz="2600" b="1" dirty="0">
                <a:solidFill>
                  <a:srgbClr val="FF0000"/>
                </a:solidFill>
              </a:rPr>
              <a:t>Describe the distribution of volcanic activity and identify two ways it relates to the theory of plate tectonics.</a:t>
            </a:r>
          </a:p>
        </p:txBody>
      </p:sp>
    </p:spTree>
    <p:extLst>
      <p:ext uri="{BB962C8B-B14F-4D97-AF65-F5344CB8AC3E}">
        <p14:creationId xmlns:p14="http://schemas.microsoft.com/office/powerpoint/2010/main" val="412511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848" y="518615"/>
            <a:ext cx="10515600" cy="6040486"/>
          </a:xfrm>
        </p:spPr>
        <p:txBody>
          <a:bodyPr>
            <a:normAutofit/>
          </a:bodyPr>
          <a:lstStyle/>
          <a:p>
            <a:pPr marL="0" indent="0">
              <a:buNone/>
            </a:pPr>
            <a:r>
              <a:rPr lang="en-GB" sz="3800" dirty="0">
                <a:solidFill>
                  <a:srgbClr val="C00000"/>
                </a:solidFill>
              </a:rPr>
              <a:t>The spatial distribution of volcanoes is mostly associated with:</a:t>
            </a:r>
          </a:p>
          <a:p>
            <a:pPr marL="0" indent="0">
              <a:buNone/>
            </a:pPr>
            <a:endParaRPr lang="en-GB" sz="3800" dirty="0">
              <a:solidFill>
                <a:srgbClr val="C00000"/>
              </a:solidFill>
            </a:endParaRPr>
          </a:p>
          <a:p>
            <a:r>
              <a:rPr lang="en-GB" sz="3800" dirty="0">
                <a:solidFill>
                  <a:srgbClr val="C00000"/>
                </a:solidFill>
              </a:rPr>
              <a:t>Ocean ridges and sea-floor spreading;</a:t>
            </a:r>
          </a:p>
          <a:p>
            <a:r>
              <a:rPr lang="en-GB" sz="3800" dirty="0">
                <a:solidFill>
                  <a:srgbClr val="C00000"/>
                </a:solidFill>
              </a:rPr>
              <a:t>Destructive plate boundaries and subduction zones;</a:t>
            </a:r>
          </a:p>
          <a:p>
            <a:r>
              <a:rPr lang="en-GB" sz="3800" dirty="0">
                <a:solidFill>
                  <a:srgbClr val="C00000"/>
                </a:solidFill>
              </a:rPr>
              <a:t>Rift valleys;</a:t>
            </a:r>
          </a:p>
          <a:p>
            <a:r>
              <a:rPr lang="en-GB" sz="3800" dirty="0">
                <a:solidFill>
                  <a:srgbClr val="C00000"/>
                </a:solidFill>
              </a:rPr>
              <a:t>Intra-plate </a:t>
            </a:r>
            <a:r>
              <a:rPr lang="en-GB" sz="3800" dirty="0" err="1">
                <a:solidFill>
                  <a:srgbClr val="C00000"/>
                </a:solidFill>
              </a:rPr>
              <a:t>vulcanicity</a:t>
            </a:r>
            <a:r>
              <a:rPr lang="en-GB" sz="3800" dirty="0">
                <a:solidFill>
                  <a:srgbClr val="C00000"/>
                </a:solidFill>
              </a:rPr>
              <a:t>: hot spots.</a:t>
            </a:r>
          </a:p>
        </p:txBody>
      </p:sp>
    </p:spTree>
    <p:extLst>
      <p:ext uri="{BB962C8B-B14F-4D97-AF65-F5344CB8AC3E}">
        <p14:creationId xmlns:p14="http://schemas.microsoft.com/office/powerpoint/2010/main" val="12997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5376"/>
            <a:ext cx="10515600" cy="1325563"/>
          </a:xfrm>
        </p:spPr>
        <p:txBody>
          <a:bodyPr/>
          <a:lstStyle/>
          <a:p>
            <a:r>
              <a:rPr lang="en-GB" dirty="0">
                <a:solidFill>
                  <a:srgbClr val="C00000"/>
                </a:solidFill>
                <a:latin typeface="+mn-lt"/>
              </a:rPr>
              <a:t>What determines the severity of a volcanic hazard? </a:t>
            </a:r>
          </a:p>
        </p:txBody>
      </p:sp>
      <p:sp>
        <p:nvSpPr>
          <p:cNvPr id="3" name="Content Placeholder 2"/>
          <p:cNvSpPr>
            <a:spLocks noGrp="1"/>
          </p:cNvSpPr>
          <p:nvPr>
            <p:ph idx="1"/>
          </p:nvPr>
        </p:nvSpPr>
        <p:spPr>
          <a:xfrm>
            <a:off x="838200" y="2634017"/>
            <a:ext cx="10515600" cy="3542945"/>
          </a:xfrm>
        </p:spPr>
        <p:txBody>
          <a:bodyPr>
            <a:normAutofit/>
          </a:bodyPr>
          <a:lstStyle/>
          <a:p>
            <a:pPr marL="285750" indent="-285750"/>
            <a:r>
              <a:rPr lang="en-GB" sz="3200" dirty="0"/>
              <a:t>The magnitude – </a:t>
            </a:r>
            <a:r>
              <a:rPr lang="en-GB" sz="3200" dirty="0" err="1"/>
              <a:t>explosivity</a:t>
            </a:r>
            <a:endParaRPr lang="en-GB" sz="3200" dirty="0"/>
          </a:p>
          <a:p>
            <a:pPr marL="285750" indent="-285750"/>
            <a:r>
              <a:rPr lang="en-GB" sz="3200" dirty="0"/>
              <a:t>The type of eruption e.g. gas, ash, lava, pyroclastic</a:t>
            </a:r>
          </a:p>
          <a:p>
            <a:pPr marL="285750" indent="-285750"/>
            <a:r>
              <a:rPr lang="en-GB" sz="3200" dirty="0"/>
              <a:t>The aerial extent</a:t>
            </a:r>
          </a:p>
          <a:p>
            <a:pPr marL="285750" indent="-285750"/>
            <a:r>
              <a:rPr lang="en-GB" sz="3200" dirty="0"/>
              <a:t>The duration</a:t>
            </a:r>
          </a:p>
          <a:p>
            <a:pPr marL="285750" indent="-285750"/>
            <a:r>
              <a:rPr lang="en-GB" sz="3200" dirty="0"/>
              <a:t>Speed of onset</a:t>
            </a:r>
          </a:p>
          <a:p>
            <a:pPr marL="0" indent="0">
              <a:buNone/>
            </a:pPr>
            <a:endParaRPr lang="en-GB" sz="3200" dirty="0"/>
          </a:p>
        </p:txBody>
      </p:sp>
    </p:spTree>
    <p:extLst>
      <p:ext uri="{BB962C8B-B14F-4D97-AF65-F5344CB8AC3E}">
        <p14:creationId xmlns:p14="http://schemas.microsoft.com/office/powerpoint/2010/main" val="422428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189" y="1350527"/>
            <a:ext cx="4427782" cy="2479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892429" y="109182"/>
            <a:ext cx="8376595" cy="792088"/>
          </a:xfrm>
          <a:solidFill>
            <a:schemeClr val="bg1"/>
          </a:solidFill>
          <a:ln w="38100">
            <a:solidFill>
              <a:schemeClr val="bg1"/>
            </a:solidFill>
          </a:ln>
        </p:spPr>
        <p:txBody>
          <a:bodyPr>
            <a:normAutofit/>
          </a:bodyPr>
          <a:lstStyle/>
          <a:p>
            <a:pPr algn="ctr"/>
            <a:r>
              <a:rPr lang="en-GB" sz="4000" b="1" dirty="0">
                <a:solidFill>
                  <a:srgbClr val="C00000"/>
                </a:solidFill>
                <a:effectLst>
                  <a:outerShdw blurRad="38100" dist="38100" dir="2700000" algn="tl">
                    <a:srgbClr val="000000">
                      <a:alpha val="43137"/>
                    </a:srgbClr>
                  </a:outerShdw>
                </a:effectLst>
                <a:latin typeface="+mn-lt"/>
              </a:rPr>
              <a:t>How are volcanoes classified?</a:t>
            </a:r>
          </a:p>
        </p:txBody>
      </p:sp>
      <p:sp>
        <p:nvSpPr>
          <p:cNvPr id="3" name="Content Placeholder 2"/>
          <p:cNvSpPr>
            <a:spLocks noGrp="1"/>
          </p:cNvSpPr>
          <p:nvPr>
            <p:ph idx="1"/>
          </p:nvPr>
        </p:nvSpPr>
        <p:spPr>
          <a:xfrm>
            <a:off x="471446" y="1350527"/>
            <a:ext cx="6284196" cy="3549019"/>
          </a:xfrm>
          <a:solidFill>
            <a:schemeClr val="bg1"/>
          </a:solidFill>
          <a:ln>
            <a:solidFill>
              <a:srgbClr val="C00000"/>
            </a:solidFill>
          </a:ln>
        </p:spPr>
        <p:txBody>
          <a:bodyPr>
            <a:normAutofit fontScale="92500" lnSpcReduction="10000"/>
          </a:bodyPr>
          <a:lstStyle/>
          <a:p>
            <a:pPr marL="0" indent="0">
              <a:buNone/>
            </a:pPr>
            <a:r>
              <a:rPr lang="en-GB" sz="2600" b="1" dirty="0">
                <a:solidFill>
                  <a:srgbClr val="C00000"/>
                </a:solidFill>
              </a:rPr>
              <a:t>Active</a:t>
            </a:r>
            <a:r>
              <a:rPr lang="en-GB" sz="2600" dirty="0">
                <a:solidFill>
                  <a:srgbClr val="C00000"/>
                </a:solidFill>
              </a:rPr>
              <a:t>: Has erupted regularly in living memory. Example: Mauna Loa</a:t>
            </a:r>
          </a:p>
          <a:p>
            <a:pPr marL="0" indent="0">
              <a:buNone/>
            </a:pPr>
            <a:endParaRPr lang="en-GB" sz="2600" dirty="0">
              <a:solidFill>
                <a:srgbClr val="C00000"/>
              </a:solidFill>
            </a:endParaRPr>
          </a:p>
          <a:p>
            <a:pPr marL="0" indent="0">
              <a:buNone/>
            </a:pPr>
            <a:r>
              <a:rPr lang="en-GB" sz="2600" b="1" dirty="0">
                <a:solidFill>
                  <a:srgbClr val="C00000"/>
                </a:solidFill>
              </a:rPr>
              <a:t>Dormant</a:t>
            </a:r>
            <a:r>
              <a:rPr lang="en-GB" sz="2600" dirty="0">
                <a:solidFill>
                  <a:srgbClr val="C00000"/>
                </a:solidFill>
              </a:rPr>
              <a:t>: have erupted within historical record and still capable of erupting. Example: Mount Fuji (last erupted 1707)</a:t>
            </a:r>
          </a:p>
          <a:p>
            <a:pPr marL="0" indent="0">
              <a:buNone/>
            </a:pPr>
            <a:endParaRPr lang="en-GB" sz="2600" dirty="0">
              <a:solidFill>
                <a:srgbClr val="C00000"/>
              </a:solidFill>
            </a:endParaRPr>
          </a:p>
          <a:p>
            <a:pPr marL="0" indent="0">
              <a:buNone/>
            </a:pPr>
            <a:r>
              <a:rPr lang="en-GB" sz="2600" b="1" dirty="0">
                <a:solidFill>
                  <a:srgbClr val="C00000"/>
                </a:solidFill>
              </a:rPr>
              <a:t>Extinct</a:t>
            </a:r>
            <a:r>
              <a:rPr lang="en-GB" sz="2600" dirty="0">
                <a:solidFill>
                  <a:srgbClr val="C00000"/>
                </a:solidFill>
              </a:rPr>
              <a:t>: will not erupt again and is now cut off from magma supply. Example: Mount Snowdon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172" y="4014410"/>
            <a:ext cx="3997815" cy="284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76880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FE360-6446-4BA7-98F7-931C14DA7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2F41B9-5C41-4DB3-91EA-0326D0F32174}">
  <ds:schemaRefs>
    <ds:schemaRef ds:uri="http://schemas.microsoft.com/office/2006/documentManagement/types"/>
    <ds:schemaRef ds:uri="http://www.w3.org/XML/1998/namespace"/>
    <ds:schemaRef ds:uri="http://purl.org/dc/dcmitype/"/>
    <ds:schemaRef ds:uri="http://schemas.microsoft.com/sharepoint/v3"/>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DDD6F4F-7F31-4A1C-992C-746417E04E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3777</TotalTime>
  <Words>2498</Words>
  <Application>Microsoft Office PowerPoint</Application>
  <PresentationFormat>Widescreen</PresentationFormat>
  <Paragraphs>294</Paragraphs>
  <Slides>40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Calibri Light</vt:lpstr>
      <vt:lpstr>Tahoma</vt:lpstr>
      <vt:lpstr>Times New Roman</vt:lpstr>
      <vt:lpstr>Wingdings</vt:lpstr>
      <vt:lpstr>Office Theme</vt:lpstr>
      <vt:lpstr>1_Office Theme</vt:lpstr>
      <vt:lpstr>3.1.5.3 Volcanic Hazards</vt:lpstr>
      <vt:lpstr>What is a Volcano?</vt:lpstr>
      <vt:lpstr>PowerPoint Presentation</vt:lpstr>
      <vt:lpstr>PowerPoint Presentation</vt:lpstr>
      <vt:lpstr>PowerPoint Presentation</vt:lpstr>
      <vt:lpstr>PowerPoint Presentation</vt:lpstr>
      <vt:lpstr>PowerPoint Presentation</vt:lpstr>
      <vt:lpstr>What determines the severity of a volcanic hazard? </vt:lpstr>
      <vt:lpstr>How are volcanoes classified?</vt:lpstr>
      <vt:lpstr>What factors affect the nature of volcanic effects and features?</vt:lpstr>
      <vt:lpstr>PowerPoint Presentation</vt:lpstr>
      <vt:lpstr>PowerPoint Presentation</vt:lpstr>
      <vt:lpstr>The type of lava will affect the nature of eruptions.</vt:lpstr>
      <vt:lpstr>PowerPoint Presentation</vt:lpstr>
      <vt:lpstr>PowerPoint Presentation</vt:lpstr>
      <vt:lpstr>PowerPoint Presentation</vt:lpstr>
      <vt:lpstr>PowerPoint Presentation</vt:lpstr>
      <vt:lpstr>Using your notes from the video ‘10 things you didn’t know about volcanoes’  can you identify which eruption type the 5 examples fit into?  How useful is this as a way of classifying volcanoes?</vt:lpstr>
      <vt:lpstr>Volcanoes can be classified by their magnitude, or explosivity.</vt:lpstr>
      <vt:lpstr>Volcanoes can be classified by volcano shape </vt:lpstr>
      <vt:lpstr>Frequency and regularity</vt:lpstr>
      <vt:lpstr>Predicting volcanic eruptions</vt:lpstr>
      <vt:lpstr>What do you recall about primary volcanic hazards?</vt:lpstr>
      <vt:lpstr>You studied these primary hazards (impacts) in your homework prior to this lesson:</vt:lpstr>
      <vt:lpstr>PowerPoint Presentation</vt:lpstr>
      <vt:lpstr>PowerPoint Presentation</vt:lpstr>
      <vt:lpstr>PowerPoint Presentation</vt:lpstr>
      <vt:lpstr>PowerPoint Presentation</vt:lpstr>
      <vt:lpstr>PowerPoint Presentation</vt:lpstr>
      <vt:lpstr>Secondary hazards (impacts)</vt:lpstr>
      <vt:lpstr>PowerPoint Presentation</vt:lpstr>
      <vt:lpstr>1. Global Temp and climatic changes</vt:lpstr>
      <vt:lpstr>PowerPoint Presentation</vt:lpstr>
      <vt:lpstr>2. Production of acid rain</vt:lpstr>
      <vt:lpstr>3. Flooding</vt:lpstr>
      <vt:lpstr>4. Tsunamis</vt:lpstr>
      <vt:lpstr>5. Lahars (volcanic mud flows)</vt:lpstr>
      <vt:lpstr>Complete the Exam Question:</vt:lpstr>
      <vt:lpstr>What are the definitions of volcanic hazards?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Volcanic hazards</dc:title>
  <dc:creator>Ed Hooper</dc:creator>
  <cp:lastModifiedBy>Gayle Hindess</cp:lastModifiedBy>
  <cp:revision>75</cp:revision>
  <dcterms:created xsi:type="dcterms:W3CDTF">2019-09-20T20:31:47Z</dcterms:created>
  <dcterms:modified xsi:type="dcterms:W3CDTF">2020-10-12T15:23:26Z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