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7" r:id="rId3"/>
    <p:sldId id="283" r:id="rId4"/>
    <p:sldId id="260" r:id="rId5"/>
    <p:sldId id="261" r:id="rId6"/>
    <p:sldId id="262" r:id="rId7"/>
    <p:sldId id="284" r:id="rId8"/>
    <p:sldId id="263" r:id="rId9"/>
    <p:sldId id="264" r:id="rId10"/>
    <p:sldId id="265" r:id="rId11"/>
    <p:sldId id="266" r:id="rId12"/>
    <p:sldId id="285" r:id="rId13"/>
    <p:sldId id="267" r:id="rId14"/>
    <p:sldId id="268" r:id="rId15"/>
    <p:sldId id="286" r:id="rId16"/>
    <p:sldId id="275" r:id="rId17"/>
    <p:sldId id="276" r:id="rId18"/>
    <p:sldId id="277" r:id="rId19"/>
    <p:sldId id="272" r:id="rId20"/>
    <p:sldId id="273" r:id="rId21"/>
    <p:sldId id="274" r:id="rId22"/>
    <p:sldId id="269" r:id="rId23"/>
    <p:sldId id="279" r:id="rId24"/>
    <p:sldId id="270" r:id="rId25"/>
    <p:sldId id="271" r:id="rId26"/>
    <p:sldId id="278"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96A9A18-AE2B-41AF-AF8F-A84E3C6E6815}" type="datetimeFigureOut">
              <a:rPr lang="en-GB" smtClean="0"/>
              <a:t>04/10/2020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25BFC6-323D-4A55-81DB-B3796E8157BF}" type="slidenum">
              <a:rPr lang="en-GB" smtClean="0"/>
              <a:t>‹#›</a:t>
            </a:fld>
            <a:endParaRPr lang="en-GB"/>
          </a:p>
        </p:txBody>
      </p:sp>
    </p:spTree>
    <p:extLst>
      <p:ext uri="{BB962C8B-B14F-4D97-AF65-F5344CB8AC3E}">
        <p14:creationId xmlns:p14="http://schemas.microsoft.com/office/powerpoint/2010/main" val="222040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6A9A18-AE2B-41AF-AF8F-A84E3C6E6815}" type="datetimeFigureOut">
              <a:rPr lang="en-GB" smtClean="0"/>
              <a:t>04/10/2020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25BFC6-323D-4A55-81DB-B3796E8157BF}" type="slidenum">
              <a:rPr lang="en-GB" smtClean="0"/>
              <a:t>‹#›</a:t>
            </a:fld>
            <a:endParaRPr lang="en-GB"/>
          </a:p>
        </p:txBody>
      </p:sp>
    </p:spTree>
    <p:extLst>
      <p:ext uri="{BB962C8B-B14F-4D97-AF65-F5344CB8AC3E}">
        <p14:creationId xmlns:p14="http://schemas.microsoft.com/office/powerpoint/2010/main" val="232578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6A9A18-AE2B-41AF-AF8F-A84E3C6E6815}" type="datetimeFigureOut">
              <a:rPr lang="en-GB" smtClean="0"/>
              <a:t>04/10/2020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25BFC6-323D-4A55-81DB-B3796E8157BF}" type="slidenum">
              <a:rPr lang="en-GB" smtClean="0"/>
              <a:t>‹#›</a:t>
            </a:fld>
            <a:endParaRPr lang="en-GB"/>
          </a:p>
        </p:txBody>
      </p:sp>
    </p:spTree>
    <p:extLst>
      <p:ext uri="{BB962C8B-B14F-4D97-AF65-F5344CB8AC3E}">
        <p14:creationId xmlns:p14="http://schemas.microsoft.com/office/powerpoint/2010/main" val="339640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6A9A18-AE2B-41AF-AF8F-A84E3C6E6815}" type="datetimeFigureOut">
              <a:rPr lang="en-GB" smtClean="0"/>
              <a:t>04/10/2020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25BFC6-323D-4A55-81DB-B3796E8157BF}" type="slidenum">
              <a:rPr lang="en-GB" smtClean="0"/>
              <a:t>‹#›</a:t>
            </a:fld>
            <a:endParaRPr lang="en-GB"/>
          </a:p>
        </p:txBody>
      </p:sp>
    </p:spTree>
    <p:extLst>
      <p:ext uri="{BB962C8B-B14F-4D97-AF65-F5344CB8AC3E}">
        <p14:creationId xmlns:p14="http://schemas.microsoft.com/office/powerpoint/2010/main" val="369222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6A9A18-AE2B-41AF-AF8F-A84E3C6E6815}" type="datetimeFigureOut">
              <a:rPr lang="en-GB" smtClean="0"/>
              <a:t>04/10/2020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25BFC6-323D-4A55-81DB-B3796E8157BF}" type="slidenum">
              <a:rPr lang="en-GB" smtClean="0"/>
              <a:t>‹#›</a:t>
            </a:fld>
            <a:endParaRPr lang="en-GB"/>
          </a:p>
        </p:txBody>
      </p:sp>
    </p:spTree>
    <p:extLst>
      <p:ext uri="{BB962C8B-B14F-4D97-AF65-F5344CB8AC3E}">
        <p14:creationId xmlns:p14="http://schemas.microsoft.com/office/powerpoint/2010/main" val="26426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96A9A18-AE2B-41AF-AF8F-A84E3C6E6815}" type="datetimeFigureOut">
              <a:rPr lang="en-GB" smtClean="0"/>
              <a:t>04/10/2020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25BFC6-323D-4A55-81DB-B3796E8157BF}" type="slidenum">
              <a:rPr lang="en-GB" smtClean="0"/>
              <a:t>‹#›</a:t>
            </a:fld>
            <a:endParaRPr lang="en-GB"/>
          </a:p>
        </p:txBody>
      </p:sp>
    </p:spTree>
    <p:extLst>
      <p:ext uri="{BB962C8B-B14F-4D97-AF65-F5344CB8AC3E}">
        <p14:creationId xmlns:p14="http://schemas.microsoft.com/office/powerpoint/2010/main" val="419375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96A9A18-AE2B-41AF-AF8F-A84E3C6E6815}" type="datetimeFigureOut">
              <a:rPr lang="en-GB" smtClean="0"/>
              <a:t>04/10/2020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25BFC6-323D-4A55-81DB-B3796E8157BF}" type="slidenum">
              <a:rPr lang="en-GB" smtClean="0"/>
              <a:t>‹#›</a:t>
            </a:fld>
            <a:endParaRPr lang="en-GB"/>
          </a:p>
        </p:txBody>
      </p:sp>
    </p:spTree>
    <p:extLst>
      <p:ext uri="{BB962C8B-B14F-4D97-AF65-F5344CB8AC3E}">
        <p14:creationId xmlns:p14="http://schemas.microsoft.com/office/powerpoint/2010/main" val="99184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96A9A18-AE2B-41AF-AF8F-A84E3C6E6815}" type="datetimeFigureOut">
              <a:rPr lang="en-GB" smtClean="0"/>
              <a:t>04/10/2020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25BFC6-323D-4A55-81DB-B3796E8157BF}" type="slidenum">
              <a:rPr lang="en-GB" smtClean="0"/>
              <a:t>‹#›</a:t>
            </a:fld>
            <a:endParaRPr lang="en-GB"/>
          </a:p>
        </p:txBody>
      </p:sp>
    </p:spTree>
    <p:extLst>
      <p:ext uri="{BB962C8B-B14F-4D97-AF65-F5344CB8AC3E}">
        <p14:creationId xmlns:p14="http://schemas.microsoft.com/office/powerpoint/2010/main" val="68978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A9A18-AE2B-41AF-AF8F-A84E3C6E6815}" type="datetimeFigureOut">
              <a:rPr lang="en-GB" smtClean="0"/>
              <a:t>04/10/2020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25BFC6-323D-4A55-81DB-B3796E8157BF}" type="slidenum">
              <a:rPr lang="en-GB" smtClean="0"/>
              <a:t>‹#›</a:t>
            </a:fld>
            <a:endParaRPr lang="en-GB"/>
          </a:p>
        </p:txBody>
      </p:sp>
    </p:spTree>
    <p:extLst>
      <p:ext uri="{BB962C8B-B14F-4D97-AF65-F5344CB8AC3E}">
        <p14:creationId xmlns:p14="http://schemas.microsoft.com/office/powerpoint/2010/main" val="259114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6A9A18-AE2B-41AF-AF8F-A84E3C6E6815}" type="datetimeFigureOut">
              <a:rPr lang="en-GB" smtClean="0"/>
              <a:t>04/10/2020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25BFC6-323D-4A55-81DB-B3796E8157BF}" type="slidenum">
              <a:rPr lang="en-GB" smtClean="0"/>
              <a:t>‹#›</a:t>
            </a:fld>
            <a:endParaRPr lang="en-GB"/>
          </a:p>
        </p:txBody>
      </p:sp>
    </p:spTree>
    <p:extLst>
      <p:ext uri="{BB962C8B-B14F-4D97-AF65-F5344CB8AC3E}">
        <p14:creationId xmlns:p14="http://schemas.microsoft.com/office/powerpoint/2010/main" val="320375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6A9A18-AE2B-41AF-AF8F-A84E3C6E6815}" type="datetimeFigureOut">
              <a:rPr lang="en-GB" smtClean="0"/>
              <a:t>04/10/2020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25BFC6-323D-4A55-81DB-B3796E8157BF}" type="slidenum">
              <a:rPr lang="en-GB" smtClean="0"/>
              <a:t>‹#›</a:t>
            </a:fld>
            <a:endParaRPr lang="en-GB"/>
          </a:p>
        </p:txBody>
      </p:sp>
    </p:spTree>
    <p:extLst>
      <p:ext uri="{BB962C8B-B14F-4D97-AF65-F5344CB8AC3E}">
        <p14:creationId xmlns:p14="http://schemas.microsoft.com/office/powerpoint/2010/main" val="105115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A9A18-AE2B-41AF-AF8F-A84E3C6E6815}" type="datetimeFigureOut">
              <a:rPr lang="en-GB" smtClean="0"/>
              <a:t>04/10/2020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5BFC6-323D-4A55-81DB-B3796E8157BF}" type="slidenum">
              <a:rPr lang="en-GB" smtClean="0"/>
              <a:t>‹#›</a:t>
            </a:fld>
            <a:endParaRPr lang="en-GB"/>
          </a:p>
        </p:txBody>
      </p:sp>
    </p:spTree>
    <p:extLst>
      <p:ext uri="{BB962C8B-B14F-4D97-AF65-F5344CB8AC3E}">
        <p14:creationId xmlns:p14="http://schemas.microsoft.com/office/powerpoint/2010/main" val="308635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90" y="-43656"/>
            <a:ext cx="10123910" cy="6746636"/>
          </a:xfrm>
          <a:prstGeom prst="rect">
            <a:avLst/>
          </a:prstGeom>
        </p:spPr>
      </p:pic>
      <p:sp>
        <p:nvSpPr>
          <p:cNvPr id="3" name="Subtitle 2"/>
          <p:cNvSpPr>
            <a:spLocks noGrp="1"/>
          </p:cNvSpPr>
          <p:nvPr>
            <p:ph type="subTitle" idx="1"/>
          </p:nvPr>
        </p:nvSpPr>
        <p:spPr/>
        <p:txBody>
          <a:bodyPr/>
          <a:lstStyle/>
          <a:p>
            <a:r>
              <a:rPr lang="en-GB" b="1" dirty="0"/>
              <a:t>Comedic Conventions</a:t>
            </a:r>
          </a:p>
        </p:txBody>
      </p:sp>
      <p:sp>
        <p:nvSpPr>
          <p:cNvPr id="2" name="Title 1"/>
          <p:cNvSpPr>
            <a:spLocks noGrp="1"/>
          </p:cNvSpPr>
          <p:nvPr>
            <p:ph type="ctrTitle"/>
          </p:nvPr>
        </p:nvSpPr>
        <p:spPr/>
        <p:txBody>
          <a:bodyPr/>
          <a:lstStyle/>
          <a:p>
            <a:r>
              <a:rPr lang="en-GB" b="1" i="1" dirty="0"/>
              <a:t>Jerusalem</a:t>
            </a:r>
          </a:p>
        </p:txBody>
      </p:sp>
    </p:spTree>
    <p:extLst>
      <p:ext uri="{BB962C8B-B14F-4D97-AF65-F5344CB8AC3E}">
        <p14:creationId xmlns:p14="http://schemas.microsoft.com/office/powerpoint/2010/main" val="1043344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Carnivalesque</a:t>
            </a:r>
            <a:r>
              <a:rPr lang="en-GB" dirty="0"/>
              <a:t>…. </a:t>
            </a:r>
          </a:p>
        </p:txBody>
      </p:sp>
      <p:sp>
        <p:nvSpPr>
          <p:cNvPr id="3" name="Content Placeholder 2"/>
          <p:cNvSpPr>
            <a:spLocks noGrp="1"/>
          </p:cNvSpPr>
          <p:nvPr>
            <p:ph idx="1"/>
          </p:nvPr>
        </p:nvSpPr>
        <p:spPr/>
        <p:txBody>
          <a:bodyPr>
            <a:normAutofit/>
          </a:bodyPr>
          <a:lstStyle/>
          <a:p>
            <a:r>
              <a:rPr lang="en-US" dirty="0"/>
              <a:t>brings unlikely people together, encouraging interaction</a:t>
            </a:r>
          </a:p>
          <a:p>
            <a:endParaRPr lang="en-US" dirty="0"/>
          </a:p>
          <a:p>
            <a:r>
              <a:rPr lang="en-US" dirty="0"/>
              <a:t>welcomes usually unacceptable behavior </a:t>
            </a:r>
          </a:p>
          <a:p>
            <a:endParaRPr lang="en-US" dirty="0"/>
          </a:p>
          <a:p>
            <a:r>
              <a:rPr lang="en-US" dirty="0"/>
              <a:t>The freedom allows everything that may normally be separated to reunite </a:t>
            </a:r>
          </a:p>
          <a:p>
            <a:endParaRPr lang="en-GB" dirty="0"/>
          </a:p>
          <a:p>
            <a:r>
              <a:rPr lang="en-US" dirty="0"/>
              <a:t>Allows normally unacceptable events to occur without the need for punishment. </a:t>
            </a:r>
            <a:endParaRPr lang="en-GB" dirty="0"/>
          </a:p>
        </p:txBody>
      </p:sp>
    </p:spTree>
    <p:extLst>
      <p:ext uri="{BB962C8B-B14F-4D97-AF65-F5344CB8AC3E}">
        <p14:creationId xmlns:p14="http://schemas.microsoft.com/office/powerpoint/2010/main" val="4073370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Lord of Misrule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3992" y="1825625"/>
            <a:ext cx="2864016" cy="4351338"/>
          </a:xfrm>
        </p:spPr>
      </p:pic>
    </p:spTree>
    <p:extLst>
      <p:ext uri="{BB962C8B-B14F-4D97-AF65-F5344CB8AC3E}">
        <p14:creationId xmlns:p14="http://schemas.microsoft.com/office/powerpoint/2010/main" val="2764224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Lord of Misrule</a:t>
            </a:r>
            <a:endParaRPr lang="en-GB" dirty="0"/>
          </a:p>
        </p:txBody>
      </p:sp>
      <p:sp>
        <p:nvSpPr>
          <p:cNvPr id="3" name="Content Placeholder 2"/>
          <p:cNvSpPr>
            <a:spLocks noGrp="1"/>
          </p:cNvSpPr>
          <p:nvPr>
            <p:ph idx="1"/>
          </p:nvPr>
        </p:nvSpPr>
        <p:spPr/>
        <p:txBody>
          <a:bodyPr>
            <a:normAutofit fontScale="55000" lnSpcReduction="20000"/>
          </a:bodyPr>
          <a:lstStyle/>
          <a:p>
            <a:pPr lvl="0"/>
            <a:r>
              <a:rPr lang="en-GB" b="1" dirty="0"/>
              <a:t>Misrule </a:t>
            </a:r>
            <a:r>
              <a:rPr lang="en-GB" dirty="0"/>
              <a:t>– often featuring someone in charge who possibly shouldn’t be; hierarchies are upset.  This figure orchestrated the entertainment. …was given permission to rule … to take charge of the society for a limited period.  His period in charge was one of misrule, of subversive freedom and </a:t>
            </a:r>
            <a:r>
              <a:rPr lang="en-GB" dirty="0" err="1"/>
              <a:t>topsy-turvyness</a:t>
            </a:r>
            <a:r>
              <a:rPr lang="en-GB" dirty="0"/>
              <a:t>.</a:t>
            </a:r>
          </a:p>
          <a:p>
            <a:pPr lvl="0"/>
            <a:r>
              <a:rPr lang="en-GB" dirty="0"/>
              <a:t>Asserts his power over others through his stories – wooing Dawn, for example, with words.</a:t>
            </a:r>
          </a:p>
          <a:p>
            <a:pPr lvl="0"/>
            <a:r>
              <a:rPr lang="en-GB" dirty="0"/>
              <a:t>Mocking the council, parodying their words and official language</a:t>
            </a:r>
          </a:p>
          <a:p>
            <a:pPr lvl="0"/>
            <a:r>
              <a:rPr lang="en-GB" dirty="0"/>
              <a:t>Power over them in terms of providing them with drugs – Wesley prepared to humiliate himself for three grams of “</a:t>
            </a:r>
            <a:r>
              <a:rPr lang="en-GB" dirty="0" smtClean="0"/>
              <a:t>whizz</a:t>
            </a:r>
            <a:r>
              <a:rPr lang="en-GB" dirty="0"/>
              <a:t>”</a:t>
            </a:r>
          </a:p>
          <a:p>
            <a:pPr lvl="0"/>
            <a:r>
              <a:rPr lang="en-GB" dirty="0"/>
              <a:t>Parodies the language of the establishment in his speeches to his “minions of my kingdom”, holding a “beggar’s banquet”.   Refers to himself as their “merciless ruler” and passes “a new law”.  </a:t>
            </a:r>
          </a:p>
          <a:p>
            <a:pPr lvl="0"/>
            <a:r>
              <a:rPr lang="en-GB" dirty="0"/>
              <a:t>His kingdom is under threat from the establishment.  He used to </a:t>
            </a:r>
            <a:r>
              <a:rPr lang="en-GB" i="1" dirty="0"/>
              <a:t>be </a:t>
            </a:r>
            <a:r>
              <a:rPr lang="en-GB" dirty="0"/>
              <a:t>the </a:t>
            </a:r>
            <a:r>
              <a:rPr lang="en-GB" dirty="0" err="1"/>
              <a:t>Flintock</a:t>
            </a:r>
            <a:r>
              <a:rPr lang="en-GB" dirty="0"/>
              <a:t> Fair, but in Act 2 he makes the decision to not even attend.  Idea that his kingdom has shrunk to the mobile home in the wood.  The </a:t>
            </a:r>
            <a:r>
              <a:rPr lang="en-GB" dirty="0" err="1"/>
              <a:t>carnivalesque</a:t>
            </a:r>
            <a:r>
              <a:rPr lang="en-GB" dirty="0"/>
              <a:t> used to exist outside the forest, but the fair has been commercialised and Johnny is no longer relevant or tolerated outside the green world in which he lives (banned from all the pubs)</a:t>
            </a:r>
          </a:p>
          <a:p>
            <a:pPr lvl="0"/>
            <a:r>
              <a:rPr lang="en-GB" dirty="0"/>
              <a:t>Power over a world that has few rules – except those decreed by Johnny himself – usually involving him banishing characters from his kingdom – “if you are, get out of my wood”  “if you’re saying I’m that sad, get off my land” (pp 74-76)</a:t>
            </a:r>
          </a:p>
          <a:p>
            <a:pPr lvl="0"/>
            <a:r>
              <a:rPr lang="en-GB" dirty="0"/>
              <a:t>Elements of the </a:t>
            </a:r>
            <a:r>
              <a:rPr lang="en-GB" dirty="0" err="1"/>
              <a:t>carnivalesque</a:t>
            </a:r>
            <a:r>
              <a:rPr lang="en-GB" dirty="0"/>
              <a:t>:  </a:t>
            </a:r>
            <a:r>
              <a:rPr lang="en-US" dirty="0"/>
              <a:t>brings unlikely people together, encouraging interaction, welcomes usually unacceptable </a:t>
            </a:r>
            <a:r>
              <a:rPr lang="en-US" dirty="0" smtClean="0"/>
              <a:t>behavior.  The </a:t>
            </a:r>
            <a:r>
              <a:rPr lang="en-US" dirty="0"/>
              <a:t>freedom allows everything that may normally be separated to </a:t>
            </a:r>
            <a:r>
              <a:rPr lang="en-US" dirty="0" smtClean="0"/>
              <a:t>reunite.  Allows </a:t>
            </a:r>
            <a:r>
              <a:rPr lang="en-US" dirty="0"/>
              <a:t>normally unacceptable events to occur without the need for punishment. </a:t>
            </a:r>
            <a:endParaRPr lang="en-GB" dirty="0"/>
          </a:p>
          <a:p>
            <a:endParaRPr lang="en-GB" dirty="0"/>
          </a:p>
        </p:txBody>
      </p:sp>
    </p:spTree>
    <p:extLst>
      <p:ext uri="{BB962C8B-B14F-4D97-AF65-F5344CB8AC3E}">
        <p14:creationId xmlns:p14="http://schemas.microsoft.com/office/powerpoint/2010/main" val="3152947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Lord of Misrule</a:t>
            </a:r>
          </a:p>
        </p:txBody>
      </p:sp>
      <p:pic>
        <p:nvPicPr>
          <p:cNvPr id="4" name="Content Placeholder 3" descr="http://4.bp.blogspot.com/-UUgTr6qXeDk/UqlMl8GrXSI/AAAAAAAAMJ4/Dv_votzxxEU/s1600/misrul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4750" y="2420144"/>
            <a:ext cx="4762500" cy="3162300"/>
          </a:xfrm>
          <a:prstGeom prst="rect">
            <a:avLst/>
          </a:prstGeom>
          <a:noFill/>
          <a:ln>
            <a:noFill/>
          </a:ln>
        </p:spPr>
      </p:pic>
    </p:spTree>
    <p:extLst>
      <p:ext uri="{BB962C8B-B14F-4D97-AF65-F5344CB8AC3E}">
        <p14:creationId xmlns:p14="http://schemas.microsoft.com/office/powerpoint/2010/main" val="333711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Lord of Misrule …</a:t>
            </a:r>
          </a:p>
        </p:txBody>
      </p:sp>
      <p:sp>
        <p:nvSpPr>
          <p:cNvPr id="5" name="Content Placeholder 4"/>
          <p:cNvSpPr>
            <a:spLocks noGrp="1"/>
          </p:cNvSpPr>
          <p:nvPr>
            <p:ph idx="1"/>
          </p:nvPr>
        </p:nvSpPr>
        <p:spPr/>
        <p:txBody>
          <a:bodyPr/>
          <a:lstStyle/>
          <a:p>
            <a:r>
              <a:rPr lang="en-GB" dirty="0"/>
              <a:t>This figure orchestrated the entertainment </a:t>
            </a:r>
          </a:p>
          <a:p>
            <a:endParaRPr lang="en-GB" dirty="0"/>
          </a:p>
          <a:p>
            <a:r>
              <a:rPr lang="en-GB" dirty="0"/>
              <a:t>…was given permission to rule</a:t>
            </a:r>
          </a:p>
          <a:p>
            <a:endParaRPr lang="en-GB" dirty="0"/>
          </a:p>
          <a:p>
            <a:r>
              <a:rPr lang="en-GB" dirty="0"/>
              <a:t>… to take charge of the society for a limited period</a:t>
            </a:r>
          </a:p>
          <a:p>
            <a:endParaRPr lang="en-GB" dirty="0"/>
          </a:p>
          <a:p>
            <a:r>
              <a:rPr lang="en-GB" dirty="0"/>
              <a:t>his period in charge was one of misrule, of subversive freedom and </a:t>
            </a:r>
            <a:r>
              <a:rPr lang="en-GB" dirty="0" err="1"/>
              <a:t>topsy-turvyness</a:t>
            </a:r>
            <a:r>
              <a:rPr lang="en-GB" dirty="0"/>
              <a:t>.</a:t>
            </a:r>
          </a:p>
          <a:p>
            <a:endParaRPr lang="en-GB" dirty="0"/>
          </a:p>
        </p:txBody>
      </p:sp>
    </p:spTree>
    <p:extLst>
      <p:ext uri="{BB962C8B-B14F-4D97-AF65-F5344CB8AC3E}">
        <p14:creationId xmlns:p14="http://schemas.microsoft.com/office/powerpoint/2010/main" val="3966957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Theories of Comedy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1454622"/>
              </p:ext>
            </p:extLst>
          </p:nvPr>
        </p:nvGraphicFramePr>
        <p:xfrm>
          <a:off x="2065867" y="1845735"/>
          <a:ext cx="7112000" cy="3733797"/>
        </p:xfrm>
        <a:graphic>
          <a:graphicData uri="http://schemas.openxmlformats.org/drawingml/2006/table">
            <a:tbl>
              <a:tblPr firstRow="1" firstCol="1" bandRow="1">
                <a:tableStyleId>{5C22544A-7EE6-4342-B048-85BDC9FD1C3A}</a:tableStyleId>
              </a:tblPr>
              <a:tblGrid>
                <a:gridCol w="3574143"/>
                <a:gridCol w="3537857"/>
              </a:tblGrid>
              <a:tr h="1244599">
                <a:tc>
                  <a:txBody>
                    <a:bodyPr/>
                    <a:lstStyle/>
                    <a:p>
                      <a:pPr marL="228600">
                        <a:lnSpc>
                          <a:spcPct val="107000"/>
                        </a:lnSpc>
                        <a:spcAft>
                          <a:spcPts val="0"/>
                        </a:spcAft>
                      </a:pPr>
                      <a:r>
                        <a:rPr lang="en-GB" sz="1000">
                          <a:effectLst/>
                        </a:rPr>
                        <a:t>Incongruity </a:t>
                      </a:r>
                      <a:endParaRPr lang="en-GB" sz="1100">
                        <a:effectLst/>
                      </a:endParaRPr>
                    </a:p>
                    <a:p>
                      <a:pPr marL="228600">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 mismatch of style and subject, contrasts </a:t>
                      </a:r>
                      <a:r>
                        <a:rPr lang="en-GB" sz="1000" dirty="0" err="1">
                          <a:effectLst/>
                        </a:rPr>
                        <a:t>etc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44599">
                <a:tc>
                  <a:txBody>
                    <a:bodyPr/>
                    <a:lstStyle/>
                    <a:p>
                      <a:pPr marL="228600">
                        <a:lnSpc>
                          <a:spcPct val="107000"/>
                        </a:lnSpc>
                        <a:spcAft>
                          <a:spcPts val="0"/>
                        </a:spcAft>
                      </a:pPr>
                      <a:r>
                        <a:rPr lang="en-GB" sz="1000" dirty="0">
                          <a:effectLst/>
                        </a:rPr>
                        <a:t>Superiority theory:  </a:t>
                      </a:r>
                      <a:endParaRPr lang="en-GB" sz="1100" dirty="0">
                        <a:effectLst/>
                      </a:endParaRPr>
                    </a:p>
                    <a:p>
                      <a:pPr marL="228600">
                        <a:lnSpc>
                          <a:spcPct val="107000"/>
                        </a:lnSpc>
                        <a:spcAft>
                          <a:spcPts val="0"/>
                        </a:spcAft>
                      </a:pPr>
                      <a:r>
                        <a:rPr lang="en-GB"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we laugh because we believe ourselves to be superior to the characters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44599">
                <a:tc>
                  <a:txBody>
                    <a:bodyPr/>
                    <a:lstStyle/>
                    <a:p>
                      <a:pPr marL="228600">
                        <a:lnSpc>
                          <a:spcPct val="107000"/>
                        </a:lnSpc>
                        <a:spcAft>
                          <a:spcPts val="0"/>
                        </a:spcAft>
                      </a:pPr>
                      <a:r>
                        <a:rPr lang="en-GB" sz="1000">
                          <a:effectLst/>
                        </a:rPr>
                        <a:t>Relief theory</a:t>
                      </a:r>
                      <a:endParaRPr lang="en-GB" sz="1100">
                        <a:effectLst/>
                      </a:endParaRPr>
                    </a:p>
                    <a:p>
                      <a:pPr marL="228600">
                        <a:lnSpc>
                          <a:spcPct val="107000"/>
                        </a:lnSpc>
                        <a:spcAft>
                          <a:spcPts val="0"/>
                        </a:spcAft>
                      </a:pPr>
                      <a:r>
                        <a:rPr lang="en-GB" sz="10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rPr>
                        <a:t>we laugh because we are uncomfortable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29563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Relief theory</a:t>
            </a:r>
          </a:p>
        </p:txBody>
      </p:sp>
      <p:pic>
        <p:nvPicPr>
          <p:cNvPr id="4" name="Picture 2" descr="https://encrypted-tbn3.gstatic.com/images?q=tbn:ANd9GcRKSkw8y9Tu12mYXMA7VC2V18tdsa-qL6A5nn0XaKDaUNB7XplRw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9144" y="1636698"/>
            <a:ext cx="5176920" cy="387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254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Superiority theory</a:t>
            </a:r>
          </a:p>
        </p:txBody>
      </p:sp>
      <p:pic>
        <p:nvPicPr>
          <p:cNvPr id="4" name="Picture 2" descr="Charlie Chaplin and Charles Inslee in Wor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4538" y="1506413"/>
            <a:ext cx="5663681" cy="419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189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Incongruity Theory</a:t>
            </a:r>
          </a:p>
        </p:txBody>
      </p:sp>
      <p:sp>
        <p:nvSpPr>
          <p:cNvPr id="3" name="Content Placeholder 2"/>
          <p:cNvSpPr>
            <a:spLocks noGrp="1"/>
          </p:cNvSpPr>
          <p:nvPr>
            <p:ph idx="1"/>
          </p:nvPr>
        </p:nvSpPr>
        <p:spPr/>
        <p:txBody>
          <a:bodyPr>
            <a:normAutofit/>
          </a:bodyPr>
          <a:lstStyle/>
          <a:p>
            <a:endParaRPr lang="en-GB" dirty="0"/>
          </a:p>
        </p:txBody>
      </p:sp>
      <p:sp>
        <p:nvSpPr>
          <p:cNvPr id="4" name="AutoShape 2" descr="Image result for mismatch"/>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Image result for misma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493" y="1934171"/>
            <a:ext cx="2512940" cy="3925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31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so funny?  </a:t>
            </a:r>
          </a:p>
        </p:txBody>
      </p:sp>
      <p:sp>
        <p:nvSpPr>
          <p:cNvPr id="3" name="Content Placeholder 2"/>
          <p:cNvSpPr>
            <a:spLocks noGrp="1"/>
          </p:cNvSpPr>
          <p:nvPr>
            <p:ph idx="1"/>
          </p:nvPr>
        </p:nvSpPr>
        <p:spPr/>
        <p:txBody>
          <a:bodyPr>
            <a:normAutofit fontScale="92500"/>
          </a:bodyPr>
          <a:lstStyle/>
          <a:p>
            <a:pPr marL="0" indent="0">
              <a:buNone/>
            </a:pPr>
            <a:r>
              <a:rPr lang="en-GB" dirty="0"/>
              <a:t>Whiz. </a:t>
            </a:r>
            <a:r>
              <a:rPr lang="en-GB" dirty="0" err="1"/>
              <a:t>Wangers</a:t>
            </a:r>
            <a:r>
              <a:rPr lang="en-GB" dirty="0"/>
              <a:t>. Sick beats. Tasty birds. Rum n’ Ribena. </a:t>
            </a:r>
            <a:r>
              <a:rPr lang="en-GB" dirty="0" err="1"/>
              <a:t>Benilyn</a:t>
            </a:r>
            <a:r>
              <a:rPr lang="en-GB" dirty="0"/>
              <a:t> ‘n’ brandy…. Birds are going bats for it. Banging it back. Then, right. Then. Right. Then.  (</a:t>
            </a:r>
            <a:r>
              <a:rPr lang="en-GB" i="1" dirty="0"/>
              <a:t>He cracks up</a:t>
            </a:r>
            <a:r>
              <a:rPr lang="en-GB" dirty="0"/>
              <a:t>.) Then. Right. Then. (</a:t>
            </a:r>
            <a:r>
              <a:rPr lang="en-GB" i="1" dirty="0"/>
              <a:t>Laughs</a:t>
            </a:r>
            <a:r>
              <a:rPr lang="en-GB" dirty="0"/>
              <a:t>) Then. Right. Rooster. Right.  (Cracks up.  He says it.  He’s laughing so hard, you can’t understand it</a:t>
            </a:r>
            <a:r>
              <a:rPr lang="en-GB" dirty="0" smtClean="0"/>
              <a:t>.) (p 20)</a:t>
            </a:r>
          </a:p>
          <a:p>
            <a:pPr marL="0" indent="0">
              <a:buNone/>
            </a:pPr>
            <a:r>
              <a:rPr lang="en-GB" dirty="0"/>
              <a:t>Whiz. </a:t>
            </a:r>
            <a:r>
              <a:rPr lang="en-GB" dirty="0" err="1"/>
              <a:t>Wangers</a:t>
            </a:r>
            <a:r>
              <a:rPr lang="en-GB" dirty="0"/>
              <a:t>. </a:t>
            </a:r>
            <a:r>
              <a:rPr lang="en-GB" dirty="0" smtClean="0">
                <a:solidFill>
                  <a:srgbClr val="FF0000"/>
                </a:solidFill>
              </a:rPr>
              <a:t>Alliteration – language of comedy </a:t>
            </a:r>
            <a:r>
              <a:rPr lang="en-GB" dirty="0" smtClean="0"/>
              <a:t>Sick </a:t>
            </a:r>
            <a:r>
              <a:rPr lang="en-GB" dirty="0"/>
              <a:t>beats. </a:t>
            </a:r>
            <a:r>
              <a:rPr lang="en-GB" dirty="0" smtClean="0">
                <a:solidFill>
                  <a:srgbClr val="FF0000"/>
                </a:solidFill>
              </a:rPr>
              <a:t>Parody of a sociolect </a:t>
            </a:r>
            <a:r>
              <a:rPr lang="en-GB" dirty="0" smtClean="0"/>
              <a:t>Tasty </a:t>
            </a:r>
            <a:r>
              <a:rPr lang="en-GB" dirty="0"/>
              <a:t>birds. Rum n’ Ribena. </a:t>
            </a:r>
            <a:r>
              <a:rPr lang="en-GB" dirty="0" err="1" smtClean="0"/>
              <a:t>Benilyn</a:t>
            </a:r>
            <a:r>
              <a:rPr lang="en-GB" dirty="0" smtClean="0"/>
              <a:t> </a:t>
            </a:r>
            <a:r>
              <a:rPr lang="en-GB" dirty="0"/>
              <a:t>‘n’ brandy…. </a:t>
            </a:r>
            <a:r>
              <a:rPr lang="en-GB" dirty="0">
                <a:solidFill>
                  <a:srgbClr val="FF0000"/>
                </a:solidFill>
              </a:rPr>
              <a:t>Incongruity – drinks from two worlds:  adult and child</a:t>
            </a:r>
            <a:r>
              <a:rPr lang="en-GB" dirty="0" smtClean="0">
                <a:solidFill>
                  <a:srgbClr val="FF0000"/>
                </a:solidFill>
              </a:rPr>
              <a:t>.  </a:t>
            </a:r>
            <a:r>
              <a:rPr lang="en-GB" dirty="0" smtClean="0"/>
              <a:t>Birds </a:t>
            </a:r>
            <a:r>
              <a:rPr lang="en-GB" dirty="0"/>
              <a:t>are going bats for it. Banging it back</a:t>
            </a:r>
            <a:r>
              <a:rPr lang="en-GB" dirty="0" smtClean="0"/>
              <a:t>. </a:t>
            </a:r>
            <a:r>
              <a:rPr lang="en-GB" dirty="0" smtClean="0">
                <a:solidFill>
                  <a:srgbClr val="FF0000"/>
                </a:solidFill>
              </a:rPr>
              <a:t>Alliteration</a:t>
            </a:r>
            <a:r>
              <a:rPr lang="en-GB" dirty="0" smtClean="0"/>
              <a:t> </a:t>
            </a:r>
            <a:r>
              <a:rPr lang="en-GB" dirty="0"/>
              <a:t>Then, right. Then. Right. Then.  (</a:t>
            </a:r>
            <a:r>
              <a:rPr lang="en-GB" i="1" dirty="0"/>
              <a:t>He cracks up</a:t>
            </a:r>
            <a:r>
              <a:rPr lang="en-GB" dirty="0"/>
              <a:t>.) Then. Right. Then. (</a:t>
            </a:r>
            <a:r>
              <a:rPr lang="en-GB" i="1" dirty="0"/>
              <a:t>Laughs</a:t>
            </a:r>
            <a:r>
              <a:rPr lang="en-GB" dirty="0"/>
              <a:t>) Then. Right. Rooster. Right.  </a:t>
            </a:r>
            <a:r>
              <a:rPr lang="en-GB" dirty="0" smtClean="0">
                <a:solidFill>
                  <a:srgbClr val="FF0000"/>
                </a:solidFill>
              </a:rPr>
              <a:t>Repetition – language of comedy. </a:t>
            </a:r>
            <a:r>
              <a:rPr lang="en-GB" dirty="0" smtClean="0"/>
              <a:t>(</a:t>
            </a:r>
            <a:r>
              <a:rPr lang="en-GB" i="1" dirty="0" smtClean="0"/>
              <a:t>Cracks </a:t>
            </a:r>
            <a:r>
              <a:rPr lang="en-GB" i="1" dirty="0"/>
              <a:t>up.  He says it.  He’s laughing so hard, you can’t understand it</a:t>
            </a:r>
            <a:r>
              <a:rPr lang="en-GB" i="1" dirty="0" smtClean="0"/>
              <a:t>.)</a:t>
            </a:r>
            <a:r>
              <a:rPr lang="en-GB" i="1" dirty="0" smtClean="0">
                <a:solidFill>
                  <a:srgbClr val="FF0000"/>
                </a:solidFill>
              </a:rPr>
              <a:t> </a:t>
            </a:r>
            <a:r>
              <a:rPr lang="en-GB" dirty="0" smtClean="0">
                <a:solidFill>
                  <a:srgbClr val="FF0000"/>
                </a:solidFill>
              </a:rPr>
              <a:t>Superiority theory – we recognise the character's lack of control.</a:t>
            </a:r>
            <a:endParaRPr lang="en-GB" dirty="0"/>
          </a:p>
          <a:p>
            <a:pPr marL="0" indent="0">
              <a:buNone/>
            </a:pPr>
            <a:endParaRPr lang="en-GB" dirty="0"/>
          </a:p>
          <a:p>
            <a:endParaRPr lang="en-GB" dirty="0"/>
          </a:p>
        </p:txBody>
      </p:sp>
    </p:spTree>
    <p:extLst>
      <p:ext uri="{BB962C8B-B14F-4D97-AF65-F5344CB8AC3E}">
        <p14:creationId xmlns:p14="http://schemas.microsoft.com/office/powerpoint/2010/main" val="104358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 – you have 10 minutes to prepare to present on the topic of…</a:t>
            </a:r>
            <a:endParaRPr lang="en-GB" dirty="0"/>
          </a:p>
        </p:txBody>
      </p:sp>
      <p:sp>
        <p:nvSpPr>
          <p:cNvPr id="3" name="Content Placeholder 2"/>
          <p:cNvSpPr>
            <a:spLocks noGrp="1"/>
          </p:cNvSpPr>
          <p:nvPr>
            <p:ph idx="1"/>
          </p:nvPr>
        </p:nvSpPr>
        <p:spPr>
          <a:xfrm>
            <a:off x="838200" y="1690688"/>
            <a:ext cx="10515600" cy="4486275"/>
          </a:xfrm>
        </p:spPr>
        <p:txBody>
          <a:bodyPr>
            <a:normAutofit fontScale="92500" lnSpcReduction="20000"/>
          </a:bodyPr>
          <a:lstStyle/>
          <a:p>
            <a:pPr algn="ctr"/>
            <a:r>
              <a:rPr lang="en-GB" dirty="0" smtClean="0"/>
              <a:t>The Green World</a:t>
            </a:r>
          </a:p>
          <a:p>
            <a:pPr algn="ctr"/>
            <a:r>
              <a:rPr lang="en-GB" dirty="0" smtClean="0"/>
              <a:t>The Lord of Misrule</a:t>
            </a:r>
          </a:p>
          <a:p>
            <a:pPr algn="ctr"/>
            <a:r>
              <a:rPr lang="en-GB" dirty="0" smtClean="0"/>
              <a:t>The </a:t>
            </a:r>
            <a:r>
              <a:rPr lang="en-GB" dirty="0" err="1" smtClean="0"/>
              <a:t>Carnivalesque</a:t>
            </a:r>
            <a:endParaRPr lang="en-GB" dirty="0" smtClean="0"/>
          </a:p>
          <a:p>
            <a:pPr algn="ctr"/>
            <a:r>
              <a:rPr lang="en-GB" dirty="0" smtClean="0"/>
              <a:t>Three theories of comedy</a:t>
            </a:r>
          </a:p>
          <a:p>
            <a:endParaRPr lang="en-GB" dirty="0" smtClean="0"/>
          </a:p>
          <a:p>
            <a:pPr marL="514350" indent="-514350">
              <a:buFont typeface="+mj-lt"/>
              <a:buAutoNum type="arabicPeriod"/>
            </a:pPr>
            <a:r>
              <a:rPr lang="en-GB" dirty="0" smtClean="0"/>
              <a:t>You should explain what it is.  At home, you can research it.  In class, you have a handout to inspire you…</a:t>
            </a:r>
          </a:p>
          <a:p>
            <a:pPr marL="514350" indent="-514350">
              <a:buFont typeface="+mj-lt"/>
              <a:buAutoNum type="arabicPeriod"/>
            </a:pPr>
            <a:r>
              <a:rPr lang="en-GB" dirty="0" smtClean="0"/>
              <a:t>You should explain what relevance it has to </a:t>
            </a:r>
            <a:r>
              <a:rPr lang="en-GB" i="1" dirty="0" smtClean="0"/>
              <a:t>Jerusalem</a:t>
            </a:r>
            <a:r>
              <a:rPr lang="en-GB" dirty="0" smtClean="0"/>
              <a:t>.  </a:t>
            </a:r>
          </a:p>
          <a:p>
            <a:pPr marL="514350" indent="-514350">
              <a:buFont typeface="+mj-lt"/>
              <a:buAutoNum type="arabicPeriod"/>
            </a:pPr>
            <a:r>
              <a:rPr lang="en-GB" dirty="0" smtClean="0"/>
              <a:t>You should find specific examples from the text to illustrate it.</a:t>
            </a:r>
          </a:p>
          <a:p>
            <a:r>
              <a:rPr lang="en-GB" dirty="0" smtClean="0"/>
              <a:t>You will talk to the rest of the class, with a PowerPoint slide as a backdrop to your talk</a:t>
            </a:r>
          </a:p>
          <a:p>
            <a:endParaRPr lang="en-GB" dirty="0"/>
          </a:p>
        </p:txBody>
      </p:sp>
    </p:spTree>
    <p:extLst>
      <p:ext uri="{BB962C8B-B14F-4D97-AF65-F5344CB8AC3E}">
        <p14:creationId xmlns:p14="http://schemas.microsoft.com/office/powerpoint/2010/main" val="1511620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so funny?</a:t>
            </a:r>
          </a:p>
        </p:txBody>
      </p:sp>
      <p:sp>
        <p:nvSpPr>
          <p:cNvPr id="3" name="Content Placeholder 2"/>
          <p:cNvSpPr>
            <a:spLocks noGrp="1"/>
          </p:cNvSpPr>
          <p:nvPr>
            <p:ph idx="1"/>
          </p:nvPr>
        </p:nvSpPr>
        <p:spPr/>
        <p:txBody>
          <a:bodyPr/>
          <a:lstStyle/>
          <a:p>
            <a:endParaRPr lang="en-GB" dirty="0"/>
          </a:p>
          <a:p>
            <a:pPr marL="0" indent="0">
              <a:buNone/>
            </a:pPr>
            <a:r>
              <a:rPr lang="en-GB" dirty="0"/>
              <a:t>GINGER:  So what’s your Red Indian spirit name then, Lee?</a:t>
            </a:r>
          </a:p>
          <a:p>
            <a:pPr marL="0" indent="0">
              <a:buNone/>
            </a:pPr>
            <a:r>
              <a:rPr lang="en-GB" dirty="0"/>
              <a:t>JOHNNY:  “Burns his Smurfs”</a:t>
            </a:r>
          </a:p>
          <a:p>
            <a:pPr marL="0" indent="0">
              <a:buNone/>
            </a:pPr>
            <a:r>
              <a:rPr lang="en-GB" dirty="0"/>
              <a:t>GINGER:  “Flies to Australia and Comes Straight Back</a:t>
            </a:r>
            <a:r>
              <a:rPr lang="en-GB" dirty="0" smtClean="0"/>
              <a:t>.” (p 23)</a:t>
            </a:r>
          </a:p>
          <a:p>
            <a:pPr marL="0" indent="0">
              <a:buNone/>
            </a:pPr>
            <a:endParaRPr lang="en-GB" dirty="0" smtClean="0"/>
          </a:p>
          <a:p>
            <a:pPr marL="0" indent="0">
              <a:buNone/>
            </a:pPr>
            <a:r>
              <a:rPr lang="en-GB" dirty="0"/>
              <a:t>GINGER:  So what’s your Red Indian spirit name then, Lee?</a:t>
            </a:r>
          </a:p>
          <a:p>
            <a:pPr marL="0" indent="0">
              <a:buNone/>
            </a:pPr>
            <a:r>
              <a:rPr lang="en-GB" dirty="0"/>
              <a:t>JOHNNY:  “Burns his Smurfs</a:t>
            </a:r>
            <a:r>
              <a:rPr lang="en-GB" dirty="0" smtClean="0"/>
              <a:t>” </a:t>
            </a:r>
            <a:r>
              <a:rPr lang="en-GB" dirty="0" smtClean="0">
                <a:solidFill>
                  <a:srgbClr val="FF0000"/>
                </a:solidFill>
              </a:rPr>
              <a:t>Parody of sociolect</a:t>
            </a:r>
            <a:endParaRPr lang="en-GB" dirty="0">
              <a:solidFill>
                <a:srgbClr val="FF0000"/>
              </a:solidFill>
            </a:endParaRPr>
          </a:p>
          <a:p>
            <a:pPr marL="0" indent="0">
              <a:buNone/>
            </a:pPr>
            <a:r>
              <a:rPr lang="en-GB" dirty="0"/>
              <a:t>GINGER:  “Flies to Australia and Comes Straight Back</a:t>
            </a:r>
            <a:r>
              <a:rPr lang="en-GB" dirty="0" smtClean="0"/>
              <a:t>.” </a:t>
            </a:r>
            <a:r>
              <a:rPr lang="en-GB" dirty="0" smtClean="0">
                <a:solidFill>
                  <a:srgbClr val="FF0000"/>
                </a:solidFill>
              </a:rPr>
              <a:t>Parody</a:t>
            </a:r>
            <a:endParaRPr lang="en-GB" dirty="0">
              <a:solidFill>
                <a:srgbClr val="FF0000"/>
              </a:solidFill>
            </a:endParaRPr>
          </a:p>
          <a:p>
            <a:pPr marL="0" indent="0">
              <a:buNone/>
            </a:pPr>
            <a:endParaRPr lang="en-GB" dirty="0"/>
          </a:p>
          <a:p>
            <a:endParaRPr lang="en-GB" dirty="0"/>
          </a:p>
        </p:txBody>
      </p:sp>
    </p:spTree>
    <p:extLst>
      <p:ext uri="{BB962C8B-B14F-4D97-AF65-F5344CB8AC3E}">
        <p14:creationId xmlns:p14="http://schemas.microsoft.com/office/powerpoint/2010/main" val="21423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so funny?</a:t>
            </a:r>
          </a:p>
        </p:txBody>
      </p:sp>
      <p:sp>
        <p:nvSpPr>
          <p:cNvPr id="3" name="Content Placeholder 2"/>
          <p:cNvSpPr>
            <a:spLocks noGrp="1"/>
          </p:cNvSpPr>
          <p:nvPr>
            <p:ph idx="1"/>
          </p:nvPr>
        </p:nvSpPr>
        <p:spPr/>
        <p:txBody>
          <a:bodyPr>
            <a:normAutofit fontScale="92500" lnSpcReduction="20000"/>
          </a:bodyPr>
          <a:lstStyle/>
          <a:p>
            <a:pPr marL="0" indent="0">
              <a:buNone/>
            </a:pPr>
            <a:endParaRPr lang="en-GB" dirty="0"/>
          </a:p>
          <a:p>
            <a:pPr marL="0" indent="0">
              <a:buNone/>
            </a:pPr>
            <a:r>
              <a:rPr lang="en-GB" dirty="0"/>
              <a:t>TANYA:  They should put him in the town square.  Next to King Arthur.</a:t>
            </a:r>
          </a:p>
          <a:p>
            <a:pPr marL="0" indent="0">
              <a:buNone/>
            </a:pPr>
            <a:r>
              <a:rPr lang="en-GB" dirty="0"/>
              <a:t>PEA:  His arm round King Arthur and a fucking great </a:t>
            </a:r>
            <a:r>
              <a:rPr lang="en-GB" dirty="0" err="1"/>
              <a:t>spliff</a:t>
            </a:r>
            <a:r>
              <a:rPr lang="en-GB" dirty="0"/>
              <a:t> on the go.</a:t>
            </a:r>
          </a:p>
          <a:p>
            <a:pPr marL="0" indent="0">
              <a:buNone/>
            </a:pPr>
            <a:r>
              <a:rPr lang="en-GB" dirty="0"/>
              <a:t>LEE:  “Johnny Byron.  Wiltshire’s Biggest </a:t>
            </a:r>
            <a:r>
              <a:rPr lang="en-GB" dirty="0" err="1"/>
              <a:t>Bullshitter</a:t>
            </a:r>
            <a:r>
              <a:rPr lang="en-GB" dirty="0" smtClean="0"/>
              <a:t>.” p 33</a:t>
            </a:r>
          </a:p>
          <a:p>
            <a:pPr marL="0" indent="0">
              <a:buNone/>
            </a:pPr>
            <a:endParaRPr lang="en-GB" dirty="0" smtClean="0"/>
          </a:p>
          <a:p>
            <a:pPr marL="0" indent="0">
              <a:buNone/>
            </a:pPr>
            <a:r>
              <a:rPr lang="en-GB" dirty="0"/>
              <a:t>TANYA:  They should put him in the town square.  Next to King Arthur</a:t>
            </a:r>
            <a:r>
              <a:rPr lang="en-GB" dirty="0" smtClean="0"/>
              <a:t>.  </a:t>
            </a:r>
            <a:r>
              <a:rPr lang="en-GB" dirty="0" smtClean="0">
                <a:solidFill>
                  <a:srgbClr val="FF0000"/>
                </a:solidFill>
              </a:rPr>
              <a:t>Incongruity of juxtaposition of these two figures – one ancient, one modern – establishment and anti-establishment</a:t>
            </a:r>
            <a:endParaRPr lang="en-GB" dirty="0">
              <a:solidFill>
                <a:srgbClr val="FF0000"/>
              </a:solidFill>
            </a:endParaRPr>
          </a:p>
          <a:p>
            <a:pPr marL="0" indent="0">
              <a:buNone/>
            </a:pPr>
            <a:r>
              <a:rPr lang="en-GB" dirty="0"/>
              <a:t>PEA:  His arm round King Arthur and a fucking great </a:t>
            </a:r>
            <a:r>
              <a:rPr lang="en-GB" dirty="0" err="1"/>
              <a:t>spliff</a:t>
            </a:r>
            <a:r>
              <a:rPr lang="en-GB" dirty="0"/>
              <a:t> on the go</a:t>
            </a:r>
            <a:r>
              <a:rPr lang="en-GB" dirty="0" smtClean="0"/>
              <a:t>.  </a:t>
            </a:r>
            <a:r>
              <a:rPr lang="en-GB" dirty="0" smtClean="0">
                <a:solidFill>
                  <a:srgbClr val="FF0000"/>
                </a:solidFill>
              </a:rPr>
              <a:t>Incongruity of monarch and drugs</a:t>
            </a:r>
            <a:endParaRPr lang="en-GB" dirty="0">
              <a:solidFill>
                <a:srgbClr val="FF0000"/>
              </a:solidFill>
            </a:endParaRPr>
          </a:p>
          <a:p>
            <a:pPr marL="0" indent="0">
              <a:buNone/>
            </a:pPr>
            <a:r>
              <a:rPr lang="en-GB" dirty="0"/>
              <a:t>LEE:  “Johnny Byron.  Wiltshire’s Biggest </a:t>
            </a:r>
            <a:r>
              <a:rPr lang="en-GB" dirty="0" err="1"/>
              <a:t>Bullshitter</a:t>
            </a:r>
            <a:r>
              <a:rPr lang="en-GB" dirty="0" smtClean="0"/>
              <a:t>.” </a:t>
            </a:r>
            <a:r>
              <a:rPr lang="en-GB" dirty="0" smtClean="0">
                <a:solidFill>
                  <a:srgbClr val="FF0000"/>
                </a:solidFill>
              </a:rPr>
              <a:t>Parody of official language of the "blue plaque"</a:t>
            </a:r>
            <a:endParaRPr lang="en-GB" dirty="0">
              <a:solidFill>
                <a:srgbClr val="FF0000"/>
              </a:solidFill>
            </a:endParaRPr>
          </a:p>
          <a:p>
            <a:pPr marL="0" indent="0">
              <a:buNone/>
            </a:pPr>
            <a:endParaRPr lang="en-GB" dirty="0"/>
          </a:p>
          <a:p>
            <a:endParaRPr lang="en-GB" dirty="0"/>
          </a:p>
        </p:txBody>
      </p:sp>
    </p:spTree>
    <p:extLst>
      <p:ext uri="{BB962C8B-B14F-4D97-AF65-F5344CB8AC3E}">
        <p14:creationId xmlns:p14="http://schemas.microsoft.com/office/powerpoint/2010/main" val="4688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Comedic Language Features</a:t>
            </a:r>
          </a:p>
        </p:txBody>
      </p:sp>
      <p:sp>
        <p:nvSpPr>
          <p:cNvPr id="3" name="Content Placeholder 2"/>
          <p:cNvSpPr>
            <a:spLocks noGrp="1"/>
          </p:cNvSpPr>
          <p:nvPr>
            <p:ph idx="1"/>
          </p:nvPr>
        </p:nvSpPr>
        <p:spPr/>
        <p:txBody>
          <a:bodyPr>
            <a:normAutofit lnSpcReduction="10000"/>
          </a:bodyPr>
          <a:lstStyle/>
          <a:p>
            <a:r>
              <a:rPr lang="en-GB" dirty="0"/>
              <a:t>Hyperbole (exaggeration)</a:t>
            </a:r>
          </a:p>
          <a:p>
            <a:r>
              <a:rPr lang="en-GB" dirty="0"/>
              <a:t>Litotes (understatement)</a:t>
            </a:r>
          </a:p>
          <a:p>
            <a:r>
              <a:rPr lang="en-GB" dirty="0"/>
              <a:t>Incongruous juxtapositions (things put together that don’t naturally go together)</a:t>
            </a:r>
          </a:p>
          <a:p>
            <a:r>
              <a:rPr lang="en-GB" dirty="0"/>
              <a:t>Paronomasia (puns or word play)</a:t>
            </a:r>
          </a:p>
          <a:p>
            <a:r>
              <a:rPr lang="en-GB" dirty="0"/>
              <a:t>Parody of other styles </a:t>
            </a:r>
          </a:p>
          <a:p>
            <a:r>
              <a:rPr lang="en-GB" dirty="0"/>
              <a:t>Allusion to other texts</a:t>
            </a:r>
          </a:p>
          <a:p>
            <a:r>
              <a:rPr lang="en-GB" dirty="0"/>
              <a:t>Repetition</a:t>
            </a:r>
          </a:p>
          <a:p>
            <a:r>
              <a:rPr lang="en-GB" dirty="0"/>
              <a:t>Euphemism</a:t>
            </a:r>
          </a:p>
        </p:txBody>
      </p:sp>
    </p:spTree>
    <p:extLst>
      <p:ext uri="{BB962C8B-B14F-4D97-AF65-F5344CB8AC3E}">
        <p14:creationId xmlns:p14="http://schemas.microsoft.com/office/powerpoint/2010/main" val="238112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Analyse the following extract, examining how Butterworth uses comedic language…</a:t>
            </a:r>
            <a:endParaRPr lang="en-GB" dirty="0"/>
          </a:p>
        </p:txBody>
      </p:sp>
      <p:sp>
        <p:nvSpPr>
          <p:cNvPr id="3" name="Content Placeholder 2"/>
          <p:cNvSpPr>
            <a:spLocks noGrp="1"/>
          </p:cNvSpPr>
          <p:nvPr>
            <p:ph idx="1"/>
          </p:nvPr>
        </p:nvSpPr>
        <p:spPr>
          <a:xfrm>
            <a:off x="838200" y="1825625"/>
            <a:ext cx="10515600" cy="4938430"/>
          </a:xfrm>
        </p:spPr>
        <p:txBody>
          <a:bodyPr>
            <a:normAutofit fontScale="70000" lnSpcReduction="20000"/>
          </a:bodyPr>
          <a:lstStyle/>
          <a:p>
            <a:r>
              <a:rPr lang="en-GB" sz="3100" dirty="0" smtClean="0"/>
              <a:t>I went along.  I weren’t busy, so I snuck in the back in disguise.  You get a cup of tea.  Flapjack.  Then they all sit down on </a:t>
            </a:r>
            <a:r>
              <a:rPr lang="en-GB" sz="3100" dirty="0" err="1" smtClean="0"/>
              <a:t>foldy</a:t>
            </a:r>
            <a:r>
              <a:rPr lang="en-GB" sz="3100" dirty="0" smtClean="0"/>
              <a:t> chairs and go </a:t>
            </a:r>
            <a:r>
              <a:rPr lang="en-GB" sz="3100" dirty="0" err="1" smtClean="0"/>
              <a:t>beserk</a:t>
            </a:r>
            <a:r>
              <a:rPr lang="en-GB" sz="3100" dirty="0" smtClean="0"/>
              <a:t>.  All these normal-looking people screaming like banshees.  Snakes on their neck.  Weeping with rage.  Tearing their hair out.  Everyone gets very red in the face.  This one mum, Kelly </a:t>
            </a:r>
            <a:r>
              <a:rPr lang="en-GB" sz="3100" dirty="0" err="1" smtClean="0"/>
              <a:t>Wetherley</a:t>
            </a:r>
            <a:r>
              <a:rPr lang="en-GB" sz="3100" dirty="0" smtClean="0"/>
              <a:t>, she’s up there, red in the face, microphone, saying, ‘Johnny Byron is a filthy menace, Johnny Byron is a disgrace to </a:t>
            </a:r>
            <a:r>
              <a:rPr lang="en-GB" sz="3100" dirty="0" err="1" smtClean="0"/>
              <a:t>Flintock</a:t>
            </a:r>
            <a:r>
              <a:rPr lang="en-GB" sz="3100" dirty="0" smtClean="0"/>
              <a:t>,’ and I swear to Christ that I was shagging her only last June.  I painted her house.  Every time her husband went away she suddenly wanted her skirting boards seeing to.  Stairs.  Bedroom ceiling.  In fact I’d say I know her pretty well, and I’m here to tell you, she goes a lot redder in the face than what she did at that meeting.  That bedroom must’ve got sixteen coats.  I counted five or six others sprinkled around that hall.  I can’t help it if they can’t forget me.  You watch.  Four hundred yards down there, through them trees, across the brook, are seventy-eight brand-new houses.  Them houses is lovely, clean and spanking now.  But come two, three summers, couple hard winters, those </a:t>
            </a:r>
            <a:r>
              <a:rPr lang="en-GB" sz="3100" dirty="0" err="1" smtClean="0"/>
              <a:t>windows’ll</a:t>
            </a:r>
            <a:r>
              <a:rPr lang="en-GB" sz="3100" dirty="0" smtClean="0"/>
              <a:t> peel.  Doors. Ceilings.  Skirting boards.  Sooner or later those houses, trust me, those </a:t>
            </a:r>
            <a:r>
              <a:rPr lang="en-GB" sz="3100" dirty="0" err="1" smtClean="0"/>
              <a:t>houses’ll</a:t>
            </a:r>
            <a:r>
              <a:rPr lang="en-GB" sz="3100" dirty="0" smtClean="0"/>
              <a:t> need painting.  P 34</a:t>
            </a:r>
          </a:p>
          <a:p>
            <a:pPr marL="0" indent="0">
              <a:buNone/>
            </a:pPr>
            <a:r>
              <a:rPr lang="en-GB" dirty="0" smtClean="0"/>
              <a:t>What you can look for:  </a:t>
            </a:r>
            <a:r>
              <a:rPr lang="en-GB" dirty="0">
                <a:solidFill>
                  <a:srgbClr val="0070C0"/>
                </a:solidFill>
              </a:rPr>
              <a:t>Hyperbole (exaggeration</a:t>
            </a:r>
            <a:r>
              <a:rPr lang="en-GB" dirty="0" smtClean="0">
                <a:solidFill>
                  <a:srgbClr val="0070C0"/>
                </a:solidFill>
              </a:rPr>
              <a:t>). Litotes </a:t>
            </a:r>
            <a:r>
              <a:rPr lang="en-GB" dirty="0">
                <a:solidFill>
                  <a:srgbClr val="0070C0"/>
                </a:solidFill>
              </a:rPr>
              <a:t>(understatement</a:t>
            </a:r>
            <a:r>
              <a:rPr lang="en-GB" dirty="0" smtClean="0">
                <a:solidFill>
                  <a:srgbClr val="0070C0"/>
                </a:solidFill>
              </a:rPr>
              <a:t>). Incongruous </a:t>
            </a:r>
            <a:r>
              <a:rPr lang="en-GB" dirty="0">
                <a:solidFill>
                  <a:srgbClr val="0070C0"/>
                </a:solidFill>
              </a:rPr>
              <a:t>juxtapositions (things put together that don’t naturally go together</a:t>
            </a:r>
            <a:r>
              <a:rPr lang="en-GB" dirty="0" smtClean="0">
                <a:solidFill>
                  <a:srgbClr val="0070C0"/>
                </a:solidFill>
              </a:rPr>
              <a:t>). Paronomasia </a:t>
            </a:r>
            <a:r>
              <a:rPr lang="en-GB" dirty="0">
                <a:solidFill>
                  <a:srgbClr val="0070C0"/>
                </a:solidFill>
              </a:rPr>
              <a:t>(puns or word play</a:t>
            </a:r>
            <a:r>
              <a:rPr lang="en-GB" dirty="0" smtClean="0">
                <a:solidFill>
                  <a:srgbClr val="0070C0"/>
                </a:solidFill>
              </a:rPr>
              <a:t>). Parody </a:t>
            </a:r>
            <a:r>
              <a:rPr lang="en-GB" dirty="0">
                <a:solidFill>
                  <a:srgbClr val="0070C0"/>
                </a:solidFill>
              </a:rPr>
              <a:t>of other </a:t>
            </a:r>
            <a:r>
              <a:rPr lang="en-GB" dirty="0" smtClean="0">
                <a:solidFill>
                  <a:srgbClr val="0070C0"/>
                </a:solidFill>
              </a:rPr>
              <a:t>styles. Allusion </a:t>
            </a:r>
            <a:r>
              <a:rPr lang="en-GB" dirty="0">
                <a:solidFill>
                  <a:srgbClr val="0070C0"/>
                </a:solidFill>
              </a:rPr>
              <a:t>to other </a:t>
            </a:r>
            <a:r>
              <a:rPr lang="en-GB" dirty="0" smtClean="0">
                <a:solidFill>
                  <a:srgbClr val="0070C0"/>
                </a:solidFill>
              </a:rPr>
              <a:t>texts. Repetition. </a:t>
            </a:r>
            <a:r>
              <a:rPr lang="en-GB" smtClean="0">
                <a:solidFill>
                  <a:srgbClr val="0070C0"/>
                </a:solidFill>
              </a:rPr>
              <a:t>Euphemism</a:t>
            </a:r>
            <a:endParaRPr lang="en-GB" dirty="0"/>
          </a:p>
        </p:txBody>
      </p:sp>
    </p:spTree>
    <p:extLst>
      <p:ext uri="{BB962C8B-B14F-4D97-AF65-F5344CB8AC3E}">
        <p14:creationId xmlns:p14="http://schemas.microsoft.com/office/powerpoint/2010/main" val="2907648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Comedic Language Features</a:t>
            </a:r>
          </a:p>
        </p:txBody>
      </p:sp>
      <p:sp>
        <p:nvSpPr>
          <p:cNvPr id="3" name="Content Placeholder 2"/>
          <p:cNvSpPr>
            <a:spLocks noGrp="1"/>
          </p:cNvSpPr>
          <p:nvPr>
            <p:ph idx="1"/>
          </p:nvPr>
        </p:nvSpPr>
        <p:spPr/>
        <p:txBody>
          <a:bodyPr>
            <a:normAutofit fontScale="70000" lnSpcReduction="20000"/>
          </a:bodyPr>
          <a:lstStyle/>
          <a:p>
            <a:r>
              <a:rPr lang="en-GB" b="1" dirty="0"/>
              <a:t>Incongruous juxtaposition</a:t>
            </a:r>
            <a:r>
              <a:rPr lang="en-GB" dirty="0"/>
              <a:t>:  “</a:t>
            </a:r>
            <a:r>
              <a:rPr lang="en-GB" dirty="0" err="1"/>
              <a:t>foldy</a:t>
            </a:r>
            <a:r>
              <a:rPr lang="en-GB" dirty="0"/>
              <a:t> chairs” and “go </a:t>
            </a:r>
            <a:r>
              <a:rPr lang="en-GB" dirty="0" err="1"/>
              <a:t>beserk</a:t>
            </a:r>
            <a:r>
              <a:rPr lang="en-GB" dirty="0"/>
              <a:t>” – (the practical juxtaposed with an extreme emotion that suggests a lack of control)</a:t>
            </a:r>
          </a:p>
          <a:p>
            <a:r>
              <a:rPr lang="en-GB" b="1" dirty="0"/>
              <a:t>Allusion</a:t>
            </a:r>
            <a:r>
              <a:rPr lang="en-GB" dirty="0"/>
              <a:t> to Greek myth etc.  “snakes on their neck” – incongruity of all encompassing Greek myth with the villagers in the hall</a:t>
            </a:r>
          </a:p>
          <a:p>
            <a:r>
              <a:rPr lang="en-GB" b="1" dirty="0"/>
              <a:t>Hyperbole</a:t>
            </a:r>
            <a:r>
              <a:rPr lang="en-GB" dirty="0"/>
              <a:t>:  “weeping with rage.  Tearing their hair out.” followed by </a:t>
            </a:r>
            <a:r>
              <a:rPr lang="en-GB" b="1" dirty="0"/>
              <a:t>litotes</a:t>
            </a:r>
            <a:r>
              <a:rPr lang="en-GB" dirty="0"/>
              <a:t> “Everyone gets very red in the face”</a:t>
            </a:r>
          </a:p>
          <a:p>
            <a:r>
              <a:rPr lang="en-GB" b="1" dirty="0"/>
              <a:t>Incongruous juxtaposition</a:t>
            </a:r>
            <a:r>
              <a:rPr lang="en-GB" dirty="0"/>
              <a:t>:  “I swear to Christ I was shagging her…” (the sacred and the profane)</a:t>
            </a:r>
          </a:p>
          <a:p>
            <a:r>
              <a:rPr lang="en-GB" b="1" dirty="0"/>
              <a:t>Repetition</a:t>
            </a:r>
            <a:r>
              <a:rPr lang="en-GB" dirty="0"/>
              <a:t>:  “I painted her house”, “skirting boards seeing to” “sixteen coats” “those </a:t>
            </a:r>
            <a:r>
              <a:rPr lang="en-GB" dirty="0" err="1"/>
              <a:t>houses’ll</a:t>
            </a:r>
            <a:r>
              <a:rPr lang="en-GB" dirty="0"/>
              <a:t> need painting” “red in the face”, “red in the face” “lot redder in the face” – delayed resolution </a:t>
            </a:r>
          </a:p>
          <a:p>
            <a:r>
              <a:rPr lang="en-GB" b="1" dirty="0"/>
              <a:t>Euphemisms</a:t>
            </a:r>
            <a:r>
              <a:rPr lang="en-GB" dirty="0"/>
              <a:t>:  “seeing to” “sixteen coats” contrasts with the overtly taboo language that Johnny usually uses.</a:t>
            </a:r>
          </a:p>
          <a:p>
            <a:r>
              <a:rPr lang="en-GB" b="1" dirty="0"/>
              <a:t>Parody</a:t>
            </a:r>
            <a:r>
              <a:rPr lang="en-GB" dirty="0"/>
              <a:t> of Kelly </a:t>
            </a:r>
            <a:r>
              <a:rPr lang="en-GB" dirty="0" err="1"/>
              <a:t>Wetherley</a:t>
            </a:r>
            <a:r>
              <a:rPr lang="en-GB" dirty="0"/>
              <a:t> in the use of the direct speech:  “Johnny Byron is a filthy menace.  Johnny Byron is a disgrace to </a:t>
            </a:r>
            <a:r>
              <a:rPr lang="en-GB" dirty="0" err="1"/>
              <a:t>Flintock</a:t>
            </a:r>
            <a:r>
              <a:rPr lang="en-GB"/>
              <a:t>.”</a:t>
            </a:r>
            <a:endParaRPr lang="en-GB" dirty="0"/>
          </a:p>
        </p:txBody>
      </p:sp>
    </p:spTree>
    <p:extLst>
      <p:ext uri="{BB962C8B-B14F-4D97-AF65-F5344CB8AC3E}">
        <p14:creationId xmlns:p14="http://schemas.microsoft.com/office/powerpoint/2010/main" val="170357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Comedic language….</a:t>
            </a:r>
          </a:p>
        </p:txBody>
      </p:sp>
      <p:sp>
        <p:nvSpPr>
          <p:cNvPr id="3" name="Content Placeholder 2"/>
          <p:cNvSpPr>
            <a:spLocks noGrp="1"/>
          </p:cNvSpPr>
          <p:nvPr>
            <p:ph idx="1"/>
          </p:nvPr>
        </p:nvSpPr>
        <p:spPr/>
        <p:txBody>
          <a:bodyPr/>
          <a:lstStyle/>
          <a:p>
            <a:r>
              <a:rPr lang="en-GB" dirty="0"/>
              <a:t>Language turned on its head.  </a:t>
            </a:r>
          </a:p>
          <a:p>
            <a:endParaRPr lang="en-GB" dirty="0"/>
          </a:p>
          <a:p>
            <a:r>
              <a:rPr lang="en-GB" dirty="0"/>
              <a:t>Used subversively to disorientate us:  we laugh at Johnny’s adultery, we laugh at the villagers’ anger.</a:t>
            </a:r>
          </a:p>
          <a:p>
            <a:endParaRPr lang="en-GB" dirty="0"/>
          </a:p>
          <a:p>
            <a:r>
              <a:rPr lang="en-GB" dirty="0"/>
              <a:t>“Giddy language” according to </a:t>
            </a:r>
            <a:r>
              <a:rPr lang="en-GB" dirty="0" err="1"/>
              <a:t>Keirnan</a:t>
            </a:r>
            <a:r>
              <a:rPr lang="en-GB" dirty="0"/>
              <a:t> Ryan:    “the dialogue is free to dance, however dark and painful the realities that lie beneath it.”</a:t>
            </a:r>
          </a:p>
          <a:p>
            <a:endParaRPr lang="en-GB" dirty="0"/>
          </a:p>
        </p:txBody>
      </p:sp>
    </p:spTree>
    <p:extLst>
      <p:ext uri="{BB962C8B-B14F-4D97-AF65-F5344CB8AC3E}">
        <p14:creationId xmlns:p14="http://schemas.microsoft.com/office/powerpoint/2010/main" val="95891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Task:</a:t>
            </a:r>
          </a:p>
        </p:txBody>
      </p:sp>
      <p:sp>
        <p:nvSpPr>
          <p:cNvPr id="3" name="Content Placeholder 2"/>
          <p:cNvSpPr>
            <a:spLocks noGrp="1"/>
          </p:cNvSpPr>
          <p:nvPr>
            <p:ph idx="1"/>
          </p:nvPr>
        </p:nvSpPr>
        <p:spPr/>
        <p:txBody>
          <a:bodyPr/>
          <a:lstStyle/>
          <a:p>
            <a:pPr marL="0" indent="0">
              <a:buNone/>
            </a:pPr>
            <a:r>
              <a:rPr lang="en-GB" dirty="0"/>
              <a:t>You are responsible for one page (allocated to you)</a:t>
            </a:r>
          </a:p>
          <a:p>
            <a:pPr marL="0" indent="0">
              <a:buNone/>
            </a:pPr>
            <a:r>
              <a:rPr lang="en-GB" dirty="0"/>
              <a:t>You should identify the central quote on your page, </a:t>
            </a:r>
            <a:r>
              <a:rPr lang="en-GB" dirty="0" smtClean="0">
                <a:solidFill>
                  <a:srgbClr val="FF0000"/>
                </a:solidFill>
              </a:rPr>
              <a:t>explaining why you have chosen it.  </a:t>
            </a:r>
            <a:r>
              <a:rPr lang="en-GB" dirty="0" smtClean="0"/>
              <a:t>You should analyse </a:t>
            </a:r>
            <a:r>
              <a:rPr lang="en-GB" dirty="0"/>
              <a:t>it from a </a:t>
            </a:r>
          </a:p>
          <a:p>
            <a:r>
              <a:rPr lang="en-GB" dirty="0"/>
              <a:t>Stylistic perspective</a:t>
            </a:r>
          </a:p>
          <a:p>
            <a:r>
              <a:rPr lang="en-GB" dirty="0"/>
              <a:t>Dramatic perspective</a:t>
            </a:r>
          </a:p>
          <a:p>
            <a:r>
              <a:rPr lang="en-GB" dirty="0"/>
              <a:t>In terms of your contextual knowledge about comedic conventions and language</a:t>
            </a:r>
          </a:p>
          <a:p>
            <a:r>
              <a:rPr lang="en-GB" dirty="0"/>
              <a:t>Its relevance to the play as a whole. (thematic focus</a:t>
            </a:r>
            <a:r>
              <a:rPr lang="en-GB" dirty="0" smtClean="0"/>
              <a:t>)</a:t>
            </a:r>
          </a:p>
          <a:p>
            <a:r>
              <a:rPr lang="en-GB" dirty="0" smtClean="0"/>
              <a:t>p 23, p 24, p25, p 26, p 27, p 28, p 29, p 30, p 31, p 32, p 33, p 34</a:t>
            </a:r>
            <a:endParaRPr lang="en-GB" dirty="0"/>
          </a:p>
        </p:txBody>
      </p:sp>
    </p:spTree>
    <p:extLst>
      <p:ext uri="{BB962C8B-B14F-4D97-AF65-F5344CB8AC3E}">
        <p14:creationId xmlns:p14="http://schemas.microsoft.com/office/powerpoint/2010/main" val="3013858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pp 34 - 35</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Echo of the comedic convention of putting on a disguise:  </a:t>
            </a:r>
            <a:r>
              <a:rPr lang="en-GB" i="1" dirty="0" smtClean="0"/>
              <a:t>Enter Wesley, dressed as a </a:t>
            </a:r>
            <a:r>
              <a:rPr lang="en-GB" i="1" dirty="0" err="1" smtClean="0"/>
              <a:t>morris</a:t>
            </a:r>
            <a:r>
              <a:rPr lang="en-GB" i="1" dirty="0" smtClean="0"/>
              <a:t> dancer.</a:t>
            </a:r>
          </a:p>
          <a:p>
            <a:r>
              <a:rPr lang="en-GB" dirty="0" smtClean="0"/>
              <a:t>"It's a long story … I got roped in" – a characteristic feature of Wesley's speech is his use of cliché.  Repeated on p 35.</a:t>
            </a:r>
          </a:p>
          <a:p>
            <a:r>
              <a:rPr lang="en-GB" dirty="0" smtClean="0"/>
              <a:t>p 35 Use of first person plural by Wesley – suggesting a community beyond Rooster's Wood.  </a:t>
            </a:r>
          </a:p>
          <a:p>
            <a:r>
              <a:rPr lang="en-GB" dirty="0" smtClean="0"/>
              <a:t>p 35  Wesley claims to be a part of a different group ("The </a:t>
            </a:r>
            <a:r>
              <a:rPr lang="en-GB" dirty="0" err="1" smtClean="0"/>
              <a:t>Flintock</a:t>
            </a:r>
            <a:r>
              <a:rPr lang="en-GB" dirty="0" smtClean="0"/>
              <a:t> Men") – this is questioned by his friends.  Their scorn is borne out by the fact that this is a newly established group, formed by the brewery.</a:t>
            </a:r>
          </a:p>
          <a:p>
            <a:r>
              <a:rPr lang="en-GB" dirty="0" smtClean="0"/>
              <a:t>p 35 Mixed register in Wesley's speech of informality ("It's bollocks, really.") and a learned discourse ("it connotes fertility and the hunt.")  He adopts the brewery's discourse later in "Point-of-sale material").  Wesley is controlled by the pub ("it's out of my hands"), and this is reflected in the way that he unquestioningly adopts the brewer's discourse.</a:t>
            </a:r>
          </a:p>
          <a:p>
            <a:r>
              <a:rPr lang="en-GB" dirty="0" smtClean="0"/>
              <a:t>  </a:t>
            </a:r>
          </a:p>
          <a:p>
            <a:endParaRPr lang="en-GB" dirty="0" smtClean="0"/>
          </a:p>
          <a:p>
            <a:endParaRPr lang="en-GB" dirty="0"/>
          </a:p>
        </p:txBody>
      </p:sp>
    </p:spTree>
    <p:extLst>
      <p:ext uri="{BB962C8B-B14F-4D97-AF65-F5344CB8AC3E}">
        <p14:creationId xmlns:p14="http://schemas.microsoft.com/office/powerpoint/2010/main" val="8737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 36 - 37</a:t>
            </a:r>
            <a:endParaRPr lang="en-GB" dirty="0"/>
          </a:p>
        </p:txBody>
      </p:sp>
      <p:sp>
        <p:nvSpPr>
          <p:cNvPr id="3" name="Content Placeholder 2"/>
          <p:cNvSpPr>
            <a:spLocks noGrp="1"/>
          </p:cNvSpPr>
          <p:nvPr>
            <p:ph idx="1"/>
          </p:nvPr>
        </p:nvSpPr>
        <p:spPr/>
        <p:txBody>
          <a:bodyPr>
            <a:normAutofit lnSpcReduction="10000"/>
          </a:bodyPr>
          <a:lstStyle/>
          <a:p>
            <a:r>
              <a:rPr lang="en-GB" dirty="0" smtClean="0"/>
              <a:t>Sense of community and unity, as the others sense that Wesley needs to speak in private ("Right, I'm off" </a:t>
            </a:r>
            <a:r>
              <a:rPr lang="en-GB" dirty="0" err="1" smtClean="0"/>
              <a:t>etc</a:t>
            </a:r>
            <a:r>
              <a:rPr lang="en-GB" dirty="0" smtClean="0"/>
              <a:t>)</a:t>
            </a:r>
          </a:p>
          <a:p>
            <a:r>
              <a:rPr lang="en-GB" dirty="0" smtClean="0"/>
              <a:t>Repetition of DJ conversation of p 17 – lexical and syntactical parallelism ("No he's not…. He's not.)</a:t>
            </a:r>
          </a:p>
          <a:p>
            <a:r>
              <a:rPr lang="en-GB" dirty="0" smtClean="0"/>
              <a:t>Stichomythic exchange indicates closeness of characters ("Get lost?//"crash?// "Have  a fight" </a:t>
            </a:r>
            <a:r>
              <a:rPr lang="en-GB" dirty="0" err="1" smtClean="0"/>
              <a:t>etc</a:t>
            </a:r>
            <a:r>
              <a:rPr lang="en-GB" dirty="0" smtClean="0"/>
              <a:t>)</a:t>
            </a:r>
          </a:p>
          <a:p>
            <a:r>
              <a:rPr lang="en-GB" dirty="0" smtClean="0"/>
              <a:t>Paronomasia of "over" and "under"</a:t>
            </a:r>
          </a:p>
          <a:p>
            <a:r>
              <a:rPr lang="en-GB" dirty="0" smtClean="0"/>
              <a:t>Repeated reference to the young as "rats" "vermin", now "cheeky moo" – impression of numbers of them- a herd or plague – something unwelcome.</a:t>
            </a:r>
            <a:endParaRPr lang="en-GB" dirty="0"/>
          </a:p>
        </p:txBody>
      </p:sp>
    </p:spTree>
    <p:extLst>
      <p:ext uri="{BB962C8B-B14F-4D97-AF65-F5344CB8AC3E}">
        <p14:creationId xmlns:p14="http://schemas.microsoft.com/office/powerpoint/2010/main" val="188804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p38 - 39</a:t>
            </a:r>
            <a:endParaRPr lang="en-GB" dirty="0"/>
          </a:p>
        </p:txBody>
      </p:sp>
      <p:sp>
        <p:nvSpPr>
          <p:cNvPr id="3" name="Content Placeholder 2"/>
          <p:cNvSpPr>
            <a:spLocks noGrp="1"/>
          </p:cNvSpPr>
          <p:nvPr>
            <p:ph idx="1"/>
          </p:nvPr>
        </p:nvSpPr>
        <p:spPr/>
        <p:txBody>
          <a:bodyPr/>
          <a:lstStyle/>
          <a:p>
            <a:r>
              <a:rPr lang="en-GB" dirty="0" smtClean="0"/>
              <a:t>p 38 Military reference ("Spitfire flyby")</a:t>
            </a:r>
          </a:p>
          <a:p>
            <a:r>
              <a:rPr lang="en-GB" dirty="0" smtClean="0"/>
              <a:t>p 38 Dialect evident throughout ("</a:t>
            </a:r>
            <a:r>
              <a:rPr lang="en-GB" dirty="0" err="1" smtClean="0"/>
              <a:t>Laters</a:t>
            </a:r>
            <a:r>
              <a:rPr lang="en-GB" dirty="0" smtClean="0"/>
              <a:t>.")</a:t>
            </a:r>
          </a:p>
          <a:p>
            <a:r>
              <a:rPr lang="en-GB" dirty="0" smtClean="0"/>
              <a:t>p 38 Subject specific lexis ("gram" "chalk" "whizz" "bluey") – a shared knowledge, indicating the closeness of the group</a:t>
            </a:r>
          </a:p>
          <a:p>
            <a:r>
              <a:rPr lang="en-GB" dirty="0" smtClean="0"/>
              <a:t>p 39 Incongruity of using a tortoise as payment – perhaps appropriate for this anarchic world</a:t>
            </a:r>
          </a:p>
          <a:p>
            <a:r>
              <a:rPr lang="en-GB" dirty="0" smtClean="0"/>
              <a:t>p 39 Johnny's mix of register "sunk this economy" (formal) prefaced with non-standard use of adverb "what".  (informal)</a:t>
            </a:r>
            <a:endParaRPr lang="en-GB" dirty="0"/>
          </a:p>
        </p:txBody>
      </p:sp>
    </p:spTree>
    <p:extLst>
      <p:ext uri="{BB962C8B-B14F-4D97-AF65-F5344CB8AC3E}">
        <p14:creationId xmlns:p14="http://schemas.microsoft.com/office/powerpoint/2010/main" val="191924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1" name="Picture 7" descr="http://image.slidesharecdn.com/thegreenworld-extendedversion-121026034411-phpapp01/95/slide-3-638.jpg?1351241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093" y="365125"/>
            <a:ext cx="6067425" cy="34194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8" descr="http://image.slidesharecdn.com/thegreenworld-extendedversion-121026034411-phpapp01/95/slide-4-638.jpg?1351241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878" y="3784600"/>
            <a:ext cx="5924550" cy="26193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739744" y="1365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Mangal"/>
              </a:rPr>
              <a:t>“</a:t>
            </a:r>
            <a:r>
              <a:rPr kumimoji="0" lang="en-GB" altLang="en-US" sz="2000" b="1" i="0" u="none" strike="noStrike" cap="none" normalizeH="0" baseline="0" dirty="0" smtClean="0">
                <a:ln>
                  <a:noFill/>
                </a:ln>
                <a:solidFill>
                  <a:schemeClr val="tx1"/>
                </a:solidFill>
                <a:effectLst/>
                <a:latin typeface="Isabelle"/>
                <a:ea typeface="Calibri" panose="020F0502020204030204" pitchFamily="34" charset="0"/>
                <a:cs typeface="Mangal"/>
              </a:rPr>
              <a:t>The Green World</a:t>
            </a:r>
            <a:r>
              <a:rPr kumimoji="0" lang="en-GB"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Mangal"/>
              </a:rPr>
              <a:t>”</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1297093" y="3784600"/>
            <a:ext cx="12192000" cy="0"/>
          </a:xfrm>
          <a:prstGeom prst="rect">
            <a:avLst/>
          </a:prstGeom>
          <a:solidFill>
            <a:srgbClr val="4C49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1297093" y="6403975"/>
            <a:ext cx="12192000" cy="0"/>
          </a:xfrm>
          <a:prstGeom prst="rect">
            <a:avLst/>
          </a:prstGeom>
          <a:solidFill>
            <a:srgbClr val="4C494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8"/>
          <p:cNvSpPr>
            <a:spLocks noChangeArrowheads="1"/>
          </p:cNvSpPr>
          <p:nvPr/>
        </p:nvSpPr>
        <p:spPr bwMode="auto">
          <a:xfrm>
            <a:off x="1297093" y="6403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smtClean="0">
              <a:ln>
                <a:noFill/>
              </a:ln>
              <a:solidFill>
                <a:schemeClr val="tx1"/>
              </a:solidFill>
              <a:effectLst/>
              <a:ea typeface="Calibri" panose="020F0502020204030204" pitchFamily="34" charset="0"/>
              <a:cs typeface="Manga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Mangal"/>
              </a:rPr>
              <a:t/>
            </a:r>
            <a:br>
              <a:rPr kumimoji="0" lang="en-GB"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Mangal"/>
              </a:rPr>
            </a:br>
            <a:endParaRPr kumimoji="0" lang="en-GB"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 Box 1"/>
          <p:cNvSpPr txBox="1">
            <a:spLocks noGrp="1" noChangeArrowheads="1"/>
          </p:cNvSpPr>
          <p:nvPr>
            <p:ph idx="1"/>
          </p:nvPr>
        </p:nvSpPr>
        <p:spPr bwMode="auto">
          <a:xfrm>
            <a:off x="7823411" y="902516"/>
            <a:ext cx="3028406" cy="43513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Mangal"/>
              </a:rPr>
              <a:t>There is a movement from the tyranny of the everyday social world to a magical, natural realm in which festive play renews society, inhibitions are lifted and new identities are found.  The ritual of death and revival is the fundamental drama of the “Green World”.</a:t>
            </a:r>
            <a:endParaRPr kumimoji="0" lang="hi-IN"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0157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Green World</a:t>
            </a:r>
          </a:p>
        </p:txBody>
      </p:sp>
      <p:sp>
        <p:nvSpPr>
          <p:cNvPr id="3" name="Content Placeholder 2"/>
          <p:cNvSpPr>
            <a:spLocks noGrp="1"/>
          </p:cNvSpPr>
          <p:nvPr>
            <p:ph idx="1"/>
          </p:nvPr>
        </p:nvSpPr>
        <p:spPr/>
        <p:txBody>
          <a:bodyPr/>
          <a:lstStyle/>
          <a:p>
            <a:endParaRPr lang="en-GB" dirty="0"/>
          </a:p>
        </p:txBody>
      </p:sp>
      <p:pic>
        <p:nvPicPr>
          <p:cNvPr id="4" name="Content Placeholder 3" descr="images (2).jpg"/>
          <p:cNvPicPr>
            <a:picLocks noChangeAspect="1"/>
          </p:cNvPicPr>
          <p:nvPr/>
        </p:nvPicPr>
        <p:blipFill>
          <a:blip r:embed="rId2" cstate="print"/>
          <a:stretch>
            <a:fillRect/>
          </a:stretch>
        </p:blipFill>
        <p:spPr>
          <a:xfrm>
            <a:off x="2101037" y="1324973"/>
            <a:ext cx="7198877" cy="4851990"/>
          </a:xfrm>
          <a:prstGeom prst="rect">
            <a:avLst/>
          </a:prstGeom>
        </p:spPr>
      </p:pic>
    </p:spTree>
    <p:extLst>
      <p:ext uri="{BB962C8B-B14F-4D97-AF65-F5344CB8AC3E}">
        <p14:creationId xmlns:p14="http://schemas.microsoft.com/office/powerpoint/2010/main" val="520213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233809" y="1884480"/>
            <a:ext cx="9579194" cy="4223510"/>
          </a:xfrm>
          <a:prstGeom prst="rect">
            <a:avLst/>
          </a:prstGeom>
        </p:spPr>
      </p:pic>
    </p:spTree>
    <p:extLst>
      <p:ext uri="{BB962C8B-B14F-4D97-AF65-F5344CB8AC3E}">
        <p14:creationId xmlns:p14="http://schemas.microsoft.com/office/powerpoint/2010/main" val="955540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http://image.slidesharecdn.com/thegreenworld-extendedversion-121026034411-phpapp01/95/slide-3-638.jpg?1351241121"/>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46554" y="1690688"/>
            <a:ext cx="8744505" cy="4470415"/>
          </a:xfrm>
          <a:prstGeom prst="rect">
            <a:avLst/>
          </a:prstGeom>
          <a:noFill/>
          <a:ln w="9525">
            <a:noFill/>
            <a:miter lim="800000"/>
            <a:headEnd/>
            <a:tailEnd/>
          </a:ln>
        </p:spPr>
      </p:pic>
    </p:spTree>
    <p:extLst>
      <p:ext uri="{BB962C8B-B14F-4D97-AF65-F5344CB8AC3E}">
        <p14:creationId xmlns:p14="http://schemas.microsoft.com/office/powerpoint/2010/main" val="348066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Frosty"/>
                <a:ea typeface="Times New Roman" panose="02020603050405020304" pitchFamily="18" charset="0"/>
                <a:cs typeface="Arial" panose="020B0604020202020204" pitchFamily="34" charset="0"/>
              </a:rPr>
              <a:t>The </a:t>
            </a:r>
            <a:r>
              <a:rPr lang="en-US" altLang="en-US" dirty="0" err="1">
                <a:latin typeface="Frosty"/>
                <a:ea typeface="Times New Roman" panose="02020603050405020304" pitchFamily="18" charset="0"/>
                <a:cs typeface="Arial" panose="020B0604020202020204" pitchFamily="34" charset="0"/>
              </a:rPr>
              <a:t>Carnivalesque</a:t>
            </a:r>
            <a:r>
              <a:rPr lang="en-US" altLang="en-US" sz="2800" dirty="0">
                <a:ea typeface="Times New Roman" panose="02020603050405020304" pitchFamily="18" charset="0"/>
              </a:rPr>
              <a:t/>
            </a:r>
            <a:br>
              <a:rPr lang="en-US" altLang="en-US" sz="2800" dirty="0">
                <a:ea typeface="Times New Roman" panose="02020603050405020304" pitchFamily="18" charset="0"/>
              </a:rPr>
            </a:br>
            <a:endParaRPr lang="en-GB" dirty="0"/>
          </a:p>
        </p:txBody>
      </p:sp>
      <p:sp>
        <p:nvSpPr>
          <p:cNvPr id="3" name="Content Placeholder 2"/>
          <p:cNvSpPr>
            <a:spLocks noGrp="1"/>
          </p:cNvSpPr>
          <p:nvPr>
            <p:ph idx="1"/>
          </p:nvPr>
        </p:nvSpPr>
        <p:spPr>
          <a:xfrm>
            <a:off x="838200" y="1426937"/>
            <a:ext cx="10515600" cy="4351338"/>
          </a:xfrm>
        </p:spPr>
        <p:txBody>
          <a:bodyPr>
            <a:normAutofit/>
          </a:bodyPr>
          <a:lstStyle/>
          <a:p>
            <a:pPr marL="0" lvl="0" indent="0" eaLnBrk="0" fontAlgn="base" hangingPunct="0">
              <a:lnSpc>
                <a:spcPct val="100000"/>
              </a:lnSpc>
              <a:spcBef>
                <a:spcPct val="0"/>
              </a:spcBef>
              <a:spcAft>
                <a:spcPct val="0"/>
              </a:spcAft>
              <a:buNone/>
            </a:pPr>
            <a:r>
              <a:rPr lang="en-US" altLang="en-US" sz="1200" dirty="0">
                <a:latin typeface="Arial" panose="020B0604020202020204" pitchFamily="34" charset="0"/>
                <a:ea typeface="Times New Roman" panose="02020603050405020304" pitchFamily="18" charset="0"/>
                <a:cs typeface="Arial" panose="020B0604020202020204" pitchFamily="34" charset="0"/>
              </a:rPr>
              <a:t>Mikhail Bakhtin's four categories of the </a:t>
            </a:r>
            <a:r>
              <a:rPr lang="en-US" altLang="en-US" sz="1200" dirty="0" err="1">
                <a:latin typeface="Arial" panose="020B0604020202020204" pitchFamily="34" charset="0"/>
                <a:ea typeface="Times New Roman" panose="02020603050405020304" pitchFamily="18" charset="0"/>
                <a:cs typeface="Arial" panose="020B0604020202020204" pitchFamily="34" charset="0"/>
              </a:rPr>
              <a:t>carnivalistic</a:t>
            </a:r>
            <a:r>
              <a:rPr lang="en-US" altLang="en-US" sz="1200" dirty="0">
                <a:latin typeface="Arial" panose="020B0604020202020204" pitchFamily="34" charset="0"/>
                <a:ea typeface="Times New Roman" panose="02020603050405020304" pitchFamily="18" charset="0"/>
                <a:cs typeface="Arial" panose="020B0604020202020204" pitchFamily="34" charset="0"/>
              </a:rPr>
              <a:t> sense of the world: </a:t>
            </a:r>
            <a:endParaRPr lang="en-US" altLang="en-US" sz="1200" dirty="0" smtClean="0">
              <a:latin typeface="Arial" panose="020B0604020202020204" pitchFamily="34"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None/>
            </a:pPr>
            <a:endParaRPr lang="en-GB" altLang="en-US" sz="1200" dirty="0"/>
          </a:p>
          <a:p>
            <a:pPr marL="0" lvl="0" indent="0" eaLnBrk="0" fontAlgn="base" hangingPunct="0">
              <a:lnSpc>
                <a:spcPct val="100000"/>
              </a:lnSpc>
              <a:spcBef>
                <a:spcPct val="0"/>
              </a:spcBef>
              <a:spcAft>
                <a:spcPct val="0"/>
              </a:spcAft>
              <a:buNone/>
            </a:pPr>
            <a:r>
              <a:rPr lang="en-US" altLang="en-US" sz="1200" dirty="0">
                <a:latin typeface="Arial" panose="020B0604020202020204" pitchFamily="34" charset="0"/>
                <a:ea typeface="Times New Roman" panose="02020603050405020304" pitchFamily="18" charset="0"/>
                <a:cs typeface="Arial" panose="020B0604020202020204" pitchFamily="34" charset="0"/>
              </a:rPr>
              <a:t>1. </a:t>
            </a:r>
            <a:r>
              <a:rPr lang="en-US" altLang="en-US" sz="1200" b="1" i="1" dirty="0">
                <a:latin typeface="Arial" panose="020B0604020202020204" pitchFamily="34" charset="0"/>
                <a:ea typeface="Times New Roman" panose="02020603050405020304" pitchFamily="18" charset="0"/>
                <a:cs typeface="Arial" panose="020B0604020202020204" pitchFamily="34" charset="0"/>
              </a:rPr>
              <a:t>Familiar and free interaction between people</a:t>
            </a:r>
            <a:r>
              <a:rPr lang="en-US" altLang="en-US" sz="1200" b="1" dirty="0">
                <a:latin typeface="Arial" panose="020B0604020202020204" pitchFamily="34" charset="0"/>
                <a:ea typeface="Times New Roman" panose="02020603050405020304" pitchFamily="18" charset="0"/>
                <a:cs typeface="Arial" panose="020B0604020202020204" pitchFamily="34" charset="0"/>
              </a:rPr>
              <a:t>:</a:t>
            </a:r>
            <a:r>
              <a:rPr lang="en-US" altLang="en-US" sz="1200" dirty="0">
                <a:latin typeface="Arial" panose="020B0604020202020204" pitchFamily="34" charset="0"/>
                <a:ea typeface="Times New Roman" panose="02020603050405020304" pitchFamily="18" charset="0"/>
                <a:cs typeface="Arial" panose="020B0604020202020204" pitchFamily="34" charset="0"/>
              </a:rPr>
              <a:t> carnival often brought the unlikely of people together and encouraged the interaction and free expression of themselves in unity. </a:t>
            </a:r>
            <a:endParaRPr lang="en-US" altLang="en-US" sz="1200" dirty="0">
              <a:ea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1200" dirty="0">
                <a:latin typeface="Arial" panose="020B0604020202020204" pitchFamily="34" charset="0"/>
                <a:ea typeface="Times New Roman" panose="02020603050405020304" pitchFamily="18" charset="0"/>
                <a:cs typeface="Arial" panose="020B0604020202020204" pitchFamily="34" charset="0"/>
              </a:rPr>
              <a:t>2. </a:t>
            </a:r>
            <a:r>
              <a:rPr lang="en-US" altLang="en-US" sz="1200" b="1" i="1" dirty="0">
                <a:latin typeface="Arial" panose="020B0604020202020204" pitchFamily="34" charset="0"/>
                <a:ea typeface="Times New Roman" panose="02020603050405020304" pitchFamily="18" charset="0"/>
                <a:cs typeface="Arial" panose="020B0604020202020204" pitchFamily="34" charset="0"/>
              </a:rPr>
              <a:t>Eccentric </a:t>
            </a:r>
            <a:r>
              <a:rPr lang="en-US" altLang="en-US" sz="1200" b="1" i="1" dirty="0" err="1">
                <a:latin typeface="Arial" panose="020B0604020202020204" pitchFamily="34" charset="0"/>
                <a:ea typeface="Times New Roman" panose="02020603050405020304" pitchFamily="18" charset="0"/>
                <a:cs typeface="Arial" panose="020B0604020202020204" pitchFamily="34" charset="0"/>
              </a:rPr>
              <a:t>behaviour</a:t>
            </a:r>
            <a:r>
              <a:rPr lang="en-US" altLang="en-US" sz="1200" b="1" dirty="0">
                <a:latin typeface="Arial" panose="020B0604020202020204" pitchFamily="34" charset="0"/>
                <a:ea typeface="Times New Roman" panose="02020603050405020304" pitchFamily="18" charset="0"/>
                <a:cs typeface="Arial" panose="020B0604020202020204" pitchFamily="34" charset="0"/>
              </a:rPr>
              <a:t>:</a:t>
            </a:r>
            <a:r>
              <a:rPr lang="en-US" altLang="en-US" sz="1200" dirty="0">
                <a:latin typeface="Arial" panose="020B0604020202020204" pitchFamily="34" charset="0"/>
                <a:ea typeface="Times New Roman" panose="02020603050405020304" pitchFamily="18" charset="0"/>
                <a:cs typeface="Arial" panose="020B0604020202020204" pitchFamily="34" charset="0"/>
              </a:rPr>
              <a:t> unacceptable </a:t>
            </a:r>
            <a:r>
              <a:rPr lang="en-US" altLang="en-US" sz="1200" dirty="0" err="1">
                <a:latin typeface="Arial" panose="020B0604020202020204" pitchFamily="34" charset="0"/>
                <a:ea typeface="Times New Roman" panose="02020603050405020304" pitchFamily="18" charset="0"/>
                <a:cs typeface="Arial" panose="020B0604020202020204" pitchFamily="34" charset="0"/>
              </a:rPr>
              <a:t>behaviour</a:t>
            </a:r>
            <a:r>
              <a:rPr lang="en-US" altLang="en-US" sz="1200" dirty="0">
                <a:latin typeface="Arial" panose="020B0604020202020204" pitchFamily="34" charset="0"/>
                <a:ea typeface="Times New Roman" panose="02020603050405020304" pitchFamily="18" charset="0"/>
                <a:cs typeface="Arial" panose="020B0604020202020204" pitchFamily="34" charset="0"/>
              </a:rPr>
              <a:t> is welcomed and accepted in carnival, and one's natural </a:t>
            </a:r>
            <a:r>
              <a:rPr lang="en-US" altLang="en-US" sz="1200" dirty="0" err="1">
                <a:latin typeface="Arial" panose="020B0604020202020204" pitchFamily="34" charset="0"/>
                <a:ea typeface="Times New Roman" panose="02020603050405020304" pitchFamily="18" charset="0"/>
                <a:cs typeface="Arial" panose="020B0604020202020204" pitchFamily="34" charset="0"/>
              </a:rPr>
              <a:t>behaviour</a:t>
            </a:r>
            <a:r>
              <a:rPr lang="en-US" altLang="en-US" sz="1200" dirty="0">
                <a:latin typeface="Arial" panose="020B0604020202020204" pitchFamily="34" charset="0"/>
                <a:ea typeface="Times New Roman" panose="02020603050405020304" pitchFamily="18" charset="0"/>
                <a:cs typeface="Arial" panose="020B0604020202020204" pitchFamily="34" charset="0"/>
              </a:rPr>
              <a:t> can be revealed without the consequences. </a:t>
            </a:r>
            <a:endParaRPr lang="en-US" altLang="en-US" sz="1200" dirty="0">
              <a:ea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1200" dirty="0">
                <a:latin typeface="Arial" panose="020B0604020202020204" pitchFamily="34" charset="0"/>
                <a:ea typeface="Times New Roman" panose="02020603050405020304" pitchFamily="18" charset="0"/>
                <a:cs typeface="Arial" panose="020B0604020202020204" pitchFamily="34" charset="0"/>
              </a:rPr>
              <a:t>3.</a:t>
            </a:r>
            <a:r>
              <a:rPr lang="en-US" altLang="en-US" sz="1200" b="1" i="1" dirty="0">
                <a:latin typeface="Arial" panose="020B0604020202020204" pitchFamily="34" charset="0"/>
                <a:ea typeface="Times New Roman" panose="02020603050405020304" pitchFamily="18" charset="0"/>
                <a:cs typeface="Arial" panose="020B0604020202020204" pitchFamily="34" charset="0"/>
              </a:rPr>
              <a:t>Carnivalistic misalliances</a:t>
            </a:r>
            <a:r>
              <a:rPr lang="en-US" altLang="en-US" sz="1200" b="1" dirty="0">
                <a:latin typeface="Arial" panose="020B0604020202020204" pitchFamily="34" charset="0"/>
                <a:ea typeface="Times New Roman" panose="02020603050405020304" pitchFamily="18" charset="0"/>
                <a:cs typeface="Arial" panose="020B0604020202020204" pitchFamily="34" charset="0"/>
              </a:rPr>
              <a:t>:</a:t>
            </a:r>
            <a:r>
              <a:rPr lang="en-US" altLang="en-US" sz="1200" dirty="0">
                <a:latin typeface="Arial" panose="020B0604020202020204" pitchFamily="34" charset="0"/>
                <a:ea typeface="Times New Roman" panose="02020603050405020304" pitchFamily="18" charset="0"/>
                <a:cs typeface="Arial" panose="020B0604020202020204" pitchFamily="34" charset="0"/>
              </a:rPr>
              <a:t> familiar and free format of carnival allows everything that may normally be separated to reunite- Heaven and Hell, the young and the old, etc. </a:t>
            </a:r>
            <a:endParaRPr lang="en-US" altLang="en-US" sz="1200" dirty="0">
              <a:ea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sz="1200" dirty="0">
                <a:latin typeface="Arial" panose="020B0604020202020204" pitchFamily="34" charset="0"/>
                <a:ea typeface="Times New Roman" panose="02020603050405020304" pitchFamily="18" charset="0"/>
                <a:cs typeface="Arial" panose="020B0604020202020204" pitchFamily="34" charset="0"/>
              </a:rPr>
              <a:t>4. </a:t>
            </a:r>
            <a:r>
              <a:rPr lang="en-US" altLang="en-US" sz="1200" b="1" i="1" dirty="0">
                <a:latin typeface="Arial" panose="020B0604020202020204" pitchFamily="34" charset="0"/>
                <a:ea typeface="Times New Roman" panose="02020603050405020304" pitchFamily="18" charset="0"/>
                <a:cs typeface="Arial" panose="020B0604020202020204" pitchFamily="34" charset="0"/>
              </a:rPr>
              <a:t>Sacrilegious</a:t>
            </a:r>
            <a:r>
              <a:rPr lang="en-US" altLang="en-US" sz="1200" b="1" dirty="0">
                <a:latin typeface="Arial" panose="020B0604020202020204" pitchFamily="34" charset="0"/>
                <a:ea typeface="Times New Roman" panose="02020603050405020304" pitchFamily="18" charset="0"/>
                <a:cs typeface="Arial" panose="020B0604020202020204" pitchFamily="34" charset="0"/>
              </a:rPr>
              <a:t>:</a:t>
            </a:r>
            <a:r>
              <a:rPr lang="en-US" altLang="en-US" sz="1200" dirty="0">
                <a:latin typeface="Arial" panose="020B0604020202020204" pitchFamily="34" charset="0"/>
                <a:ea typeface="Times New Roman" panose="02020603050405020304" pitchFamily="18" charset="0"/>
                <a:cs typeface="Arial" panose="020B0604020202020204" pitchFamily="34" charset="0"/>
              </a:rPr>
              <a:t> Bakhtin believed that carnival allowed for sacrilegious events to occur without the need for punishment. Bakhtin believed that these kinds of categories are creative theatrical expressions of manifested life experiences in the form of sensual ritualistic performances.</a:t>
            </a:r>
            <a:endParaRPr lang="en-US" altLang="en-US" sz="1200" dirty="0">
              <a:ea typeface="Times New Roman" panose="02020603050405020304" pitchFamily="18" charset="0"/>
            </a:endParaRPr>
          </a:p>
          <a:p>
            <a:pPr marL="0" lvl="0" indent="0" eaLnBrk="0" fontAlgn="base" hangingPunct="0">
              <a:lnSpc>
                <a:spcPct val="100000"/>
              </a:lnSpc>
              <a:spcBef>
                <a:spcPct val="0"/>
              </a:spcBef>
              <a:spcAft>
                <a:spcPct val="0"/>
              </a:spcAft>
              <a:buNone/>
            </a:pPr>
            <a:endParaRPr lang="en-US" altLang="en-US" sz="4000" dirty="0">
              <a:latin typeface="Arial" panose="020B0604020202020204" pitchFamily="34" charset="0"/>
            </a:endParaRPr>
          </a:p>
          <a:p>
            <a:endParaRPr lang="en-GB" dirty="0"/>
          </a:p>
        </p:txBody>
      </p:sp>
      <p:pic>
        <p:nvPicPr>
          <p:cNvPr id="3075" name="Picture 2" descr="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1870" y="3781161"/>
            <a:ext cx="2286000"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947269" y="3441155"/>
            <a:ext cx="6251575" cy="8173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This is a term used in the English translations of works written by the Russian critic </a:t>
            </a:r>
            <a:r>
              <a:rPr lang="en-US" altLang="en-US" sz="1400" dirty="0">
                <a:ea typeface="Times New Roman" panose="02020603050405020304" pitchFamily="18" charset="0"/>
                <a:cs typeface="Arial" panose="020B0604020202020204" pitchFamily="34" charset="0"/>
              </a:rPr>
              <a:t> </a:t>
            </a:r>
            <a:r>
              <a:rPr lang="en-US" altLang="en-US" sz="1400" dirty="0" smtClean="0">
                <a:ea typeface="Times New Roman" panose="02020603050405020304" pitchFamily="18" charset="0"/>
                <a:cs typeface="Arial" panose="020B0604020202020204" pitchFamily="34" charset="0"/>
              </a:rPr>
              <a:t> - Mikhail Bakhtin -  </a:t>
            </a:r>
            <a:r>
              <a:rPr kumimoji="0" lang="en-US" altLang="en-U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which refers to a literary mode that subverts the established genre or style through </a:t>
            </a:r>
            <a:r>
              <a:rPr kumimoji="0" lang="en-US" altLang="en-U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humour</a:t>
            </a:r>
            <a:r>
              <a:rPr kumimoji="0" lang="en-US" altLang="en-U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and chaos.</a:t>
            </a:r>
            <a:endParaRPr kumimoji="0" lang="en-US" altLang="en-US" sz="14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 Box 1"/>
          <p:cNvSpPr txBox="1">
            <a:spLocks noChangeArrowheads="1"/>
          </p:cNvSpPr>
          <p:nvPr/>
        </p:nvSpPr>
        <p:spPr bwMode="auto">
          <a:xfrm>
            <a:off x="947269" y="4411845"/>
            <a:ext cx="6251575" cy="15186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Through the carnival and </a:t>
            </a:r>
            <a:r>
              <a:rPr kumimoji="0" lang="en-US" altLang="en-U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carnivalesque</a:t>
            </a:r>
            <a:r>
              <a:rPr kumimoji="0" lang="en-US" altLang="en-U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literature, a "world upside-down" is created, ideas and truths are endlessly tested and contested, and all demand equal dialogic status. The “jolly relativity” of all things is proclaimed by alternative voices within the </a:t>
            </a:r>
            <a:r>
              <a:rPr kumimoji="0" lang="en-US" altLang="en-U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carnivalised</a:t>
            </a:r>
            <a:r>
              <a:rPr kumimoji="0" lang="en-US" altLang="en-U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literary text that de-privileged the authoritative voice of the hegemony through their mingling of “high culture” with the profane (</a:t>
            </a:r>
            <a:r>
              <a:rPr kumimoji="0" lang="en-US" altLang="en-US" sz="14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ie</a:t>
            </a:r>
            <a:r>
              <a:rPr kumimoji="0" lang="en-US" altLang="en-US" sz="14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no one voice has superiority over another – they are all equally valid.)</a:t>
            </a:r>
            <a:endParaRPr kumimoji="0" lang="en-US" altLang="en-US" sz="14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a:spLocks noChangeArrowheads="1"/>
          </p:cNvSpPr>
          <p:nvPr/>
        </p:nvSpPr>
        <p:spPr bwMode="auto">
          <a:xfrm>
            <a:off x="152400" y="409545"/>
            <a:ext cx="184731"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chemeClr val="tx1"/>
                </a:solidFill>
                <a:effectLst/>
                <a:latin typeface="Arial" panose="020B0604020202020204" pitchFamily="34" charset="0"/>
              </a:rPr>
              <a:t/>
            </a:r>
            <a:br>
              <a:rPr kumimoji="0" lang="en-GB" altLang="en-US" sz="800" b="0" i="0" u="none" strike="noStrike" cap="none" normalizeH="0" baseline="0" dirty="0" smtClean="0">
                <a:ln>
                  <a:noFill/>
                </a:ln>
                <a:solidFill>
                  <a:schemeClr val="tx1"/>
                </a:solidFill>
                <a:effectLst/>
                <a:latin typeface="Arial" panose="020B0604020202020204" pitchFamily="34" charset="0"/>
              </a:rPr>
            </a:br>
            <a:endPar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520899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Carnivalesque</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3887" y="1881981"/>
            <a:ext cx="3324225" cy="4238625"/>
          </a:xfrm>
        </p:spPr>
      </p:pic>
      <p:pic>
        <p:nvPicPr>
          <p:cNvPr id="4" name="Content Placeholder 3" descr="images.jpg"/>
          <p:cNvPicPr>
            <a:picLocks noChangeAspect="1"/>
          </p:cNvPicPr>
          <p:nvPr/>
        </p:nvPicPr>
        <p:blipFill>
          <a:blip r:embed="rId3" cstate="print"/>
          <a:stretch>
            <a:fillRect/>
          </a:stretch>
        </p:blipFill>
        <p:spPr>
          <a:xfrm>
            <a:off x="2451214" y="1483797"/>
            <a:ext cx="6381998" cy="4866273"/>
          </a:xfrm>
          <a:prstGeom prst="rect">
            <a:avLst/>
          </a:prstGeom>
        </p:spPr>
      </p:pic>
    </p:spTree>
    <p:extLst>
      <p:ext uri="{BB962C8B-B14F-4D97-AF65-F5344CB8AC3E}">
        <p14:creationId xmlns:p14="http://schemas.microsoft.com/office/powerpoint/2010/main" val="1868911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Carnivalesque</a:t>
            </a:r>
            <a:endParaRPr lang="en-GB"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17393" b="6212"/>
          <a:stretch/>
        </p:blipFill>
        <p:spPr>
          <a:xfrm>
            <a:off x="3852909" y="1813221"/>
            <a:ext cx="4731798" cy="4662954"/>
          </a:xfrm>
        </p:spPr>
      </p:pic>
    </p:spTree>
    <p:extLst>
      <p:ext uri="{BB962C8B-B14F-4D97-AF65-F5344CB8AC3E}">
        <p14:creationId xmlns:p14="http://schemas.microsoft.com/office/powerpoint/2010/main" val="1807551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2169</Words>
  <Application>Microsoft Office PowerPoint</Application>
  <PresentationFormat>Widescreen</PresentationFormat>
  <Paragraphs>143</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Frosty</vt:lpstr>
      <vt:lpstr>Isabelle</vt:lpstr>
      <vt:lpstr>Mangal</vt:lpstr>
      <vt:lpstr>Times New Roman</vt:lpstr>
      <vt:lpstr>Office Theme</vt:lpstr>
      <vt:lpstr>Jerusalem</vt:lpstr>
      <vt:lpstr>Your task – you have 10 minutes to prepare to present on the topic of…</vt:lpstr>
      <vt:lpstr>PowerPoint Presentation</vt:lpstr>
      <vt:lpstr>The Green World</vt:lpstr>
      <vt:lpstr>PowerPoint Presentation</vt:lpstr>
      <vt:lpstr>PowerPoint Presentation</vt:lpstr>
      <vt:lpstr>The Carnivalesque </vt:lpstr>
      <vt:lpstr>The Carnivalesque</vt:lpstr>
      <vt:lpstr>The Carnivalesque</vt:lpstr>
      <vt:lpstr>The Carnivalesque…. </vt:lpstr>
      <vt:lpstr>The Lord of Misrule</vt:lpstr>
      <vt:lpstr>The Lord of Misrule</vt:lpstr>
      <vt:lpstr>The Lord of Misrule</vt:lpstr>
      <vt:lpstr>Lord of Misrule …</vt:lpstr>
      <vt:lpstr>Theories of Comedy</vt:lpstr>
      <vt:lpstr>Relief theory</vt:lpstr>
      <vt:lpstr>Superiority theory</vt:lpstr>
      <vt:lpstr>Incongruity Theory</vt:lpstr>
      <vt:lpstr>What’s so funny?  </vt:lpstr>
      <vt:lpstr>What’s so funny?</vt:lpstr>
      <vt:lpstr>What’s so funny?</vt:lpstr>
      <vt:lpstr>Comedic Language Features</vt:lpstr>
      <vt:lpstr>Analyse the following extract, examining how Butterworth uses comedic language…</vt:lpstr>
      <vt:lpstr>Comedic Language Features</vt:lpstr>
      <vt:lpstr>Comedic language….</vt:lpstr>
      <vt:lpstr>Your Task:</vt:lpstr>
      <vt:lpstr>pp 34 - 35</vt:lpstr>
      <vt:lpstr>p 36 - 37</vt:lpstr>
      <vt:lpstr>p38 - 39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Kinder</dc:creator>
  <cp:lastModifiedBy>David Kinder</cp:lastModifiedBy>
  <cp:revision>16</cp:revision>
  <dcterms:created xsi:type="dcterms:W3CDTF">2016-10-10T09:26:58Z</dcterms:created>
  <dcterms:modified xsi:type="dcterms:W3CDTF">2020-10-04T09:33:36Z</dcterms:modified>
</cp:coreProperties>
</file>