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9" r:id="rId4"/>
    <p:sldId id="260" r:id="rId5"/>
    <p:sldId id="261" r:id="rId6"/>
    <p:sldId id="262" r:id="rId7"/>
    <p:sldId id="263" r:id="rId8"/>
    <p:sldId id="264" r:id="rId9"/>
    <p:sldId id="287" r:id="rId10"/>
    <p:sldId id="288" r:id="rId11"/>
    <p:sldId id="289" r:id="rId12"/>
    <p:sldId id="266" r:id="rId13"/>
    <p:sldId id="267" r:id="rId14"/>
    <p:sldId id="268" r:id="rId15"/>
    <p:sldId id="269" r:id="rId16"/>
    <p:sldId id="270"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6" d="100"/>
          <a:sy n="106" d="100"/>
        </p:scale>
        <p:origin x="654" y="114"/>
      </p:cViewPr>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59B994-2D83-4240-8AFE-6A12A4577C50}" type="datetimeFigureOut">
              <a:rPr lang="en-GB" smtClean="0"/>
              <a:t>04/10/2020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10282A-9A69-4A28-9F07-AF39F780736D}" type="slidenum">
              <a:rPr lang="en-GB" smtClean="0"/>
              <a:t>‹#›</a:t>
            </a:fld>
            <a:endParaRPr lang="en-GB"/>
          </a:p>
        </p:txBody>
      </p:sp>
    </p:spTree>
    <p:extLst>
      <p:ext uri="{BB962C8B-B14F-4D97-AF65-F5344CB8AC3E}">
        <p14:creationId xmlns:p14="http://schemas.microsoft.com/office/powerpoint/2010/main" val="3128894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minutes intro</a:t>
            </a:r>
            <a:endParaRPr lang="en-GB" dirty="0"/>
          </a:p>
        </p:txBody>
      </p:sp>
      <p:sp>
        <p:nvSpPr>
          <p:cNvPr id="4" name="Slide Number Placeholder 3"/>
          <p:cNvSpPr>
            <a:spLocks noGrp="1"/>
          </p:cNvSpPr>
          <p:nvPr>
            <p:ph type="sldNum" sz="quarter" idx="10"/>
          </p:nvPr>
        </p:nvSpPr>
        <p:spPr/>
        <p:txBody>
          <a:bodyPr/>
          <a:lstStyle/>
          <a:p>
            <a:fld id="{6D10282A-9A69-4A28-9F07-AF39F780736D}" type="slidenum">
              <a:rPr lang="en-GB" smtClean="0"/>
              <a:t>1</a:t>
            </a:fld>
            <a:endParaRPr lang="en-GB"/>
          </a:p>
        </p:txBody>
      </p:sp>
    </p:spTree>
    <p:extLst>
      <p:ext uri="{BB962C8B-B14F-4D97-AF65-F5344CB8AC3E}">
        <p14:creationId xmlns:p14="http://schemas.microsoft.com/office/powerpoint/2010/main" val="898864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12</a:t>
            </a:fld>
            <a:endParaRPr lang="en-GB"/>
          </a:p>
        </p:txBody>
      </p:sp>
    </p:spTree>
    <p:extLst>
      <p:ext uri="{BB962C8B-B14F-4D97-AF65-F5344CB8AC3E}">
        <p14:creationId xmlns:p14="http://schemas.microsoft.com/office/powerpoint/2010/main" val="3433925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13</a:t>
            </a:fld>
            <a:endParaRPr lang="en-GB"/>
          </a:p>
        </p:txBody>
      </p:sp>
    </p:spTree>
    <p:extLst>
      <p:ext uri="{BB962C8B-B14F-4D97-AF65-F5344CB8AC3E}">
        <p14:creationId xmlns:p14="http://schemas.microsoft.com/office/powerpoint/2010/main" val="398282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mins</a:t>
            </a:r>
            <a:endParaRPr lang="en-GB" dirty="0"/>
          </a:p>
        </p:txBody>
      </p:sp>
      <p:sp>
        <p:nvSpPr>
          <p:cNvPr id="4" name="Slide Number Placeholder 3"/>
          <p:cNvSpPr>
            <a:spLocks noGrp="1"/>
          </p:cNvSpPr>
          <p:nvPr>
            <p:ph type="sldNum" sz="quarter" idx="10"/>
          </p:nvPr>
        </p:nvSpPr>
        <p:spPr/>
        <p:txBody>
          <a:bodyPr/>
          <a:lstStyle/>
          <a:p>
            <a:fld id="{6D10282A-9A69-4A28-9F07-AF39F780736D}" type="slidenum">
              <a:rPr lang="en-GB" smtClean="0"/>
              <a:t>14</a:t>
            </a:fld>
            <a:endParaRPr lang="en-GB"/>
          </a:p>
        </p:txBody>
      </p:sp>
    </p:spTree>
    <p:extLst>
      <p:ext uri="{BB962C8B-B14F-4D97-AF65-F5344CB8AC3E}">
        <p14:creationId xmlns:p14="http://schemas.microsoft.com/office/powerpoint/2010/main" val="347918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mins</a:t>
            </a:r>
            <a:endParaRPr lang="en-GB" dirty="0"/>
          </a:p>
        </p:txBody>
      </p:sp>
      <p:sp>
        <p:nvSpPr>
          <p:cNvPr id="4" name="Slide Number Placeholder 3"/>
          <p:cNvSpPr>
            <a:spLocks noGrp="1"/>
          </p:cNvSpPr>
          <p:nvPr>
            <p:ph type="sldNum" sz="quarter" idx="10"/>
          </p:nvPr>
        </p:nvSpPr>
        <p:spPr/>
        <p:txBody>
          <a:bodyPr/>
          <a:lstStyle/>
          <a:p>
            <a:fld id="{6D10282A-9A69-4A28-9F07-AF39F780736D}" type="slidenum">
              <a:rPr lang="en-GB" smtClean="0"/>
              <a:t>15</a:t>
            </a:fld>
            <a:endParaRPr lang="en-GB"/>
          </a:p>
        </p:txBody>
      </p:sp>
    </p:spTree>
    <p:extLst>
      <p:ext uri="{BB962C8B-B14F-4D97-AF65-F5344CB8AC3E}">
        <p14:creationId xmlns:p14="http://schemas.microsoft.com/office/powerpoint/2010/main" val="1506403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students should choose which of the two extracts are most representative</a:t>
            </a:r>
            <a:r>
              <a:rPr lang="en-GB" baseline="0" dirty="0" smtClean="0"/>
              <a:t> of the novel's genre – looking for dystopian features.</a:t>
            </a:r>
            <a:endParaRPr lang="en-GB" dirty="0"/>
          </a:p>
        </p:txBody>
      </p:sp>
      <p:sp>
        <p:nvSpPr>
          <p:cNvPr id="4" name="Slide Number Placeholder 3"/>
          <p:cNvSpPr>
            <a:spLocks noGrp="1"/>
          </p:cNvSpPr>
          <p:nvPr>
            <p:ph type="sldNum" sz="quarter" idx="10"/>
          </p:nvPr>
        </p:nvSpPr>
        <p:spPr/>
        <p:txBody>
          <a:bodyPr/>
          <a:lstStyle/>
          <a:p>
            <a:fld id="{65A5AA7C-A646-4968-B4B3-B831FF9CC0F6}" type="slidenum">
              <a:rPr lang="en-GB" smtClean="0"/>
              <a:t>16</a:t>
            </a:fld>
            <a:endParaRPr lang="en-GB"/>
          </a:p>
        </p:txBody>
      </p:sp>
    </p:spTree>
    <p:extLst>
      <p:ext uri="{BB962C8B-B14F-4D97-AF65-F5344CB8AC3E}">
        <p14:creationId xmlns:p14="http://schemas.microsoft.com/office/powerpoint/2010/main" val="1703937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17</a:t>
            </a:fld>
            <a:endParaRPr lang="en-GB"/>
          </a:p>
        </p:txBody>
      </p:sp>
    </p:spTree>
    <p:extLst>
      <p:ext uri="{BB962C8B-B14F-4D97-AF65-F5344CB8AC3E}">
        <p14:creationId xmlns:p14="http://schemas.microsoft.com/office/powerpoint/2010/main" val="188846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mins</a:t>
            </a:r>
            <a:endParaRPr lang="en-GB" dirty="0"/>
          </a:p>
        </p:txBody>
      </p:sp>
      <p:sp>
        <p:nvSpPr>
          <p:cNvPr id="4" name="Slide Number Placeholder 3"/>
          <p:cNvSpPr>
            <a:spLocks noGrp="1"/>
          </p:cNvSpPr>
          <p:nvPr>
            <p:ph type="sldNum" sz="quarter" idx="10"/>
          </p:nvPr>
        </p:nvSpPr>
        <p:spPr/>
        <p:txBody>
          <a:bodyPr/>
          <a:lstStyle/>
          <a:p>
            <a:fld id="{65A5AA7C-A646-4968-B4B3-B831FF9CC0F6}" type="slidenum">
              <a:rPr lang="en-GB" smtClean="0"/>
              <a:t>18</a:t>
            </a:fld>
            <a:endParaRPr lang="en-GB"/>
          </a:p>
        </p:txBody>
      </p:sp>
    </p:spTree>
    <p:extLst>
      <p:ext uri="{BB962C8B-B14F-4D97-AF65-F5344CB8AC3E}">
        <p14:creationId xmlns:p14="http://schemas.microsoft.com/office/powerpoint/2010/main" val="3137957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19</a:t>
            </a:fld>
            <a:endParaRPr lang="en-GB"/>
          </a:p>
        </p:txBody>
      </p:sp>
    </p:spTree>
    <p:extLst>
      <p:ext uri="{BB962C8B-B14F-4D97-AF65-F5344CB8AC3E}">
        <p14:creationId xmlns:p14="http://schemas.microsoft.com/office/powerpoint/2010/main" val="33407990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20</a:t>
            </a:fld>
            <a:endParaRPr lang="en-GB"/>
          </a:p>
        </p:txBody>
      </p:sp>
    </p:spTree>
    <p:extLst>
      <p:ext uri="{BB962C8B-B14F-4D97-AF65-F5344CB8AC3E}">
        <p14:creationId xmlns:p14="http://schemas.microsoft.com/office/powerpoint/2010/main" val="4222678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21</a:t>
            </a:fld>
            <a:endParaRPr lang="en-GB"/>
          </a:p>
        </p:txBody>
      </p:sp>
    </p:spTree>
    <p:extLst>
      <p:ext uri="{BB962C8B-B14F-4D97-AF65-F5344CB8AC3E}">
        <p14:creationId xmlns:p14="http://schemas.microsoft.com/office/powerpoint/2010/main" val="364633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a:t>
            </a:r>
            <a:r>
              <a:rPr lang="en-GB" baseline="0" dirty="0" smtClean="0"/>
              <a:t> extract.  Ask for ideas.  Model analysis. 10 mi</a:t>
            </a:r>
            <a:r>
              <a:rPr lang="en-GB" dirty="0" smtClean="0"/>
              <a:t>ns</a:t>
            </a:r>
            <a:endParaRPr lang="en-GB" dirty="0"/>
          </a:p>
        </p:txBody>
      </p:sp>
      <p:sp>
        <p:nvSpPr>
          <p:cNvPr id="4" name="Slide Number Placeholder 3"/>
          <p:cNvSpPr>
            <a:spLocks noGrp="1"/>
          </p:cNvSpPr>
          <p:nvPr>
            <p:ph type="sldNum" sz="quarter" idx="10"/>
          </p:nvPr>
        </p:nvSpPr>
        <p:spPr/>
        <p:txBody>
          <a:bodyPr/>
          <a:lstStyle/>
          <a:p>
            <a:fld id="{9DA563C3-F1DC-410F-8AE1-151E0A3186B4}" type="slidenum">
              <a:rPr lang="en-GB" smtClean="0"/>
              <a:t>2</a:t>
            </a:fld>
            <a:endParaRPr lang="en-GB"/>
          </a:p>
        </p:txBody>
      </p:sp>
    </p:spTree>
    <p:extLst>
      <p:ext uri="{BB962C8B-B14F-4D97-AF65-F5344CB8AC3E}">
        <p14:creationId xmlns:p14="http://schemas.microsoft.com/office/powerpoint/2010/main" val="1081685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23</a:t>
            </a:fld>
            <a:endParaRPr lang="en-GB"/>
          </a:p>
        </p:txBody>
      </p:sp>
    </p:spTree>
    <p:extLst>
      <p:ext uri="{BB962C8B-B14F-4D97-AF65-F5344CB8AC3E}">
        <p14:creationId xmlns:p14="http://schemas.microsoft.com/office/powerpoint/2010/main" val="5073171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24</a:t>
            </a:fld>
            <a:endParaRPr lang="en-GB"/>
          </a:p>
        </p:txBody>
      </p:sp>
    </p:spTree>
    <p:extLst>
      <p:ext uri="{BB962C8B-B14F-4D97-AF65-F5344CB8AC3E}">
        <p14:creationId xmlns:p14="http://schemas.microsoft.com/office/powerpoint/2010/main" val="1924223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25</a:t>
            </a:fld>
            <a:endParaRPr lang="en-GB"/>
          </a:p>
        </p:txBody>
      </p:sp>
    </p:spTree>
    <p:extLst>
      <p:ext uri="{BB962C8B-B14F-4D97-AF65-F5344CB8AC3E}">
        <p14:creationId xmlns:p14="http://schemas.microsoft.com/office/powerpoint/2010/main" val="67175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26</a:t>
            </a:fld>
            <a:endParaRPr lang="en-GB"/>
          </a:p>
        </p:txBody>
      </p:sp>
    </p:spTree>
    <p:extLst>
      <p:ext uri="{BB962C8B-B14F-4D97-AF65-F5344CB8AC3E}">
        <p14:creationId xmlns:p14="http://schemas.microsoft.com/office/powerpoint/2010/main" val="601307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A5AA7C-A646-4968-B4B3-B831FF9CC0F6}" type="slidenum">
              <a:rPr lang="en-GB" smtClean="0"/>
              <a:t>27</a:t>
            </a:fld>
            <a:endParaRPr lang="en-GB"/>
          </a:p>
        </p:txBody>
      </p:sp>
    </p:spTree>
    <p:extLst>
      <p:ext uri="{BB962C8B-B14F-4D97-AF65-F5344CB8AC3E}">
        <p14:creationId xmlns:p14="http://schemas.microsoft.com/office/powerpoint/2010/main" val="3809790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A5AA7C-A646-4968-B4B3-B831FF9CC0F6}" type="slidenum">
              <a:rPr lang="en-GB" smtClean="0"/>
              <a:t>28</a:t>
            </a:fld>
            <a:endParaRPr lang="en-GB"/>
          </a:p>
        </p:txBody>
      </p:sp>
    </p:spTree>
    <p:extLst>
      <p:ext uri="{BB962C8B-B14F-4D97-AF65-F5344CB8AC3E}">
        <p14:creationId xmlns:p14="http://schemas.microsoft.com/office/powerpoint/2010/main" val="196034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Complete a perfect paragraph, with reference to these notes if they prefer.  15 mins</a:t>
            </a:r>
          </a:p>
        </p:txBody>
      </p:sp>
      <p:sp>
        <p:nvSpPr>
          <p:cNvPr id="4" name="Slide Number Placeholder 3"/>
          <p:cNvSpPr>
            <a:spLocks noGrp="1"/>
          </p:cNvSpPr>
          <p:nvPr>
            <p:ph type="sldNum" sz="quarter" idx="10"/>
          </p:nvPr>
        </p:nvSpPr>
        <p:spPr/>
        <p:txBody>
          <a:bodyPr/>
          <a:lstStyle/>
          <a:p>
            <a:fld id="{9DA563C3-F1DC-410F-8AE1-151E0A3186B4}" type="slidenum">
              <a:rPr lang="en-GB" smtClean="0"/>
              <a:t>3</a:t>
            </a:fld>
            <a:endParaRPr lang="en-GB"/>
          </a:p>
        </p:txBody>
      </p:sp>
    </p:spTree>
    <p:extLst>
      <p:ext uri="{BB962C8B-B14F-4D97-AF65-F5344CB8AC3E}">
        <p14:creationId xmlns:p14="http://schemas.microsoft.com/office/powerpoint/2010/main" val="3234542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mins</a:t>
            </a:r>
            <a:endParaRPr lang="en-GB" dirty="0"/>
          </a:p>
        </p:txBody>
      </p:sp>
      <p:sp>
        <p:nvSpPr>
          <p:cNvPr id="4" name="Slide Number Placeholder 3"/>
          <p:cNvSpPr>
            <a:spLocks noGrp="1"/>
          </p:cNvSpPr>
          <p:nvPr>
            <p:ph type="sldNum" sz="quarter" idx="10"/>
          </p:nvPr>
        </p:nvSpPr>
        <p:spPr/>
        <p:txBody>
          <a:bodyPr/>
          <a:lstStyle/>
          <a:p>
            <a:fld id="{6D10282A-9A69-4A28-9F07-AF39F780736D}" type="slidenum">
              <a:rPr lang="en-GB" smtClean="0"/>
              <a:t>4</a:t>
            </a:fld>
            <a:endParaRPr lang="en-GB"/>
          </a:p>
        </p:txBody>
      </p:sp>
    </p:spTree>
    <p:extLst>
      <p:ext uri="{BB962C8B-B14F-4D97-AF65-F5344CB8AC3E}">
        <p14:creationId xmlns:p14="http://schemas.microsoft.com/office/powerpoint/2010/main" val="351055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A563C3-F1DC-410F-8AE1-151E0A3186B4}" type="slidenum">
              <a:rPr lang="en-GB" smtClean="0"/>
              <a:t>5</a:t>
            </a:fld>
            <a:endParaRPr lang="en-GB"/>
          </a:p>
        </p:txBody>
      </p:sp>
    </p:spTree>
    <p:extLst>
      <p:ext uri="{BB962C8B-B14F-4D97-AF65-F5344CB8AC3E}">
        <p14:creationId xmlns:p14="http://schemas.microsoft.com/office/powerpoint/2010/main" val="166093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A563C3-F1DC-410F-8AE1-151E0A3186B4}" type="slidenum">
              <a:rPr lang="en-GB" smtClean="0"/>
              <a:t>6</a:t>
            </a:fld>
            <a:endParaRPr lang="en-GB"/>
          </a:p>
        </p:txBody>
      </p:sp>
    </p:spTree>
    <p:extLst>
      <p:ext uri="{BB962C8B-B14F-4D97-AF65-F5344CB8AC3E}">
        <p14:creationId xmlns:p14="http://schemas.microsoft.com/office/powerpoint/2010/main" val="3443173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A563C3-F1DC-410F-8AE1-151E0A3186B4}" type="slidenum">
              <a:rPr lang="en-GB" smtClean="0"/>
              <a:t>7</a:t>
            </a:fld>
            <a:endParaRPr lang="en-GB"/>
          </a:p>
        </p:txBody>
      </p:sp>
    </p:spTree>
    <p:extLst>
      <p:ext uri="{BB962C8B-B14F-4D97-AF65-F5344CB8AC3E}">
        <p14:creationId xmlns:p14="http://schemas.microsoft.com/office/powerpoint/2010/main" val="417585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DA563C3-F1DC-410F-8AE1-151E0A3186B4}" type="slidenum">
              <a:rPr lang="en-GB" smtClean="0"/>
              <a:t>8</a:t>
            </a:fld>
            <a:endParaRPr lang="en-GB"/>
          </a:p>
        </p:txBody>
      </p:sp>
    </p:spTree>
    <p:extLst>
      <p:ext uri="{BB962C8B-B14F-4D97-AF65-F5344CB8AC3E}">
        <p14:creationId xmlns:p14="http://schemas.microsoft.com/office/powerpoint/2010/main" val="281860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10 mins</a:t>
            </a:r>
            <a:endParaRPr lang="en-GB" dirty="0"/>
          </a:p>
        </p:txBody>
      </p:sp>
      <p:sp>
        <p:nvSpPr>
          <p:cNvPr id="4" name="Slide Number Placeholder 3"/>
          <p:cNvSpPr>
            <a:spLocks noGrp="1"/>
          </p:cNvSpPr>
          <p:nvPr>
            <p:ph type="sldNum" sz="quarter" idx="10"/>
          </p:nvPr>
        </p:nvSpPr>
        <p:spPr/>
        <p:txBody>
          <a:bodyPr/>
          <a:lstStyle/>
          <a:p>
            <a:fld id="{6D10282A-9A69-4A28-9F07-AF39F780736D}" type="slidenum">
              <a:rPr lang="en-GB" smtClean="0"/>
              <a:t>9</a:t>
            </a:fld>
            <a:endParaRPr lang="en-GB"/>
          </a:p>
        </p:txBody>
      </p:sp>
    </p:spTree>
    <p:extLst>
      <p:ext uri="{BB962C8B-B14F-4D97-AF65-F5344CB8AC3E}">
        <p14:creationId xmlns:p14="http://schemas.microsoft.com/office/powerpoint/2010/main" val="896211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2F9F00-4F0B-4C30-B3B2-D7525DBC84A2}" type="datetimeFigureOut">
              <a:rPr lang="en-GB" smtClean="0"/>
              <a:t>04/10/2020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5A1CB4-BDE6-4F70-9234-BE1EF479E83A}" type="slidenum">
              <a:rPr lang="en-GB" smtClean="0"/>
              <a:t>‹#›</a:t>
            </a:fld>
            <a:endParaRPr lang="en-GB"/>
          </a:p>
        </p:txBody>
      </p:sp>
    </p:spTree>
    <p:extLst>
      <p:ext uri="{BB962C8B-B14F-4D97-AF65-F5344CB8AC3E}">
        <p14:creationId xmlns:p14="http://schemas.microsoft.com/office/powerpoint/2010/main" val="65857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2F9F00-4F0B-4C30-B3B2-D7525DBC84A2}" type="datetimeFigureOut">
              <a:rPr lang="en-GB" smtClean="0"/>
              <a:t>04/10/2020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5A1CB4-BDE6-4F70-9234-BE1EF479E83A}" type="slidenum">
              <a:rPr lang="en-GB" smtClean="0"/>
              <a:t>‹#›</a:t>
            </a:fld>
            <a:endParaRPr lang="en-GB"/>
          </a:p>
        </p:txBody>
      </p:sp>
    </p:spTree>
    <p:extLst>
      <p:ext uri="{BB962C8B-B14F-4D97-AF65-F5344CB8AC3E}">
        <p14:creationId xmlns:p14="http://schemas.microsoft.com/office/powerpoint/2010/main" val="3907827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2F9F00-4F0B-4C30-B3B2-D7525DBC84A2}" type="datetimeFigureOut">
              <a:rPr lang="en-GB" smtClean="0"/>
              <a:t>04/10/2020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5A1CB4-BDE6-4F70-9234-BE1EF479E83A}" type="slidenum">
              <a:rPr lang="en-GB" smtClean="0"/>
              <a:t>‹#›</a:t>
            </a:fld>
            <a:endParaRPr lang="en-GB"/>
          </a:p>
        </p:txBody>
      </p:sp>
    </p:spTree>
    <p:extLst>
      <p:ext uri="{BB962C8B-B14F-4D97-AF65-F5344CB8AC3E}">
        <p14:creationId xmlns:p14="http://schemas.microsoft.com/office/powerpoint/2010/main" val="178806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2F9F00-4F0B-4C30-B3B2-D7525DBC84A2}" type="datetimeFigureOut">
              <a:rPr lang="en-GB" smtClean="0"/>
              <a:t>04/10/2020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5A1CB4-BDE6-4F70-9234-BE1EF479E83A}" type="slidenum">
              <a:rPr lang="en-GB" smtClean="0"/>
              <a:t>‹#›</a:t>
            </a:fld>
            <a:endParaRPr lang="en-GB"/>
          </a:p>
        </p:txBody>
      </p:sp>
    </p:spTree>
    <p:extLst>
      <p:ext uri="{BB962C8B-B14F-4D97-AF65-F5344CB8AC3E}">
        <p14:creationId xmlns:p14="http://schemas.microsoft.com/office/powerpoint/2010/main" val="192492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2F9F00-4F0B-4C30-B3B2-D7525DBC84A2}" type="datetimeFigureOut">
              <a:rPr lang="en-GB" smtClean="0"/>
              <a:t>04/10/2020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55A1CB4-BDE6-4F70-9234-BE1EF479E83A}" type="slidenum">
              <a:rPr lang="en-GB" smtClean="0"/>
              <a:t>‹#›</a:t>
            </a:fld>
            <a:endParaRPr lang="en-GB"/>
          </a:p>
        </p:txBody>
      </p:sp>
    </p:spTree>
    <p:extLst>
      <p:ext uri="{BB962C8B-B14F-4D97-AF65-F5344CB8AC3E}">
        <p14:creationId xmlns:p14="http://schemas.microsoft.com/office/powerpoint/2010/main" val="407124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2F9F00-4F0B-4C30-B3B2-D7525DBC84A2}" type="datetimeFigureOut">
              <a:rPr lang="en-GB" smtClean="0"/>
              <a:t>04/10/2020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5A1CB4-BDE6-4F70-9234-BE1EF479E83A}" type="slidenum">
              <a:rPr lang="en-GB" smtClean="0"/>
              <a:t>‹#›</a:t>
            </a:fld>
            <a:endParaRPr lang="en-GB"/>
          </a:p>
        </p:txBody>
      </p:sp>
    </p:spTree>
    <p:extLst>
      <p:ext uri="{BB962C8B-B14F-4D97-AF65-F5344CB8AC3E}">
        <p14:creationId xmlns:p14="http://schemas.microsoft.com/office/powerpoint/2010/main" val="146289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2F9F00-4F0B-4C30-B3B2-D7525DBC84A2}" type="datetimeFigureOut">
              <a:rPr lang="en-GB" smtClean="0"/>
              <a:t>04/10/2020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55A1CB4-BDE6-4F70-9234-BE1EF479E83A}" type="slidenum">
              <a:rPr lang="en-GB" smtClean="0"/>
              <a:t>‹#›</a:t>
            </a:fld>
            <a:endParaRPr lang="en-GB"/>
          </a:p>
        </p:txBody>
      </p:sp>
    </p:spTree>
    <p:extLst>
      <p:ext uri="{BB962C8B-B14F-4D97-AF65-F5344CB8AC3E}">
        <p14:creationId xmlns:p14="http://schemas.microsoft.com/office/powerpoint/2010/main" val="130392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2F9F00-4F0B-4C30-B3B2-D7525DBC84A2}" type="datetimeFigureOut">
              <a:rPr lang="en-GB" smtClean="0"/>
              <a:t>04/10/2020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55A1CB4-BDE6-4F70-9234-BE1EF479E83A}" type="slidenum">
              <a:rPr lang="en-GB" smtClean="0"/>
              <a:t>‹#›</a:t>
            </a:fld>
            <a:endParaRPr lang="en-GB"/>
          </a:p>
        </p:txBody>
      </p:sp>
    </p:spTree>
    <p:extLst>
      <p:ext uri="{BB962C8B-B14F-4D97-AF65-F5344CB8AC3E}">
        <p14:creationId xmlns:p14="http://schemas.microsoft.com/office/powerpoint/2010/main" val="272421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2F9F00-4F0B-4C30-B3B2-D7525DBC84A2}" type="datetimeFigureOut">
              <a:rPr lang="en-GB" smtClean="0"/>
              <a:t>04/10/2020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55A1CB4-BDE6-4F70-9234-BE1EF479E83A}" type="slidenum">
              <a:rPr lang="en-GB" smtClean="0"/>
              <a:t>‹#›</a:t>
            </a:fld>
            <a:endParaRPr lang="en-GB"/>
          </a:p>
        </p:txBody>
      </p:sp>
    </p:spTree>
    <p:extLst>
      <p:ext uri="{BB962C8B-B14F-4D97-AF65-F5344CB8AC3E}">
        <p14:creationId xmlns:p14="http://schemas.microsoft.com/office/powerpoint/2010/main" val="306432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F9F00-4F0B-4C30-B3B2-D7525DBC84A2}" type="datetimeFigureOut">
              <a:rPr lang="en-GB" smtClean="0"/>
              <a:t>04/10/2020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5A1CB4-BDE6-4F70-9234-BE1EF479E83A}" type="slidenum">
              <a:rPr lang="en-GB" smtClean="0"/>
              <a:t>‹#›</a:t>
            </a:fld>
            <a:endParaRPr lang="en-GB"/>
          </a:p>
        </p:txBody>
      </p:sp>
    </p:spTree>
    <p:extLst>
      <p:ext uri="{BB962C8B-B14F-4D97-AF65-F5344CB8AC3E}">
        <p14:creationId xmlns:p14="http://schemas.microsoft.com/office/powerpoint/2010/main" val="308708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2F9F00-4F0B-4C30-B3B2-D7525DBC84A2}" type="datetimeFigureOut">
              <a:rPr lang="en-GB" smtClean="0"/>
              <a:t>04/10/2020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55A1CB4-BDE6-4F70-9234-BE1EF479E83A}" type="slidenum">
              <a:rPr lang="en-GB" smtClean="0"/>
              <a:t>‹#›</a:t>
            </a:fld>
            <a:endParaRPr lang="en-GB"/>
          </a:p>
        </p:txBody>
      </p:sp>
    </p:spTree>
    <p:extLst>
      <p:ext uri="{BB962C8B-B14F-4D97-AF65-F5344CB8AC3E}">
        <p14:creationId xmlns:p14="http://schemas.microsoft.com/office/powerpoint/2010/main" val="41516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2F9F00-4F0B-4C30-B3B2-D7525DBC84A2}" type="datetimeFigureOut">
              <a:rPr lang="en-GB" smtClean="0"/>
              <a:t>04/10/2020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A1CB4-BDE6-4F70-9234-BE1EF479E83A}" type="slidenum">
              <a:rPr lang="en-GB" smtClean="0"/>
              <a:t>‹#›</a:t>
            </a:fld>
            <a:endParaRPr lang="en-GB"/>
          </a:p>
        </p:txBody>
      </p:sp>
    </p:spTree>
    <p:extLst>
      <p:ext uri="{BB962C8B-B14F-4D97-AF65-F5344CB8AC3E}">
        <p14:creationId xmlns:p14="http://schemas.microsoft.com/office/powerpoint/2010/main" val="280149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Week 4</a:t>
            </a:r>
            <a:endParaRPr lang="en-GB" dirty="0"/>
          </a:p>
        </p:txBody>
      </p:sp>
      <p:sp>
        <p:nvSpPr>
          <p:cNvPr id="3" name="Subtitle 2"/>
          <p:cNvSpPr>
            <a:spLocks noGrp="1"/>
          </p:cNvSpPr>
          <p:nvPr>
            <p:ph type="subTitle" idx="1"/>
          </p:nvPr>
        </p:nvSpPr>
        <p:spPr/>
        <p:txBody>
          <a:bodyPr/>
          <a:lstStyle/>
          <a:p>
            <a:r>
              <a:rPr lang="en-GB" dirty="0" smtClean="0"/>
              <a:t>Revision of settings, application of knowledge to the text.</a:t>
            </a:r>
          </a:p>
          <a:p>
            <a:r>
              <a:rPr lang="en-GB" dirty="0" smtClean="0"/>
              <a:t>Genre</a:t>
            </a:r>
            <a:r>
              <a:rPr lang="en-GB" smtClean="0"/>
              <a:t>, Symbol and Motif</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800" y="842963"/>
            <a:ext cx="3347244" cy="2231496"/>
          </a:xfrm>
          <a:prstGeom prst="rect">
            <a:avLst/>
          </a:prstGeom>
        </p:spPr>
      </p:pic>
      <p:pic>
        <p:nvPicPr>
          <p:cNvPr id="5" name="Picture 4" descr="Team:UGent/Survey - 2013.igem.or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1212" y="584200"/>
            <a:ext cx="4135500" cy="3102486"/>
          </a:xfrm>
          <a:prstGeom prst="rect">
            <a:avLst/>
          </a:prstGeom>
        </p:spPr>
      </p:pic>
      <p:pic>
        <p:nvPicPr>
          <p:cNvPr id="6"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0975" y="3778761"/>
            <a:ext cx="5263092" cy="3947319"/>
          </a:xfrm>
          <a:prstGeom prst="rect">
            <a:avLst/>
          </a:prstGeom>
        </p:spPr>
      </p:pic>
    </p:spTree>
    <p:extLst>
      <p:ext uri="{BB962C8B-B14F-4D97-AF65-F5344CB8AC3E}">
        <p14:creationId xmlns:p14="http://schemas.microsoft.com/office/powerpoint/2010/main" val="170229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Three</a:t>
            </a:r>
            <a:endParaRPr lang="en-GB"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GB" dirty="0" smtClean="0"/>
              <a:t>To which side of the house does the pond lie?</a:t>
            </a:r>
          </a:p>
          <a:p>
            <a:pPr marL="514350" indent="-514350">
              <a:buFont typeface="+mj-lt"/>
              <a:buAutoNum type="arabicPeriod"/>
            </a:pPr>
            <a:r>
              <a:rPr lang="en-GB" dirty="0" smtClean="0"/>
              <a:t>What was Kathy wearing the ay she met Tommy by the pond?</a:t>
            </a:r>
          </a:p>
          <a:p>
            <a:pPr marL="514350" indent="-514350">
              <a:buFont typeface="+mj-lt"/>
              <a:buAutoNum type="arabicPeriod"/>
            </a:pPr>
            <a:r>
              <a:rPr lang="en-GB" dirty="0" smtClean="0"/>
              <a:t>What time of the year was it?</a:t>
            </a:r>
          </a:p>
          <a:p>
            <a:pPr marL="514350" indent="-514350">
              <a:buFont typeface="+mj-lt"/>
              <a:buAutoNum type="arabicPeriod"/>
            </a:pPr>
            <a:r>
              <a:rPr lang="en-GB" dirty="0" smtClean="0"/>
              <a:t>What colour hair does Miss Lucy have?</a:t>
            </a:r>
          </a:p>
          <a:p>
            <a:pPr marL="514350" indent="-514350">
              <a:buFont typeface="+mj-lt"/>
              <a:buAutoNum type="arabicPeriod"/>
            </a:pPr>
            <a:r>
              <a:rPr lang="en-GB" dirty="0" smtClean="0"/>
              <a:t>Who is watching Tommy and Kathy talking by the pond?</a:t>
            </a:r>
          </a:p>
          <a:p>
            <a:pPr marL="514350" indent="-514350">
              <a:buFont typeface="+mj-lt"/>
              <a:buAutoNum type="arabicPeriod"/>
            </a:pPr>
            <a:r>
              <a:rPr lang="en-GB" dirty="0" smtClean="0"/>
              <a:t>What word does Tommy use to describe the physical manifestation of Miss Lucy's anger?</a:t>
            </a:r>
          </a:p>
          <a:p>
            <a:pPr marL="514350" indent="-514350">
              <a:buFont typeface="+mj-lt"/>
              <a:buAutoNum type="arabicPeriod"/>
            </a:pPr>
            <a:r>
              <a:rPr lang="en-GB" dirty="0" smtClean="0"/>
              <a:t>How many times a year does Madame turn up to collect works for the Gallery?</a:t>
            </a:r>
          </a:p>
          <a:p>
            <a:pPr marL="514350" indent="-514350">
              <a:buFont typeface="+mj-lt"/>
              <a:buAutoNum type="arabicPeriod"/>
            </a:pPr>
            <a:r>
              <a:rPr lang="en-GB" dirty="0" smtClean="0"/>
              <a:t>What does Madame always wear?</a:t>
            </a:r>
          </a:p>
          <a:p>
            <a:pPr marL="514350" indent="-514350">
              <a:buFont typeface="+mj-lt"/>
              <a:buAutoNum type="arabicPeriod"/>
            </a:pPr>
            <a:r>
              <a:rPr lang="en-GB" dirty="0" smtClean="0"/>
              <a:t>Where does the work get stored before it is taken away?</a:t>
            </a:r>
          </a:p>
          <a:p>
            <a:pPr marL="514350" indent="-514350">
              <a:buFont typeface="+mj-lt"/>
              <a:buAutoNum type="arabicPeriod"/>
            </a:pPr>
            <a:r>
              <a:rPr lang="en-GB" dirty="0" smtClean="0"/>
              <a:t>In analysing Madame's reaction to being surrounded by the girls, to what creature does Kathy compare the students?</a:t>
            </a:r>
            <a:endParaRPr lang="en-GB" dirty="0"/>
          </a:p>
        </p:txBody>
      </p:sp>
    </p:spTree>
    <p:extLst>
      <p:ext uri="{BB962C8B-B14F-4D97-AF65-F5344CB8AC3E}">
        <p14:creationId xmlns:p14="http://schemas.microsoft.com/office/powerpoint/2010/main" val="351731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Chapter Three – answers:</a:t>
            </a:r>
            <a:endParaRPr lang="en-GB" dirty="0"/>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GB" dirty="0" smtClean="0"/>
              <a:t>South</a:t>
            </a:r>
          </a:p>
          <a:p>
            <a:pPr marL="514350" indent="-514350">
              <a:buFont typeface="+mj-lt"/>
              <a:buAutoNum type="arabicPeriod"/>
            </a:pPr>
            <a:r>
              <a:rPr lang="en-GB" dirty="0" smtClean="0"/>
              <a:t>Maroon track-suit top zipped up at the front</a:t>
            </a:r>
          </a:p>
          <a:p>
            <a:pPr marL="514350" indent="-514350">
              <a:buFont typeface="+mj-lt"/>
              <a:buAutoNum type="arabicPeriod"/>
            </a:pPr>
            <a:r>
              <a:rPr lang="en-GB" dirty="0" smtClean="0"/>
              <a:t>October</a:t>
            </a:r>
          </a:p>
          <a:p>
            <a:pPr marL="514350" indent="-514350">
              <a:buFont typeface="+mj-lt"/>
              <a:buAutoNum type="arabicPeriod"/>
            </a:pPr>
            <a:r>
              <a:rPr lang="en-GB" dirty="0" smtClean="0"/>
              <a:t>Black</a:t>
            </a:r>
          </a:p>
          <a:p>
            <a:pPr marL="514350" indent="-514350">
              <a:buFont typeface="+mj-lt"/>
              <a:buAutoNum type="arabicPeriod"/>
            </a:pPr>
            <a:r>
              <a:rPr lang="en-GB" dirty="0" smtClean="0"/>
              <a:t>The Juniors</a:t>
            </a:r>
          </a:p>
          <a:p>
            <a:pPr marL="514350" indent="-514350">
              <a:buFont typeface="+mj-lt"/>
              <a:buAutoNum type="arabicPeriod"/>
            </a:pPr>
            <a:r>
              <a:rPr lang="en-GB" dirty="0" smtClean="0"/>
              <a:t>“shaking”</a:t>
            </a:r>
          </a:p>
          <a:p>
            <a:pPr marL="514350" indent="-514350">
              <a:buFont typeface="+mj-lt"/>
              <a:buAutoNum type="arabicPeriod"/>
            </a:pPr>
            <a:r>
              <a:rPr lang="en-GB" dirty="0" smtClean="0"/>
              <a:t>Usually twice, sometimes three or four times a year</a:t>
            </a:r>
          </a:p>
          <a:p>
            <a:pPr marL="514350" indent="-514350">
              <a:buFont typeface="+mj-lt"/>
              <a:buAutoNum type="arabicPeriod"/>
            </a:pPr>
            <a:r>
              <a:rPr lang="en-GB" dirty="0" smtClean="0"/>
              <a:t>Grey suit</a:t>
            </a:r>
          </a:p>
          <a:p>
            <a:pPr marL="514350" indent="-514350">
              <a:buFont typeface="+mj-lt"/>
              <a:buAutoNum type="arabicPeriod"/>
            </a:pPr>
            <a:r>
              <a:rPr lang="en-GB" dirty="0" smtClean="0"/>
              <a:t>Billiards room</a:t>
            </a:r>
          </a:p>
          <a:p>
            <a:pPr marL="514350" indent="-514350">
              <a:buFont typeface="+mj-lt"/>
              <a:buAutoNum type="arabicPeriod"/>
            </a:pPr>
            <a:r>
              <a:rPr lang="en-GB" dirty="0" smtClean="0"/>
              <a:t>spiders</a:t>
            </a:r>
          </a:p>
          <a:p>
            <a:endParaRPr lang="en-GB" dirty="0" smtClean="0"/>
          </a:p>
          <a:p>
            <a:endParaRPr lang="en-GB" dirty="0" smtClean="0"/>
          </a:p>
          <a:p>
            <a:endParaRPr lang="en-GB" dirty="0"/>
          </a:p>
        </p:txBody>
      </p:sp>
    </p:spTree>
    <p:extLst>
      <p:ext uri="{BB962C8B-B14F-4D97-AF65-F5344CB8AC3E}">
        <p14:creationId xmlns:p14="http://schemas.microsoft.com/office/powerpoint/2010/main" val="705288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Genre – what is it?</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E19</a:t>
            </a:r>
            <a:r>
              <a:rPr lang="en-GB" dirty="0"/>
              <a:t>. [Fr. = kind] Kind, type; </a:t>
            </a:r>
            <a:r>
              <a:rPr lang="en-GB" i="1" dirty="0"/>
              <a:t>esp.</a:t>
            </a:r>
            <a:r>
              <a:rPr lang="en-GB" dirty="0"/>
              <a:t> a style or category of painting, novel, film, etc., characterised by a particular form or purpose.</a:t>
            </a:r>
          </a:p>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866" y="1278467"/>
            <a:ext cx="6057900" cy="4038600"/>
          </a:xfrm>
          <a:prstGeom prst="rect">
            <a:avLst/>
          </a:prstGeom>
        </p:spPr>
      </p:pic>
    </p:spTree>
    <p:extLst>
      <p:ext uri="{BB962C8B-B14F-4D97-AF65-F5344CB8AC3E}">
        <p14:creationId xmlns:p14="http://schemas.microsoft.com/office/powerpoint/2010/main" val="56603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Some Genres </a:t>
            </a:r>
            <a:r>
              <a:rPr lang="en-GB" dirty="0" smtClean="0"/>
              <a:t>…  You should rank their relevance to </a:t>
            </a:r>
            <a:r>
              <a:rPr lang="en-GB" i="1" dirty="0" smtClean="0"/>
              <a:t>Never Let Me Go</a:t>
            </a:r>
            <a:r>
              <a:rPr lang="en-GB" dirty="0" smtClean="0"/>
              <a:t>.  Be prepared to defend your position.  </a:t>
            </a:r>
            <a:endParaRPr lang="en-GB" dirty="0"/>
          </a:p>
        </p:txBody>
      </p:sp>
      <p:sp>
        <p:nvSpPr>
          <p:cNvPr id="3" name="Content Placeholder 2"/>
          <p:cNvSpPr>
            <a:spLocks noGrp="1"/>
          </p:cNvSpPr>
          <p:nvPr>
            <p:ph idx="1"/>
          </p:nvPr>
        </p:nvSpPr>
        <p:spPr>
          <a:xfrm>
            <a:off x="838200" y="1825625"/>
            <a:ext cx="10515600" cy="4624602"/>
          </a:xfrm>
        </p:spPr>
        <p:txBody>
          <a:bodyPr>
            <a:normAutofit fontScale="62500" lnSpcReduction="20000"/>
          </a:bodyPr>
          <a:lstStyle/>
          <a:p>
            <a:r>
              <a:rPr lang="en-GB" dirty="0">
                <a:solidFill>
                  <a:srgbClr val="FF0000"/>
                </a:solidFill>
              </a:rPr>
              <a:t>Dystopia </a:t>
            </a:r>
            <a:r>
              <a:rPr lang="en-GB" dirty="0"/>
              <a:t>– often featuring an alternate society characterised by a focus on negatives, usually frightening, such as mass poverty, public mistrust and suspicion, suffering, and/or oppression, that society has most often brought upon itself. Dystopian literature is used to "provide fresh perspectives on problematic social and political practices that might otherwise be taken for granted or considered natural and inevitable". Keith M Booker. </a:t>
            </a:r>
          </a:p>
          <a:p>
            <a:r>
              <a:rPr lang="en-GB" dirty="0">
                <a:solidFill>
                  <a:srgbClr val="FF0000"/>
                </a:solidFill>
              </a:rPr>
              <a:t>Science Fiction </a:t>
            </a:r>
            <a:r>
              <a:rPr lang="en-GB" dirty="0"/>
              <a:t>- fiction based on imagined future scientific or technological advances and major social or environmental changes.</a:t>
            </a:r>
          </a:p>
          <a:p>
            <a:r>
              <a:rPr lang="en-GB" dirty="0">
                <a:solidFill>
                  <a:srgbClr val="FF0000"/>
                </a:solidFill>
              </a:rPr>
              <a:t>Memoir</a:t>
            </a:r>
            <a:r>
              <a:rPr lang="en-GB" dirty="0"/>
              <a:t> - a historical account or biography written from personal knowledge</a:t>
            </a:r>
          </a:p>
          <a:p>
            <a:r>
              <a:rPr lang="en-GB" dirty="0">
                <a:solidFill>
                  <a:srgbClr val="FF0000"/>
                </a:solidFill>
              </a:rPr>
              <a:t>Coming-of-age novel </a:t>
            </a:r>
            <a:r>
              <a:rPr lang="en-GB" dirty="0"/>
              <a:t>- often focuses on the growth of a protagonist from youth to adulthood, tending to emphasise dialogue or internal monologue over action, and are often set in the past.</a:t>
            </a:r>
          </a:p>
          <a:p>
            <a:r>
              <a:rPr lang="en-GB" dirty="0">
                <a:solidFill>
                  <a:srgbClr val="FF0000"/>
                </a:solidFill>
              </a:rPr>
              <a:t>Satire </a:t>
            </a:r>
            <a:r>
              <a:rPr lang="en-GB" dirty="0"/>
              <a:t>– a text that uses humour, irony, exaggeration, or ridicule to expose and criticize people's stupidity or vices, particularly in the context of contemporary politics and other topical issues.</a:t>
            </a:r>
          </a:p>
          <a:p>
            <a:r>
              <a:rPr lang="en-GB" dirty="0">
                <a:solidFill>
                  <a:srgbClr val="FF0000"/>
                </a:solidFill>
              </a:rPr>
              <a:t>Post-modern Fiction </a:t>
            </a:r>
            <a:r>
              <a:rPr lang="en-GB" dirty="0"/>
              <a:t>- characterised by reliance on narrative techniques such as fragmentation, paradox, and the unreliable narrator; and often thought of having emerged in the post–World War II era.</a:t>
            </a:r>
          </a:p>
          <a:p>
            <a:r>
              <a:rPr lang="en-GB" dirty="0">
                <a:solidFill>
                  <a:srgbClr val="FF0000"/>
                </a:solidFill>
              </a:rPr>
              <a:t>Romance novel </a:t>
            </a:r>
            <a:r>
              <a:rPr lang="en-GB" dirty="0"/>
              <a:t>– often place their primary focus on the relationship and </a:t>
            </a:r>
            <a:r>
              <a:rPr lang="en-GB" b="1" dirty="0"/>
              <a:t>romantic</a:t>
            </a:r>
            <a:r>
              <a:rPr lang="en-GB" dirty="0"/>
              <a:t> love between two people, and must have an "emotionally satisfying and optimistic ending”.</a:t>
            </a:r>
          </a:p>
          <a:p>
            <a:r>
              <a:rPr lang="en-GB" dirty="0">
                <a:solidFill>
                  <a:srgbClr val="FF0000"/>
                </a:solidFill>
              </a:rPr>
              <a:t>Social realism </a:t>
            </a:r>
            <a:r>
              <a:rPr lang="en-GB" dirty="0"/>
              <a:t>- the realistic depiction in the novel of contemporary life, as a means of social or political comment.</a:t>
            </a:r>
          </a:p>
        </p:txBody>
      </p:sp>
    </p:spTree>
    <p:extLst>
      <p:ext uri="{BB962C8B-B14F-4D97-AF65-F5344CB8AC3E}">
        <p14:creationId xmlns:p14="http://schemas.microsoft.com/office/powerpoint/2010/main" val="3253332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Lecture on Chapter 3</a:t>
            </a:r>
            <a:endParaRPr lang="en-GB" dirty="0"/>
          </a:p>
        </p:txBody>
      </p:sp>
      <p:sp>
        <p:nvSpPr>
          <p:cNvPr id="3" name="Content Placeholder 2"/>
          <p:cNvSpPr>
            <a:spLocks noGrp="1"/>
          </p:cNvSpPr>
          <p:nvPr>
            <p:ph idx="1"/>
          </p:nvPr>
        </p:nvSpPr>
        <p:spPr/>
        <p:txBody>
          <a:bodyPr/>
          <a:lstStyle/>
          <a:p>
            <a:r>
              <a:rPr lang="en-GB" dirty="0" smtClean="0"/>
              <a:t>Your task:  work in pairs to record as much as you can of the lecture.</a:t>
            </a:r>
          </a:p>
          <a:p>
            <a:r>
              <a:rPr lang="en-GB" dirty="0" smtClean="0"/>
              <a:t>Student One:  note down what you can, while your pair listens.  The lecture will stop at a half-way point, and you can then confer about what you each remembered and/or recorded.</a:t>
            </a:r>
          </a:p>
          <a:p>
            <a:r>
              <a:rPr lang="en-GB" dirty="0" smtClean="0"/>
              <a:t>Student Two then takes over the notation.  The process is repeated.</a:t>
            </a:r>
          </a:p>
          <a:p>
            <a:r>
              <a:rPr lang="en-GB" dirty="0" smtClean="0"/>
              <a:t>Discussion.</a:t>
            </a:r>
            <a:endParaRPr lang="en-GB" dirty="0"/>
          </a:p>
        </p:txBody>
      </p:sp>
    </p:spTree>
    <p:extLst>
      <p:ext uri="{BB962C8B-B14F-4D97-AF65-F5344CB8AC3E}">
        <p14:creationId xmlns:p14="http://schemas.microsoft.com/office/powerpoint/2010/main" val="1101786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a:t>
            </a:r>
            <a:endParaRPr lang="en-GB" dirty="0"/>
          </a:p>
        </p:txBody>
      </p:sp>
      <p:sp>
        <p:nvSpPr>
          <p:cNvPr id="3" name="Content Placeholder 2"/>
          <p:cNvSpPr>
            <a:spLocks noGrp="1"/>
          </p:cNvSpPr>
          <p:nvPr>
            <p:ph idx="1"/>
          </p:nvPr>
        </p:nvSpPr>
        <p:spPr/>
        <p:txBody>
          <a:bodyPr/>
          <a:lstStyle/>
          <a:p>
            <a:r>
              <a:rPr lang="en-GB" dirty="0" smtClean="0"/>
              <a:t>Select an extract from Chapter 3, that you consider most neatly illustrates your allocated genre.</a:t>
            </a:r>
          </a:p>
          <a:p>
            <a:r>
              <a:rPr lang="en-GB" dirty="0" smtClean="0"/>
              <a:t>You need to argue your case.</a:t>
            </a:r>
            <a:endParaRPr lang="en-GB" dirty="0"/>
          </a:p>
        </p:txBody>
      </p:sp>
    </p:spTree>
    <p:extLst>
      <p:ext uri="{BB962C8B-B14F-4D97-AF65-F5344CB8AC3E}">
        <p14:creationId xmlns:p14="http://schemas.microsoft.com/office/powerpoint/2010/main" val="2657023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Analysis – post-modern fiction</a:t>
            </a:r>
            <a:endParaRPr lang="en-GB" dirty="0"/>
          </a:p>
        </p:txBody>
      </p:sp>
      <p:sp>
        <p:nvSpPr>
          <p:cNvPr id="3" name="Content Placeholder 2"/>
          <p:cNvSpPr>
            <a:spLocks noGrp="1"/>
          </p:cNvSpPr>
          <p:nvPr>
            <p:ph idx="1"/>
          </p:nvPr>
        </p:nvSpPr>
        <p:spPr>
          <a:xfrm>
            <a:off x="4269717" y="1661340"/>
            <a:ext cx="7177216" cy="5196660"/>
          </a:xfrm>
        </p:spPr>
        <p:txBody>
          <a:bodyPr>
            <a:normAutofit fontScale="92500"/>
          </a:bodyPr>
          <a:lstStyle/>
          <a:p>
            <a:pPr lvl="0"/>
            <a:r>
              <a:rPr lang="en-GB" dirty="0"/>
              <a:t>I won’t be a carer any more come the end of the year, and though I’ve got a lot out of it, I have to admit I’ll welcome the chance to rest – to stop and think and remember.  I’m sure it’s at least partly to do with that, to do with preparing for the change of pace, that I’ve been getting this urge to order all these old memories.  What I really wanted, I suppose, was to get straight all the things that happened between me and Tommy and Ruth after we grew up and left </a:t>
            </a:r>
            <a:r>
              <a:rPr lang="en-GB" dirty="0" err="1"/>
              <a:t>Hailsham</a:t>
            </a:r>
            <a:r>
              <a:rPr lang="en-GB" dirty="0"/>
              <a:t>.  But I realise now just how much of what occurred later came out of our time at </a:t>
            </a:r>
            <a:r>
              <a:rPr lang="en-GB" dirty="0" err="1"/>
              <a:t>Hailsham</a:t>
            </a:r>
            <a:r>
              <a:rPr lang="en-GB" dirty="0"/>
              <a:t>, and that’s why I want first to go over these earlier memories quite carefully.  P 37</a:t>
            </a:r>
          </a:p>
          <a:p>
            <a:endParaRPr lang="en-GB" dirty="0"/>
          </a:p>
        </p:txBody>
      </p:sp>
      <p:sp>
        <p:nvSpPr>
          <p:cNvPr id="4" name="TextBox 3"/>
          <p:cNvSpPr txBox="1"/>
          <p:nvPr/>
        </p:nvSpPr>
        <p:spPr>
          <a:xfrm>
            <a:off x="1264737" y="1613885"/>
            <a:ext cx="2578444" cy="1754326"/>
          </a:xfrm>
          <a:prstGeom prst="rect">
            <a:avLst/>
          </a:prstGeom>
          <a:noFill/>
        </p:spPr>
        <p:txBody>
          <a:bodyPr wrap="square" rtlCol="0">
            <a:spAutoFit/>
          </a:bodyPr>
          <a:lstStyle/>
          <a:p>
            <a:r>
              <a:rPr lang="en-GB" dirty="0"/>
              <a:t>Ambiguity of “rest” – the reader learns to question Kathy’s terms (and euphemisms) Central to the interpretation of this novel.</a:t>
            </a:r>
          </a:p>
        </p:txBody>
      </p:sp>
      <p:sp>
        <p:nvSpPr>
          <p:cNvPr id="5" name="TextBox 4"/>
          <p:cNvSpPr txBox="1"/>
          <p:nvPr/>
        </p:nvSpPr>
        <p:spPr>
          <a:xfrm>
            <a:off x="1256500" y="3322491"/>
            <a:ext cx="2586681" cy="1477328"/>
          </a:xfrm>
          <a:prstGeom prst="rect">
            <a:avLst/>
          </a:prstGeom>
          <a:noFill/>
        </p:spPr>
        <p:txBody>
          <a:bodyPr wrap="square" rtlCol="0">
            <a:spAutoFit/>
          </a:bodyPr>
          <a:lstStyle/>
          <a:p>
            <a:r>
              <a:rPr lang="en-GB" dirty="0"/>
              <a:t>The “order” is non-chronological – unfolding as Kathy makes sense of each episode.  Controlled and filtered by her.</a:t>
            </a:r>
          </a:p>
        </p:txBody>
      </p:sp>
      <p:sp>
        <p:nvSpPr>
          <p:cNvPr id="6" name="TextBox 5"/>
          <p:cNvSpPr txBox="1"/>
          <p:nvPr/>
        </p:nvSpPr>
        <p:spPr>
          <a:xfrm>
            <a:off x="1264737" y="4799819"/>
            <a:ext cx="2731872" cy="2031325"/>
          </a:xfrm>
          <a:prstGeom prst="rect">
            <a:avLst/>
          </a:prstGeom>
          <a:noFill/>
        </p:spPr>
        <p:txBody>
          <a:bodyPr wrap="square" rtlCol="0">
            <a:spAutoFit/>
          </a:bodyPr>
          <a:lstStyle/>
          <a:p>
            <a:r>
              <a:rPr lang="en-GB" dirty="0"/>
              <a:t>Two times present here: the time of writing (“I realise now”) and the time of intention (“What I really wanted…”) – in a novel that plays with layers of time.</a:t>
            </a:r>
          </a:p>
        </p:txBody>
      </p:sp>
    </p:spTree>
    <p:extLst>
      <p:ext uri="{BB962C8B-B14F-4D97-AF65-F5344CB8AC3E}">
        <p14:creationId xmlns:p14="http://schemas.microsoft.com/office/powerpoint/2010/main" val="214460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Analysis - dystopia</a:t>
            </a:r>
            <a:endParaRPr lang="en-GB" dirty="0"/>
          </a:p>
        </p:txBody>
      </p:sp>
      <p:sp>
        <p:nvSpPr>
          <p:cNvPr id="3" name="Content Placeholder 2"/>
          <p:cNvSpPr>
            <a:spLocks noGrp="1"/>
          </p:cNvSpPr>
          <p:nvPr>
            <p:ph idx="1"/>
          </p:nvPr>
        </p:nvSpPr>
        <p:spPr>
          <a:xfrm>
            <a:off x="3707026" y="1825625"/>
            <a:ext cx="7646773" cy="4351338"/>
          </a:xfrm>
        </p:spPr>
        <p:txBody>
          <a:bodyPr>
            <a:normAutofit lnSpcReduction="10000"/>
          </a:bodyPr>
          <a:lstStyle/>
          <a:p>
            <a:pPr lvl="0"/>
            <a:r>
              <a:rPr lang="en-GB" dirty="0"/>
              <a:t>There was a real sense of feeling bad that we had, in some collective way, let down Miss Emily, but try as we might, we couldn’t really follow these lectures.  It was partly her language.  “Unworthy of privilege” and “misuse of opportunity”: these were two regular phrases Ruth and I came up with when we were reminiscing in her room at the centre in Dover.  Her general drift was clear enough:  we were all very special, being </a:t>
            </a:r>
            <a:r>
              <a:rPr lang="en-GB" dirty="0" err="1"/>
              <a:t>Hailsham</a:t>
            </a:r>
            <a:r>
              <a:rPr lang="en-GB" dirty="0"/>
              <a:t> students, and so it was all the more disappointing when we behaved badly.  Beyond that, things became a fog.  Pp 42-43</a:t>
            </a:r>
          </a:p>
          <a:p>
            <a:endParaRPr lang="en-GB" dirty="0"/>
          </a:p>
        </p:txBody>
      </p:sp>
      <p:sp>
        <p:nvSpPr>
          <p:cNvPr id="4" name="TextBox 3"/>
          <p:cNvSpPr txBox="1"/>
          <p:nvPr/>
        </p:nvSpPr>
        <p:spPr>
          <a:xfrm>
            <a:off x="1037968" y="1695751"/>
            <a:ext cx="2405449" cy="1200329"/>
          </a:xfrm>
          <a:prstGeom prst="rect">
            <a:avLst/>
          </a:prstGeom>
          <a:noFill/>
        </p:spPr>
        <p:txBody>
          <a:bodyPr wrap="square" rtlCol="0">
            <a:spAutoFit/>
          </a:bodyPr>
          <a:lstStyle/>
          <a:p>
            <a:r>
              <a:rPr lang="en-GB" dirty="0"/>
              <a:t>Collective consciousness – linked by purpose and duty etc.</a:t>
            </a:r>
          </a:p>
        </p:txBody>
      </p:sp>
      <p:sp>
        <p:nvSpPr>
          <p:cNvPr id="6" name="TextBox 5"/>
          <p:cNvSpPr txBox="1"/>
          <p:nvPr/>
        </p:nvSpPr>
        <p:spPr>
          <a:xfrm>
            <a:off x="1037968" y="2922659"/>
            <a:ext cx="1968843" cy="1323439"/>
          </a:xfrm>
          <a:prstGeom prst="rect">
            <a:avLst/>
          </a:prstGeom>
          <a:noFill/>
        </p:spPr>
        <p:txBody>
          <a:bodyPr wrap="square" rtlCol="0">
            <a:spAutoFit/>
          </a:bodyPr>
          <a:lstStyle/>
          <a:p>
            <a:r>
              <a:rPr lang="en-GB" sz="1600" dirty="0"/>
              <a:t>Direct speech of Miss Emily:  contrast of vocabulary and tone to the first person narrative.</a:t>
            </a:r>
          </a:p>
        </p:txBody>
      </p:sp>
      <p:sp>
        <p:nvSpPr>
          <p:cNvPr id="7" name="TextBox 6"/>
          <p:cNvSpPr txBox="1"/>
          <p:nvPr/>
        </p:nvSpPr>
        <p:spPr>
          <a:xfrm>
            <a:off x="1037968" y="4272677"/>
            <a:ext cx="2133600" cy="1815882"/>
          </a:xfrm>
          <a:prstGeom prst="rect">
            <a:avLst/>
          </a:prstGeom>
          <a:noFill/>
        </p:spPr>
        <p:txBody>
          <a:bodyPr wrap="square" rtlCol="0">
            <a:spAutoFit/>
          </a:bodyPr>
          <a:lstStyle/>
          <a:p>
            <a:r>
              <a:rPr lang="en-GB" sz="1600" dirty="0"/>
              <a:t>Lack of understanding:  inability to communicate the truth:  foreshadowing, too, the repeated reference to fog in Chapter 5</a:t>
            </a:r>
          </a:p>
        </p:txBody>
      </p:sp>
    </p:spTree>
    <p:extLst>
      <p:ext uri="{BB962C8B-B14F-4D97-AF65-F5344CB8AC3E}">
        <p14:creationId xmlns:p14="http://schemas.microsoft.com/office/powerpoint/2010/main" val="418903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Symbol</a:t>
            </a:r>
            <a:r>
              <a:rPr lang="en-GB" dirty="0"/>
              <a:t> – what is it?</a:t>
            </a:r>
          </a:p>
        </p:txBody>
      </p:sp>
      <p:sp>
        <p:nvSpPr>
          <p:cNvPr id="3" name="Content Placeholder 2"/>
          <p:cNvSpPr>
            <a:spLocks noGrp="1"/>
          </p:cNvSpPr>
          <p:nvPr>
            <p:ph idx="1"/>
          </p:nvPr>
        </p:nvSpPr>
        <p:spPr/>
        <p:txBody>
          <a:bodyPr/>
          <a:lstStyle/>
          <a:p>
            <a:r>
              <a:rPr lang="en-GB" dirty="0"/>
              <a:t>a thing that represents or stands for something else, especially a material object representing something abstract.</a:t>
            </a:r>
          </a:p>
          <a:p>
            <a:endParaRPr lang="en-GB" dirty="0"/>
          </a:p>
          <a:p>
            <a:r>
              <a:rPr lang="en-GB" dirty="0"/>
              <a:t>And a </a:t>
            </a:r>
            <a:r>
              <a:rPr lang="en-GB" dirty="0">
                <a:solidFill>
                  <a:srgbClr val="FF0000"/>
                </a:solidFill>
              </a:rPr>
              <a:t>motif</a:t>
            </a:r>
            <a:r>
              <a:rPr lang="en-GB" dirty="0"/>
              <a:t>?</a:t>
            </a:r>
          </a:p>
          <a:p>
            <a:r>
              <a:rPr lang="en-GB" dirty="0"/>
              <a:t>a </a:t>
            </a:r>
            <a:r>
              <a:rPr lang="en-GB" b="1" dirty="0"/>
              <a:t>recurring </a:t>
            </a:r>
            <a:r>
              <a:rPr lang="en-GB" dirty="0"/>
              <a:t>subject, theme, idea, etc., especially in a literary, artistic, or musical work.</a:t>
            </a:r>
          </a:p>
        </p:txBody>
      </p:sp>
    </p:spTree>
    <p:extLst>
      <p:ext uri="{BB962C8B-B14F-4D97-AF65-F5344CB8AC3E}">
        <p14:creationId xmlns:p14="http://schemas.microsoft.com/office/powerpoint/2010/main" val="141436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Symbol</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20331" y="1825625"/>
            <a:ext cx="4351338" cy="4351338"/>
          </a:xfrm>
        </p:spPr>
      </p:pic>
    </p:spTree>
    <p:extLst>
      <p:ext uri="{BB962C8B-B14F-4D97-AF65-F5344CB8AC3E}">
        <p14:creationId xmlns:p14="http://schemas.microsoft.com/office/powerpoint/2010/main" val="3254652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does the writer attempt to make the story credible? </a:t>
            </a:r>
            <a:r>
              <a:rPr lang="en-GB" sz="3100" dirty="0"/>
              <a:t>(e.g. voice, </a:t>
            </a:r>
            <a:r>
              <a:rPr lang="en-GB" sz="3100" dirty="0" err="1"/>
              <a:t>verisimilitudinal</a:t>
            </a:r>
            <a:r>
              <a:rPr lang="en-GB" sz="3100" dirty="0"/>
              <a:t> function of setting, referential function of setting, semantic field of numbers)</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This was all a long time ago so I might have some of it wrong; but my memory of it is that my approaching Tommy that afternoon was part of a phase I was going through around that time – something to do with compulsively setting myself challenges – and I’d more or less forgotten all about it when Tommy stopped me a few days later.</a:t>
            </a:r>
          </a:p>
          <a:p>
            <a:pPr marL="0" indent="0">
              <a:buNone/>
            </a:pPr>
            <a:r>
              <a:rPr lang="en-GB" dirty="0"/>
              <a:t>I don’t know how it was where you were, but at </a:t>
            </a:r>
            <a:r>
              <a:rPr lang="en-GB" dirty="0" err="1"/>
              <a:t>Hailsham</a:t>
            </a:r>
            <a:r>
              <a:rPr lang="en-GB" dirty="0"/>
              <a:t> we had to have some form of medical almost every week – usually up in Room 18 at the very top of the house – with stern Nurse Trisha, or Crow Face, as we called her.  That sunny morning a crowd of us was going up the central stair case to be examine by her, while another lot she’d just finished with was on its way down.  So the stairwell was filled with echoing noise, and I was climbing the steps head down, just following the heels of the person in front, when a voice near me went:  “Kath!”</a:t>
            </a:r>
          </a:p>
          <a:p>
            <a:endParaRPr lang="en-GB" dirty="0"/>
          </a:p>
        </p:txBody>
      </p:sp>
    </p:spTree>
    <p:extLst>
      <p:ext uri="{BB962C8B-B14F-4D97-AF65-F5344CB8AC3E}">
        <p14:creationId xmlns:p14="http://schemas.microsoft.com/office/powerpoint/2010/main" val="1099611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42572" y="2243710"/>
            <a:ext cx="2478357" cy="3085554"/>
          </a:xfrm>
        </p:spPr>
      </p:pic>
    </p:spTree>
    <p:extLst>
      <p:ext uri="{BB962C8B-B14F-4D97-AF65-F5344CB8AC3E}">
        <p14:creationId xmlns:p14="http://schemas.microsoft.com/office/powerpoint/2010/main" val="1483429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41971" y="1944580"/>
            <a:ext cx="3163845" cy="3374768"/>
          </a:xfrm>
        </p:spPr>
      </p:pic>
    </p:spTree>
    <p:extLst>
      <p:ext uri="{BB962C8B-B14F-4D97-AF65-F5344CB8AC3E}">
        <p14:creationId xmlns:p14="http://schemas.microsoft.com/office/powerpoint/2010/main" val="615868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 – to create a display on each of the motifs provided</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endParaRPr lang="en-GB" dirty="0" smtClean="0"/>
          </a:p>
          <a:p>
            <a:pPr marL="514350" indent="-514350">
              <a:buFont typeface="+mj-lt"/>
              <a:buAutoNum type="arabicPeriod"/>
            </a:pPr>
            <a:r>
              <a:rPr lang="en-GB" dirty="0" smtClean="0"/>
              <a:t>Find all the references to your motif in the text.  Write out the quotes and give page numbers.</a:t>
            </a:r>
          </a:p>
          <a:p>
            <a:pPr marL="514350" indent="-514350">
              <a:buFont typeface="+mj-lt"/>
              <a:buAutoNum type="arabicPeriod"/>
            </a:pPr>
            <a:r>
              <a:rPr lang="en-GB" dirty="0" smtClean="0"/>
              <a:t>Explain what it represents within the novel</a:t>
            </a:r>
          </a:p>
          <a:p>
            <a:pPr marL="514350" indent="-514350">
              <a:buFont typeface="+mj-lt"/>
              <a:buAutoNum type="arabicPeriod"/>
            </a:pPr>
            <a:r>
              <a:rPr lang="en-GB" dirty="0" smtClean="0"/>
              <a:t>Explain whether it changes in significance as the novel progresses.</a:t>
            </a:r>
            <a:endParaRPr lang="en-GB" dirty="0"/>
          </a:p>
        </p:txBody>
      </p:sp>
    </p:spTree>
    <p:extLst>
      <p:ext uri="{BB962C8B-B14F-4D97-AF65-F5344CB8AC3E}">
        <p14:creationId xmlns:p14="http://schemas.microsoft.com/office/powerpoint/2010/main" val="1323457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0" y="2477294"/>
            <a:ext cx="6096000" cy="3048000"/>
          </a:xfrm>
        </p:spPr>
      </p:pic>
    </p:spTree>
    <p:extLst>
      <p:ext uri="{BB962C8B-B14F-4D97-AF65-F5344CB8AC3E}">
        <p14:creationId xmlns:p14="http://schemas.microsoft.com/office/powerpoint/2010/main" val="161773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8873578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05882" y="1711176"/>
            <a:ext cx="3637906" cy="3637906"/>
          </a:xfrm>
        </p:spPr>
      </p:pic>
    </p:spTree>
    <p:extLst>
      <p:ext uri="{BB962C8B-B14F-4D97-AF65-F5344CB8AC3E}">
        <p14:creationId xmlns:p14="http://schemas.microsoft.com/office/powerpoint/2010/main" val="306885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2710656"/>
            <a:ext cx="7620000" cy="2581275"/>
          </a:xfrm>
        </p:spPr>
      </p:pic>
    </p:spTree>
    <p:extLst>
      <p:ext uri="{BB962C8B-B14F-4D97-AF65-F5344CB8AC3E}">
        <p14:creationId xmlns:p14="http://schemas.microsoft.com/office/powerpoint/2010/main" val="22109189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stretch>
            <a:fillRect/>
          </a:stretch>
        </p:blipFill>
        <p:spPr>
          <a:xfrm>
            <a:off x="4273138" y="2806374"/>
            <a:ext cx="3645724" cy="2389839"/>
          </a:xfrm>
          <a:prstGeom prst="rect">
            <a:avLst/>
          </a:prstGeom>
        </p:spPr>
      </p:pic>
    </p:spTree>
    <p:extLst>
      <p:ext uri="{BB962C8B-B14F-4D97-AF65-F5344CB8AC3E}">
        <p14:creationId xmlns:p14="http://schemas.microsoft.com/office/powerpoint/2010/main" val="20313181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assignment:  to write a 500 word essay answering the following question:  </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dirty="0" smtClean="0">
                <a:solidFill>
                  <a:srgbClr val="0070C0"/>
                </a:solidFill>
              </a:rPr>
              <a:t>How does Ishiguro use narrative voice in the first </a:t>
            </a:r>
            <a:r>
              <a:rPr lang="en-GB" dirty="0" smtClean="0">
                <a:solidFill>
                  <a:srgbClr val="0070C0"/>
                </a:solidFill>
              </a:rPr>
              <a:t>five </a:t>
            </a:r>
            <a:r>
              <a:rPr lang="en-GB" dirty="0" smtClean="0">
                <a:solidFill>
                  <a:srgbClr val="0070C0"/>
                </a:solidFill>
              </a:rPr>
              <a:t>chapters of </a:t>
            </a:r>
            <a:r>
              <a:rPr lang="en-GB" i="1" dirty="0" smtClean="0">
                <a:solidFill>
                  <a:srgbClr val="0070C0"/>
                </a:solidFill>
              </a:rPr>
              <a:t>Never Let Me Go</a:t>
            </a:r>
            <a:r>
              <a:rPr lang="en-GB" dirty="0" smtClean="0">
                <a:solidFill>
                  <a:srgbClr val="0070C0"/>
                </a:solidFill>
              </a:rPr>
              <a:t>?  You should consider relevant contextual factors.</a:t>
            </a:r>
            <a:endParaRPr lang="en-GB" dirty="0">
              <a:solidFill>
                <a:srgbClr val="0070C0"/>
              </a:solidFill>
            </a:endParaRPr>
          </a:p>
          <a:p>
            <a:endParaRPr lang="en-GB" dirty="0" smtClean="0">
              <a:solidFill>
                <a:srgbClr val="FF0000"/>
              </a:solidFill>
            </a:endParaRPr>
          </a:p>
          <a:p>
            <a:r>
              <a:rPr lang="en-GB" dirty="0" smtClean="0">
                <a:solidFill>
                  <a:srgbClr val="FF0000"/>
                </a:solidFill>
              </a:rPr>
              <a:t>Voice</a:t>
            </a:r>
            <a:r>
              <a:rPr lang="en-GB" dirty="0">
                <a:solidFill>
                  <a:srgbClr val="FF0000"/>
                </a:solidFill>
              </a:rPr>
              <a:t>:  </a:t>
            </a:r>
            <a:r>
              <a:rPr lang="en-GB" dirty="0"/>
              <a:t>first person? Features of spoken discourse? Unreliability of memory?  Unreliability of judgment? Analysis of characteristic lexis/syntax?</a:t>
            </a:r>
          </a:p>
          <a:p>
            <a:r>
              <a:rPr lang="en-GB" dirty="0">
                <a:solidFill>
                  <a:srgbClr val="FF0000"/>
                </a:solidFill>
              </a:rPr>
              <a:t>Theme:  </a:t>
            </a:r>
            <a:r>
              <a:rPr lang="en-GB" dirty="0"/>
              <a:t>belonging, isolation, identity, truth v reality, deception, technological advances, social responsibility </a:t>
            </a:r>
            <a:r>
              <a:rPr lang="en-GB" dirty="0" err="1"/>
              <a:t>etc</a:t>
            </a:r>
            <a:r>
              <a:rPr lang="en-GB" dirty="0"/>
              <a:t> </a:t>
            </a:r>
            <a:r>
              <a:rPr lang="en-GB" dirty="0" err="1"/>
              <a:t>etc</a:t>
            </a:r>
            <a:r>
              <a:rPr lang="en-GB" dirty="0"/>
              <a:t> Evidence.  Analysis </a:t>
            </a:r>
          </a:p>
          <a:p>
            <a:r>
              <a:rPr lang="en-GB" dirty="0" smtClean="0">
                <a:solidFill>
                  <a:srgbClr val="FF0000"/>
                </a:solidFill>
              </a:rPr>
              <a:t>Tone</a:t>
            </a:r>
            <a:r>
              <a:rPr lang="en-GB" dirty="0">
                <a:solidFill>
                  <a:srgbClr val="FF0000"/>
                </a:solidFill>
              </a:rPr>
              <a:t>:  </a:t>
            </a:r>
            <a:r>
              <a:rPr lang="en-GB" dirty="0"/>
              <a:t>unsettling? Confident?  Nostalgic? Evidence. Analysis. </a:t>
            </a:r>
          </a:p>
        </p:txBody>
      </p:sp>
    </p:spTree>
    <p:extLst>
      <p:ext uri="{BB962C8B-B14F-4D97-AF65-F5344CB8AC3E}">
        <p14:creationId xmlns:p14="http://schemas.microsoft.com/office/powerpoint/2010/main" val="548779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Close Analysis</a:t>
            </a:r>
          </a:p>
        </p:txBody>
      </p:sp>
      <p:sp>
        <p:nvSpPr>
          <p:cNvPr id="3" name="Content Placeholder 2"/>
          <p:cNvSpPr>
            <a:spLocks noGrp="1"/>
          </p:cNvSpPr>
          <p:nvPr>
            <p:ph idx="1"/>
          </p:nvPr>
        </p:nvSpPr>
        <p:spPr>
          <a:xfrm>
            <a:off x="5519350" y="1825625"/>
            <a:ext cx="5834449" cy="4351338"/>
          </a:xfrm>
        </p:spPr>
        <p:txBody>
          <a:bodyPr>
            <a:normAutofit fontScale="70000" lnSpcReduction="20000"/>
          </a:bodyPr>
          <a:lstStyle/>
          <a:p>
            <a:pPr marL="0" indent="0">
              <a:buNone/>
            </a:pPr>
            <a:r>
              <a:rPr lang="en-GB" dirty="0"/>
              <a:t>This was all a long time ago so I might have some of it wrong; but my memory of it is that my approaching Tommy that afternoon was part of a phase I was going through around that time – something to do with compulsively setting myself challenges – and I’d more or less forgotten all about it when Tommy stopped me a few days later.</a:t>
            </a:r>
          </a:p>
          <a:p>
            <a:pPr marL="0" indent="0">
              <a:buNone/>
            </a:pPr>
            <a:r>
              <a:rPr lang="en-GB" dirty="0"/>
              <a:t>I don’t know how it was where you were, but at </a:t>
            </a:r>
            <a:r>
              <a:rPr lang="en-GB" dirty="0" err="1"/>
              <a:t>Hailsham</a:t>
            </a:r>
            <a:r>
              <a:rPr lang="en-GB" dirty="0"/>
              <a:t> we had to have some form of medical almost every week – usually up in Room 18 at the very top of the house – with stern Nurse Trisha, or Crow Face, as we called her.  That sunny morning a crowd of us was going up the central stair case to be examine by her, while another lot she’d just finished with was on its way down.  So the stairwell was filled with echoing noise, and I was climbing the steps head down, just following the heels of the person in front, when a voice near me went:  “Kath!”</a:t>
            </a:r>
          </a:p>
        </p:txBody>
      </p:sp>
      <p:sp>
        <p:nvSpPr>
          <p:cNvPr id="4" name="TextBox 3"/>
          <p:cNvSpPr txBox="1"/>
          <p:nvPr/>
        </p:nvSpPr>
        <p:spPr>
          <a:xfrm>
            <a:off x="980303" y="1589903"/>
            <a:ext cx="4193059" cy="5078313"/>
          </a:xfrm>
          <a:prstGeom prst="rect">
            <a:avLst/>
          </a:prstGeom>
          <a:noFill/>
        </p:spPr>
        <p:txBody>
          <a:bodyPr wrap="square" rtlCol="0">
            <a:spAutoFit/>
          </a:bodyPr>
          <a:lstStyle/>
          <a:p>
            <a:pPr marL="285750" indent="-285750">
              <a:buFont typeface="Arial" panose="020B0604020202020204" pitchFamily="34" charset="0"/>
              <a:buChar char="•"/>
            </a:pPr>
            <a:r>
              <a:rPr lang="en-GB" dirty="0"/>
              <a:t>Inclusion of question of unreliability:  undermining the certainty of the narrative voice</a:t>
            </a:r>
          </a:p>
          <a:p>
            <a:pPr marL="285750" indent="-285750">
              <a:buFont typeface="Arial" panose="020B0604020202020204" pitchFamily="34" charset="0"/>
              <a:buChar char="•"/>
            </a:pPr>
            <a:r>
              <a:rPr lang="en-GB" dirty="0"/>
              <a:t>Use of hyphens to create the sense of the spoken voice:  attempting to engage the reader</a:t>
            </a:r>
          </a:p>
          <a:p>
            <a:pPr marL="285750" indent="-285750">
              <a:buFont typeface="Arial" panose="020B0604020202020204" pitchFamily="34" charset="0"/>
              <a:buChar char="•"/>
            </a:pPr>
            <a:r>
              <a:rPr lang="en-GB" dirty="0"/>
              <a:t>Assumption of shared experience of Kathy and the reader:  shared society.</a:t>
            </a:r>
          </a:p>
          <a:p>
            <a:pPr marL="285750" indent="-285750">
              <a:buFont typeface="Arial" panose="020B0604020202020204" pitchFamily="34" charset="0"/>
              <a:buChar char="•"/>
            </a:pPr>
            <a:r>
              <a:rPr lang="en-GB" dirty="0"/>
              <a:t>Broken, elliptical sentences – creating sense of immediacy, of the thought process</a:t>
            </a:r>
          </a:p>
          <a:p>
            <a:pPr marL="285750" indent="-285750">
              <a:buFont typeface="Arial" panose="020B0604020202020204" pitchFamily="34" charset="0"/>
              <a:buChar char="•"/>
            </a:pPr>
            <a:r>
              <a:rPr lang="en-GB" dirty="0"/>
              <a:t>Science is part of the normality of this society – in the form of a medical and examination</a:t>
            </a:r>
          </a:p>
          <a:p>
            <a:pPr marL="285750" indent="-285750">
              <a:buFont typeface="Arial" panose="020B0604020202020204" pitchFamily="34" charset="0"/>
              <a:buChar char="•"/>
            </a:pPr>
            <a:r>
              <a:rPr lang="en-GB" dirty="0"/>
              <a:t>“finished with” suggests a casualness</a:t>
            </a:r>
          </a:p>
          <a:p>
            <a:pPr marL="285750" indent="-285750">
              <a:buFont typeface="Arial" panose="020B0604020202020204" pitchFamily="34" charset="0"/>
              <a:buChar char="•"/>
            </a:pPr>
            <a:r>
              <a:rPr lang="en-GB" dirty="0"/>
              <a:t>“following the heels”:  sense of acceptance of fate </a:t>
            </a:r>
          </a:p>
          <a:p>
            <a:endParaRPr lang="en-GB" dirty="0"/>
          </a:p>
        </p:txBody>
      </p:sp>
    </p:spTree>
    <p:extLst>
      <p:ext uri="{BB962C8B-B14F-4D97-AF65-F5344CB8AC3E}">
        <p14:creationId xmlns:p14="http://schemas.microsoft.com/office/powerpoint/2010/main" val="406694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fade">
                                      <p:cBhvr>
                                        <p:cTn id="40" dur="500"/>
                                        <p:tgtEl>
                                          <p:spTgt spid="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xEl>
                                              <p:pRg st="6" end="6"/>
                                            </p:txEl>
                                          </p:spTgt>
                                        </p:tgtEl>
                                        <p:attrNameLst>
                                          <p:attrName>style.visibility</p:attrName>
                                        </p:attrNameLst>
                                      </p:cBhvr>
                                      <p:to>
                                        <p:strVal val="visible"/>
                                      </p:to>
                                    </p:set>
                                    <p:animEffect transition="in" filter="fade">
                                      <p:cBhvr>
                                        <p:cTn id="4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  using the extract that you have been given….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Write a piece of analysis using the Perfect Paragraph structure, answering the question “How does the writer attempt to make the story credible”?</a:t>
            </a:r>
          </a:p>
          <a:p>
            <a:pPr marL="514350" indent="-514350">
              <a:buFont typeface="+mj-lt"/>
              <a:buAutoNum type="arabicPeriod"/>
            </a:pPr>
            <a:r>
              <a:rPr lang="en-GB" dirty="0" smtClean="0"/>
              <a:t>Topic sentence</a:t>
            </a:r>
          </a:p>
          <a:p>
            <a:pPr marL="514350" indent="-514350">
              <a:buFont typeface="+mj-lt"/>
              <a:buAutoNum type="arabicPeriod"/>
            </a:pPr>
            <a:r>
              <a:rPr lang="en-GB" dirty="0" smtClean="0"/>
              <a:t>Specific point</a:t>
            </a:r>
          </a:p>
          <a:p>
            <a:pPr marL="514350" indent="-514350">
              <a:buFont typeface="+mj-lt"/>
              <a:buAutoNum type="arabicPeriod"/>
            </a:pPr>
            <a:r>
              <a:rPr lang="en-GB" dirty="0" smtClean="0"/>
              <a:t>Quote</a:t>
            </a:r>
          </a:p>
          <a:p>
            <a:pPr marL="514350" indent="-514350">
              <a:buFont typeface="+mj-lt"/>
              <a:buAutoNum type="arabicPeriod"/>
            </a:pPr>
            <a:r>
              <a:rPr lang="en-GB" dirty="0" smtClean="0"/>
              <a:t>Analysis</a:t>
            </a:r>
          </a:p>
          <a:p>
            <a:pPr marL="514350" indent="-514350">
              <a:buFont typeface="+mj-lt"/>
              <a:buAutoNum type="arabicPeriod"/>
            </a:pPr>
            <a:r>
              <a:rPr lang="en-GB" dirty="0" smtClean="0"/>
              <a:t>Wider context</a:t>
            </a:r>
          </a:p>
          <a:p>
            <a:pPr marL="514350" indent="-514350">
              <a:buFont typeface="+mj-lt"/>
              <a:buAutoNum type="arabicPeriod"/>
            </a:pPr>
            <a:r>
              <a:rPr lang="en-GB" dirty="0" smtClean="0"/>
              <a:t>Link back to question and onto next paragraph.</a:t>
            </a:r>
          </a:p>
          <a:p>
            <a:endParaRPr lang="en-GB" dirty="0"/>
          </a:p>
          <a:p>
            <a:r>
              <a:rPr lang="en-GB" dirty="0" smtClean="0"/>
              <a:t>You have 10 minutes to complete this task.</a:t>
            </a:r>
            <a:endParaRPr lang="en-GB" dirty="0"/>
          </a:p>
        </p:txBody>
      </p:sp>
    </p:spTree>
    <p:extLst>
      <p:ext uri="{BB962C8B-B14F-4D97-AF65-F5344CB8AC3E}">
        <p14:creationId xmlns:p14="http://schemas.microsoft.com/office/powerpoint/2010/main" val="2762480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the writer attempt to make the story credible</a:t>
            </a:r>
            <a:r>
              <a:rPr lang="en-GB" dirty="0" smtClean="0"/>
              <a:t>?  </a:t>
            </a:r>
            <a:endParaRPr lang="en-GB" dirty="0"/>
          </a:p>
        </p:txBody>
      </p:sp>
      <p:sp>
        <p:nvSpPr>
          <p:cNvPr id="3" name="Content Placeholder 2"/>
          <p:cNvSpPr>
            <a:spLocks noGrp="1"/>
          </p:cNvSpPr>
          <p:nvPr>
            <p:ph idx="1"/>
          </p:nvPr>
        </p:nvSpPr>
        <p:spPr/>
        <p:txBody>
          <a:bodyPr/>
          <a:lstStyle/>
          <a:p>
            <a:r>
              <a:rPr lang="en-GB" dirty="0"/>
              <a:t>I saw a few of the incidents myself.  But mostly I heard about them, and when I did, I quizzed people until I’d got a more or less full account.  There were more temper tantrums, like the time Tommy was supposed to have heaved over two desks in Room 14, spilling all the contents on the floor, while the rest of the class, having escaped onto the landing, barricaded the door to stop him coming out</a:t>
            </a:r>
            <a:r>
              <a:rPr lang="en-GB" dirty="0" smtClean="0"/>
              <a:t>. p 14</a:t>
            </a:r>
            <a:endParaRPr lang="en-GB" dirty="0"/>
          </a:p>
        </p:txBody>
      </p:sp>
    </p:spTree>
    <p:extLst>
      <p:ext uri="{BB962C8B-B14F-4D97-AF65-F5344CB8AC3E}">
        <p14:creationId xmlns:p14="http://schemas.microsoft.com/office/powerpoint/2010/main" val="1308761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the writer attempt to make the story credible?</a:t>
            </a:r>
          </a:p>
        </p:txBody>
      </p:sp>
      <p:sp>
        <p:nvSpPr>
          <p:cNvPr id="3" name="Content Placeholder 2"/>
          <p:cNvSpPr>
            <a:spLocks noGrp="1"/>
          </p:cNvSpPr>
          <p:nvPr>
            <p:ph idx="1"/>
          </p:nvPr>
        </p:nvSpPr>
        <p:spPr/>
        <p:txBody>
          <a:bodyPr/>
          <a:lstStyle/>
          <a:p>
            <a:r>
              <a:rPr lang="en-GB" dirty="0"/>
              <a:t>Looking back now, I can see why the Exchanges became so important to us.  For a start, they were our only means, aside from the Sales – the Sales were something else, which I’ll come to later – of building up a collection of personal possessions.  … Ruth and I often found ourselves remembering these things a few years ago, when I was caring for her down at the recovery centre in Dover</a:t>
            </a:r>
            <a:r>
              <a:rPr lang="en-GB" dirty="0" smtClean="0"/>
              <a:t>. p 16</a:t>
            </a:r>
            <a:endParaRPr lang="en-GB" dirty="0"/>
          </a:p>
        </p:txBody>
      </p:sp>
    </p:spTree>
    <p:extLst>
      <p:ext uri="{BB962C8B-B14F-4D97-AF65-F5344CB8AC3E}">
        <p14:creationId xmlns:p14="http://schemas.microsoft.com/office/powerpoint/2010/main" val="235333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the writer attempt to make the story credible?</a:t>
            </a:r>
          </a:p>
        </p:txBody>
      </p:sp>
      <p:sp>
        <p:nvSpPr>
          <p:cNvPr id="3" name="Content Placeholder 2"/>
          <p:cNvSpPr>
            <a:spLocks noGrp="1"/>
          </p:cNvSpPr>
          <p:nvPr>
            <p:ph idx="1"/>
          </p:nvPr>
        </p:nvSpPr>
        <p:spPr/>
        <p:txBody>
          <a:bodyPr/>
          <a:lstStyle/>
          <a:p>
            <a:r>
              <a:rPr lang="en-GB" dirty="0"/>
              <a:t>I’m not sure when the big temper tantrums started.  My own memory of it is that Tommy was always known for his temper, even in the Infants, but he claimed to me they only began after the teasing got bad.  Anyway, it was those temper tantrums that really got people going, escalating everything, and around the time I’m talking about – the summer of our Senior 2, when we were thirteen – that was when the persecution reached its peak</a:t>
            </a:r>
            <a:r>
              <a:rPr lang="en-GB" dirty="0" smtClean="0"/>
              <a:t>. pp 20-21</a:t>
            </a:r>
            <a:endParaRPr lang="en-GB" dirty="0"/>
          </a:p>
        </p:txBody>
      </p:sp>
    </p:spTree>
    <p:extLst>
      <p:ext uri="{BB962C8B-B14F-4D97-AF65-F5344CB8AC3E}">
        <p14:creationId xmlns:p14="http://schemas.microsoft.com/office/powerpoint/2010/main" val="1289219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the writer attempt to make the story credible?</a:t>
            </a:r>
          </a:p>
        </p:txBody>
      </p:sp>
      <p:sp>
        <p:nvSpPr>
          <p:cNvPr id="3" name="Content Placeholder 2"/>
          <p:cNvSpPr>
            <a:spLocks noGrp="1"/>
          </p:cNvSpPr>
          <p:nvPr>
            <p:ph idx="1"/>
          </p:nvPr>
        </p:nvSpPr>
        <p:spPr/>
        <p:txBody>
          <a:bodyPr/>
          <a:lstStyle/>
          <a:p>
            <a:pPr marL="0" indent="0">
              <a:buNone/>
            </a:pPr>
            <a:endParaRPr lang="en-GB" dirty="0"/>
          </a:p>
          <a:p>
            <a:pPr marL="0" indent="0">
              <a:buNone/>
            </a:pPr>
            <a:r>
              <a:rPr lang="en-GB" dirty="0"/>
              <a:t>I was mystified, and decided to probe him a bit the next time we could talk in private.  The chance came along before too long, when I was lining up for lunch and spotted him a few places ahead in the queue.</a:t>
            </a:r>
          </a:p>
          <a:p>
            <a:pPr marL="0" indent="0">
              <a:buNone/>
            </a:pPr>
            <a:r>
              <a:rPr lang="en-GB" dirty="0"/>
              <a:t>I suppose this might sound odd, but at </a:t>
            </a:r>
            <a:r>
              <a:rPr lang="en-GB" dirty="0" err="1"/>
              <a:t>Hailsham</a:t>
            </a:r>
            <a:r>
              <a:rPr lang="en-GB" dirty="0"/>
              <a:t>, the lunch queue </a:t>
            </a:r>
            <a:r>
              <a:rPr lang="en-GB" i="1" dirty="0"/>
              <a:t>was</a:t>
            </a:r>
            <a:r>
              <a:rPr lang="en-GB" dirty="0"/>
              <a:t> one of the better places to have a private talk</a:t>
            </a:r>
            <a:r>
              <a:rPr lang="en-GB" dirty="0" smtClean="0"/>
              <a:t>. p 22</a:t>
            </a:r>
            <a:endParaRPr lang="en-GB" dirty="0"/>
          </a:p>
        </p:txBody>
      </p:sp>
    </p:spTree>
    <p:extLst>
      <p:ext uri="{BB962C8B-B14F-4D97-AF65-F5344CB8AC3E}">
        <p14:creationId xmlns:p14="http://schemas.microsoft.com/office/powerpoint/2010/main" val="3561524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i="1" dirty="0" smtClean="0"/>
              <a:t>Never Let Me Go </a:t>
            </a:r>
            <a:endParaRPr lang="en-GB" i="1" dirty="0"/>
          </a:p>
        </p:txBody>
      </p:sp>
      <p:pic>
        <p:nvPicPr>
          <p:cNvPr id="4" name="Picture 3" descr="Team:UGent/Survey - 2013.igem.or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479" y="880533"/>
            <a:ext cx="4135500" cy="3102486"/>
          </a:xfrm>
          <a:prstGeom prst="rect">
            <a:avLst/>
          </a:prstGeom>
        </p:spPr>
      </p:pic>
      <p:pic>
        <p:nvPicPr>
          <p:cNvPr id="5" name="Picture 4" descr="Quiz - Gonit Sora (গণিত চ'ৰা)"/>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865" y="445157"/>
            <a:ext cx="3131791" cy="2348843"/>
          </a:xfrm>
          <a:prstGeom prst="rect">
            <a:avLst/>
          </a:prstGeom>
        </p:spPr>
      </p:pic>
      <p:sp>
        <p:nvSpPr>
          <p:cNvPr id="2" name="Title 1"/>
          <p:cNvSpPr>
            <a:spLocks noGrp="1"/>
          </p:cNvSpPr>
          <p:nvPr>
            <p:ph type="ctrTitle"/>
          </p:nvPr>
        </p:nvSpPr>
        <p:spPr/>
        <p:txBody>
          <a:bodyPr/>
          <a:lstStyle/>
          <a:p>
            <a:r>
              <a:rPr lang="en-GB" dirty="0" smtClean="0"/>
              <a:t>Chapter 2 - Contents </a:t>
            </a:r>
            <a:br>
              <a:rPr lang="en-GB" dirty="0" smtClean="0"/>
            </a:br>
            <a:r>
              <a:rPr lang="en-GB" dirty="0" smtClean="0"/>
              <a:t>Quiz</a:t>
            </a:r>
            <a:endParaRPr lang="en-GB" dirty="0"/>
          </a:p>
        </p:txBody>
      </p:sp>
      <p:pic>
        <p:nvPicPr>
          <p:cNvPr id="6" name="Picture 5" descr="Privacy Awareness Week 2018 (14 – 20 May) | Office of th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3983019"/>
            <a:ext cx="2549562" cy="2549562"/>
          </a:xfrm>
          <a:prstGeom prst="rect">
            <a:avLst/>
          </a:prstGeom>
        </p:spPr>
      </p:pic>
    </p:spTree>
    <p:extLst>
      <p:ext uri="{BB962C8B-B14F-4D97-AF65-F5344CB8AC3E}">
        <p14:creationId xmlns:p14="http://schemas.microsoft.com/office/powerpoint/2010/main" val="42866401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1986</Words>
  <Application>Microsoft Office PowerPoint</Application>
  <PresentationFormat>Widescreen</PresentationFormat>
  <Paragraphs>149</Paragraphs>
  <Slides>28</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Week 4</vt:lpstr>
      <vt:lpstr>How does the writer attempt to make the story credible? (e.g. voice, verisimilitudinal function of setting, referential function of setting, semantic field of numbers)</vt:lpstr>
      <vt:lpstr>Close Analysis</vt:lpstr>
      <vt:lpstr>Your Task:  using the extract that you have been given….</vt:lpstr>
      <vt:lpstr>How does the writer attempt to make the story credible?  </vt:lpstr>
      <vt:lpstr>How does the writer attempt to make the story credible?</vt:lpstr>
      <vt:lpstr>How does the writer attempt to make the story credible?</vt:lpstr>
      <vt:lpstr>How does the writer attempt to make the story credible?</vt:lpstr>
      <vt:lpstr>Chapter 2 - Contents  Quiz</vt:lpstr>
      <vt:lpstr>Chapter Three</vt:lpstr>
      <vt:lpstr>Chapter Three – answers:</vt:lpstr>
      <vt:lpstr>Genre – what is it?</vt:lpstr>
      <vt:lpstr>Some Genres …  You should rank their relevance to Never Let Me Go.  Be prepared to defend your position.  </vt:lpstr>
      <vt:lpstr>Lecture on Chapter 3</vt:lpstr>
      <vt:lpstr>Your Task</vt:lpstr>
      <vt:lpstr>Analysis – post-modern fiction</vt:lpstr>
      <vt:lpstr>Analysis - dystopia</vt:lpstr>
      <vt:lpstr>Symbol – what is it?</vt:lpstr>
      <vt:lpstr>Symbol</vt:lpstr>
      <vt:lpstr>PowerPoint Presentation</vt:lpstr>
      <vt:lpstr>PowerPoint Presentation</vt:lpstr>
      <vt:lpstr>Your Task – to create a display on each of the motifs provided</vt:lpstr>
      <vt:lpstr>PowerPoint Presentation</vt:lpstr>
      <vt:lpstr>PowerPoint Presentation</vt:lpstr>
      <vt:lpstr>PowerPoint Presentation</vt:lpstr>
      <vt:lpstr>PowerPoint Presentation</vt:lpstr>
      <vt:lpstr>PowerPoint Presentation</vt:lpstr>
      <vt:lpstr>Your assignment:  to write a 500 word essay answering the following question: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4</dc:title>
  <dc:creator>David Kinder</dc:creator>
  <cp:lastModifiedBy>David Kinder</cp:lastModifiedBy>
  <cp:revision>7</cp:revision>
  <dcterms:created xsi:type="dcterms:W3CDTF">2020-10-01T09:10:32Z</dcterms:created>
  <dcterms:modified xsi:type="dcterms:W3CDTF">2020-10-04T09:29:13Z</dcterms:modified>
</cp:coreProperties>
</file>